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06" r:id="rId2"/>
    <p:sldId id="269" r:id="rId3"/>
    <p:sldId id="295" r:id="rId4"/>
    <p:sldId id="317" r:id="rId5"/>
    <p:sldId id="318" r:id="rId6"/>
    <p:sldId id="319" r:id="rId7"/>
    <p:sldId id="320" r:id="rId8"/>
    <p:sldId id="321" r:id="rId9"/>
    <p:sldId id="323" r:id="rId10"/>
    <p:sldId id="315" r:id="rId11"/>
    <p:sldId id="307" r:id="rId12"/>
    <p:sldId id="316" r:id="rId13"/>
    <p:sldId id="291" r:id="rId14"/>
    <p:sldId id="293" r:id="rId15"/>
    <p:sldId id="258" r:id="rId16"/>
    <p:sldId id="308" r:id="rId17"/>
    <p:sldId id="303" r:id="rId18"/>
    <p:sldId id="299" r:id="rId19"/>
    <p:sldId id="309" r:id="rId20"/>
    <p:sldId id="310" r:id="rId21"/>
    <p:sldId id="311" r:id="rId22"/>
    <p:sldId id="268" r:id="rId23"/>
    <p:sldId id="314" r:id="rId24"/>
    <p:sldId id="324" r:id="rId25"/>
    <p:sldId id="312" r:id="rId26"/>
    <p:sldId id="313" r:id="rId27"/>
    <p:sldId id="327" r:id="rId28"/>
    <p:sldId id="328" r:id="rId29"/>
    <p:sldId id="329" r:id="rId30"/>
    <p:sldId id="330" r:id="rId31"/>
    <p:sldId id="331" r:id="rId32"/>
    <p:sldId id="325" r:id="rId33"/>
    <p:sldId id="326" r:id="rId34"/>
    <p:sldId id="332" r:id="rId35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B1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66" autoAdjust="0"/>
  </p:normalViewPr>
  <p:slideViewPr>
    <p:cSldViewPr>
      <p:cViewPr>
        <p:scale>
          <a:sx n="44" d="100"/>
          <a:sy n="44" d="100"/>
        </p:scale>
        <p:origin x="-584" y="4"/>
      </p:cViewPr>
      <p:guideLst>
        <p:guide orient="horz" pos="2880"/>
        <p:guide pos="216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-3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D:\inspektorat\2024\Data%20Plt.%20Inspektur\Rekapan%20Ruko%20Asa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D:\inspektorat\2024\Data%20Plt.%20Inspektur\Rekapan%20Ruko%20Asa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D:\inspektorat\2024\Data%20Plt.%20Inspektur\Rekapan%20Ruko%20Asa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D:\inspektorat\2024\Data%20Plt.%20Inspektur\Ruko%20ASA%20persentase%20gabunga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ID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Diagram </a:t>
            </a:r>
            <a:r>
              <a:rPr lang="en-ID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Konsultasi</a:t>
            </a:r>
            <a:r>
              <a:rPr lang="en-ID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Tahap</a:t>
            </a:r>
            <a:r>
              <a:rPr lang="en-ID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</c:rich>
      </c:tx>
      <c:layout>
        <c:manualLayout>
          <c:xMode val="edge"/>
          <c:yMode val="edge"/>
          <c:x val="0.12364197530864197"/>
          <c:y val="6.496594717627655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4304802177505591"/>
          <c:y val="0.15624295640623759"/>
          <c:w val="0.71712630828553836"/>
          <c:h val="0.4520407541122332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5D1-46CF-BEAC-84799BFE702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5D1-46CF-BEAC-84799BFE702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5D1-46CF-BEAC-84799BFE702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5D1-46CF-BEAC-84799BFE702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5D1-46CF-BEAC-84799BFE702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95D1-46CF-BEAC-84799BFE702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95D1-46CF-BEAC-84799BFE702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95D1-46CF-BEAC-84799BFE702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95D1-46CF-BEAC-84799BFE702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'Tahap I'!$M$4:$M$12</c:f>
              <c:strCache>
                <c:ptCount val="9"/>
                <c:pt idx="0">
                  <c:v>Rencana Anggaran Biaya (RAB)</c:v>
                </c:pt>
                <c:pt idx="1">
                  <c:v>Penyusunan Laporan Pertanggungjawaban</c:v>
                </c:pt>
                <c:pt idx="2">
                  <c:v>Pengadaan Barang/Jasa</c:v>
                </c:pt>
                <c:pt idx="3">
                  <c:v>Penggunaan SSH </c:v>
                </c:pt>
                <c:pt idx="4">
                  <c:v>Kendala dalam Pelaksanaan Pekerjaan Fisik</c:v>
                </c:pt>
                <c:pt idx="5">
                  <c:v>Tugas Pokok dan Fungsi Tim Pelaksana Kegiatan (TPK)</c:v>
                </c:pt>
                <c:pt idx="6">
                  <c:v>Pembayaran pajak dan pembuatan e-billing</c:v>
                </c:pt>
                <c:pt idx="7">
                  <c:v>Penyusunan APBDES</c:v>
                </c:pt>
                <c:pt idx="8">
                  <c:v>Penggunaan Aplikasi Siskeudes</c:v>
                </c:pt>
              </c:strCache>
            </c:strRef>
          </c:cat>
          <c:val>
            <c:numRef>
              <c:f>'Tahap I'!$O$4:$O$12</c:f>
              <c:numCache>
                <c:formatCode>0%</c:formatCode>
                <c:ptCount val="9"/>
                <c:pt idx="0">
                  <c:v>0.11764705882352941</c:v>
                </c:pt>
                <c:pt idx="1">
                  <c:v>0.23529411764705882</c:v>
                </c:pt>
                <c:pt idx="2">
                  <c:v>0.17647058823529413</c:v>
                </c:pt>
                <c:pt idx="3">
                  <c:v>0.11764705882352941</c:v>
                </c:pt>
                <c:pt idx="4">
                  <c:v>5.8823529411764705E-2</c:v>
                </c:pt>
                <c:pt idx="5">
                  <c:v>5.8823529411764705E-2</c:v>
                </c:pt>
                <c:pt idx="6">
                  <c:v>5.8823529411764705E-2</c:v>
                </c:pt>
                <c:pt idx="7">
                  <c:v>0.11764705882352941</c:v>
                </c:pt>
                <c:pt idx="8">
                  <c:v>5.8823529411764705E-2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95D1-46CF-BEAC-84799BFE702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7325102880658436E-2"/>
          <c:y val="0.63750621827733889"/>
          <c:w val="0.95126211075467415"/>
          <c:h val="0.33527685031984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Diagram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Konsultasi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Tahap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</a:p>
        </c:rich>
      </c:tx>
      <c:layout>
        <c:manualLayout>
          <c:xMode val="edge"/>
          <c:yMode val="edge"/>
          <c:x val="0.10808807009660751"/>
          <c:y val="6.276213091682550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502134351831048"/>
          <c:y val="0.16007820381849028"/>
          <c:w val="0.60907661199730401"/>
          <c:h val="0.3644074828759801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264-4DF3-ABB1-740AAF68106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264-4DF3-ABB1-740AAF68106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264-4DF3-ABB1-740AAF68106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264-4DF3-ABB1-740AAF68106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264-4DF3-ABB1-740AAF68106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264-4DF3-ABB1-740AAF68106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F264-4DF3-ABB1-740AAF68106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F264-4DF3-ABB1-740AAF68106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'Tahap 2'!$M$4:$M$11</c:f>
              <c:strCache>
                <c:ptCount val="8"/>
                <c:pt idx="0">
                  <c:v>Rencana Anggaran Biaya (RAB)</c:v>
                </c:pt>
                <c:pt idx="1">
                  <c:v>Penyusunan Laporan Pertanggungjawaban</c:v>
                </c:pt>
                <c:pt idx="2">
                  <c:v>Pengadaan Barang/Jasa</c:v>
                </c:pt>
                <c:pt idx="3">
                  <c:v>Penyusunan APBDES</c:v>
                </c:pt>
                <c:pt idx="4">
                  <c:v>Pajak Bumi dan Bangunan Perdesaan dan Perkotaan (PBBP2)</c:v>
                </c:pt>
                <c:pt idx="5">
                  <c:v>Penggunaan Aplikasi Siskeudes</c:v>
                </c:pt>
                <c:pt idx="6">
                  <c:v>BUM Desa</c:v>
                </c:pt>
                <c:pt idx="7">
                  <c:v>Aset Desa</c:v>
                </c:pt>
              </c:strCache>
            </c:strRef>
          </c:cat>
          <c:val>
            <c:numRef>
              <c:f>'Tahap 2'!$O$4:$O$11</c:f>
              <c:numCache>
                <c:formatCode>0%</c:formatCode>
                <c:ptCount val="8"/>
                <c:pt idx="0">
                  <c:v>0.38461538461538464</c:v>
                </c:pt>
                <c:pt idx="1">
                  <c:v>7.6923076923076927E-2</c:v>
                </c:pt>
                <c:pt idx="2">
                  <c:v>0.15384615384615385</c:v>
                </c:pt>
                <c:pt idx="3">
                  <c:v>7.6923076923076927E-2</c:v>
                </c:pt>
                <c:pt idx="4">
                  <c:v>7.6923076923076927E-2</c:v>
                </c:pt>
                <c:pt idx="5">
                  <c:v>7.6923076923076927E-2</c:v>
                </c:pt>
                <c:pt idx="6">
                  <c:v>7.6923076923076927E-2</c:v>
                </c:pt>
                <c:pt idx="7">
                  <c:v>7.6923076923076927E-2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F264-4DF3-ABB1-740AAF68106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54147465340238687"/>
          <c:w val="1"/>
          <c:h val="0.458525335124095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ID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Diagram </a:t>
            </a:r>
            <a:r>
              <a:rPr lang="en-ID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Konsultasi</a:t>
            </a:r>
            <a:r>
              <a:rPr lang="en-ID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Tahap</a:t>
            </a:r>
            <a:r>
              <a:rPr lang="en-ID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</c:rich>
      </c:tx>
      <c:layout>
        <c:manualLayout>
          <c:xMode val="edge"/>
          <c:yMode val="edge"/>
          <c:x val="0.12364197530864197"/>
          <c:y val="6.496594717627655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4304802177505591"/>
          <c:y val="0.15624295640623759"/>
          <c:w val="0.71712630828553836"/>
          <c:h val="0.45204075411223321"/>
        </c:manualLayout>
      </c:layout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7325102880658436E-2"/>
          <c:y val="0.63750621827733889"/>
          <c:w val="0.95126211075467415"/>
          <c:h val="0.33527685031984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D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ID" sz="2400" dirty="0"/>
              <a:t>DIAGRAM KONSULTASI TAHAP I &amp; II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7211507652452535"/>
          <c:y val="8.129426278742713E-2"/>
          <c:w val="0.65393172444353542"/>
          <c:h val="0.3873288297323672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FA8-4318-A84D-63C0B9A0BE6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FA8-4318-A84D-63C0B9A0BE6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FA8-4318-A84D-63C0B9A0BE6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FA8-4318-A84D-63C0B9A0BE6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FA8-4318-A84D-63C0B9A0BE6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FA8-4318-A84D-63C0B9A0BE6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FFA8-4318-A84D-63C0B9A0BE65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FFA8-4318-A84D-63C0B9A0BE65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FFA8-4318-A84D-63C0B9A0BE65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FFA8-4318-A84D-63C0B9A0BE65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FFA8-4318-A84D-63C0B9A0BE65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FFA8-4318-A84D-63C0B9A0BE6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Sheet1!$B$2:$B$13</c:f>
              <c:strCache>
                <c:ptCount val="12"/>
                <c:pt idx="0">
                  <c:v>Rencana Anggaran Biaya (RAB)</c:v>
                </c:pt>
                <c:pt idx="1">
                  <c:v>Penyusunan Laporan Pertanggungjawaban</c:v>
                </c:pt>
                <c:pt idx="2">
                  <c:v>Pengadaan Barang/Jasa</c:v>
                </c:pt>
                <c:pt idx="3">
                  <c:v>Penyusunan APBDES</c:v>
                </c:pt>
                <c:pt idx="4">
                  <c:v>Penggunaan SSH</c:v>
                </c:pt>
                <c:pt idx="5">
                  <c:v>Penggunaan Aplikasi Siskeudes</c:v>
                </c:pt>
                <c:pt idx="6">
                  <c:v>Kendala dalam Pelaksanaan Pekerjaan Fisik</c:v>
                </c:pt>
                <c:pt idx="7">
                  <c:v>Tugas Pokok dan Fungsi Tim Pelaksana Kegiatan (TPK)</c:v>
                </c:pt>
                <c:pt idx="8">
                  <c:v>Pembayaran pajak dan pembuatan e-billing</c:v>
                </c:pt>
                <c:pt idx="9">
                  <c:v>Pajak Bumi dan Bangunan Perdesaan dan Perkotaan (PBBP2)</c:v>
                </c:pt>
                <c:pt idx="10">
                  <c:v>BUM Desa</c:v>
                </c:pt>
                <c:pt idx="11">
                  <c:v>Aset Desa</c:v>
                </c:pt>
              </c:strCache>
            </c:strRef>
          </c:cat>
          <c:val>
            <c:numRef>
              <c:f>Sheet1!$D$2:$D$13</c:f>
              <c:numCache>
                <c:formatCode>0%</c:formatCode>
                <c:ptCount val="12"/>
                <c:pt idx="0">
                  <c:v>0.23333333333333334</c:v>
                </c:pt>
                <c:pt idx="1">
                  <c:v>0.16666666666666666</c:v>
                </c:pt>
                <c:pt idx="2">
                  <c:v>0.16666666666666666</c:v>
                </c:pt>
                <c:pt idx="3">
                  <c:v>0.1</c:v>
                </c:pt>
                <c:pt idx="4">
                  <c:v>6.6666666666666666E-2</c:v>
                </c:pt>
                <c:pt idx="5">
                  <c:v>6.6666666666666666E-2</c:v>
                </c:pt>
                <c:pt idx="6">
                  <c:v>3.3333333333333333E-2</c:v>
                </c:pt>
                <c:pt idx="7">
                  <c:v>3.3333333333333333E-2</c:v>
                </c:pt>
                <c:pt idx="8">
                  <c:v>3.3333333333333333E-2</c:v>
                </c:pt>
                <c:pt idx="9">
                  <c:v>3.3333333333333333E-2</c:v>
                </c:pt>
                <c:pt idx="10">
                  <c:v>3.3333333333333333E-2</c:v>
                </c:pt>
                <c:pt idx="11">
                  <c:v>3.3333333333333333E-2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FFA8-4318-A84D-63C0B9A0BE6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2.4481542079967271E-2"/>
          <c:y val="0.46703659638734291"/>
          <c:w val="0.96052919521423463"/>
          <c:h val="0.511948722849102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34FFB-FC42-495F-9CE2-E4C9B1E166B1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0AFEF-11A2-467A-9EEB-3F820DBDD6A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7982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30AFEF-11A2-467A-9EEB-3F820DBDD6AB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09777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D87AE38-C4F8-20C2-1F93-15E641DD3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E5CB79BF-489B-9494-1BD8-D8C8EA4E66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27CDDC10-907E-E92D-3809-5E9ACBE338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CA1969E-21F9-E894-9997-E19E3133A3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30AFEF-11A2-467A-9EEB-3F820DBDD6AB}" type="slidenum">
              <a:rPr lang="en-ID" smtClean="0"/>
              <a:t>20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14048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71FD12-857D-5C0B-7933-978D64B87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0AE0ABBE-EE75-BC7E-A6DD-A85D8A268D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A6C771AF-A488-4144-2CC6-A0ADBC471E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AC056C-5C13-8DEB-FA7B-0394C20A22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30AFEF-11A2-467A-9EEB-3F820DBDD6AB}" type="slidenum">
              <a:rPr lang="en-ID" smtClean="0"/>
              <a:t>24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0333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30AFEF-11A2-467A-9EEB-3F820DBDD6AB}" type="slidenum">
              <a:rPr lang="en-ID" smtClean="0"/>
              <a:t>26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37038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D24FD41-D0D2-785F-EA82-DB5446E49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7476F38C-D4BB-CD1C-780E-B771A4D650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ED85D26F-43B5-FDA3-A801-D8904CD505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D496319-E351-8AC7-65EF-D353FFF662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30AFEF-11A2-467A-9EEB-3F820DBDD6AB}" type="slidenum">
              <a:rPr lang="en-ID" smtClean="0"/>
              <a:t>28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15103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8C4B60B-F894-9067-D9D1-00B0B0BCC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C3DA06BB-C541-093B-3F93-F88E824CC5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A9D63C02-1AD3-2AFE-6CEC-ECBB8CB6FE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7365630-5E22-87E5-921C-7474729EBA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30AFEF-11A2-467A-9EEB-3F820DBDD6AB}" type="slidenum">
              <a:rPr lang="en-ID" smtClean="0"/>
              <a:t>29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20361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9B16DEA-CD57-1692-7537-8C4FA6FA4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7C856F87-C64B-5DF6-5F7B-D4DEC53B3C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3A187678-4C0E-BC2C-547B-A10C183C95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744F42-2B72-B8D8-EF53-EE04A200C6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30AFEF-11A2-467A-9EEB-3F820DBDD6AB}" type="slidenum">
              <a:rPr lang="en-ID" smtClean="0"/>
              <a:t>30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03914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30AFEF-11A2-467A-9EEB-3F820DBDD6AB}" type="slidenum">
              <a:rPr lang="en-ID" smtClean="0"/>
              <a:t>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82826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09661BF-C8E3-EB33-4E25-37771321B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E7A1B536-4D06-3785-D5EE-DCBD50D0CA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2AA7BA97-FCC8-91F8-C0B7-43B071EC2B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6105C5F-E05D-52D3-A7A1-DF96E4AE69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30AFEF-11A2-467A-9EEB-3F820DBDD6AB}" type="slidenum">
              <a:rPr lang="en-ID" smtClean="0"/>
              <a:t>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23009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3D4873E-1D48-00E0-3722-1CEEB1B59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E88B92C9-CF71-8EEA-AF65-A3CA2F922B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C0C8B6C0-F1C6-F866-A8B0-4D505501AC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4758597-9EFB-9180-8802-275018706F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30AFEF-11A2-467A-9EEB-3F820DBDD6AB}" type="slidenum">
              <a:rPr lang="en-ID" smtClean="0"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6080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1D838B-9BA3-8992-B785-24F4400C5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30D8AA4C-FCDD-B1DD-BD63-AB77460232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42084657-BB70-BB1B-4DE8-5069284487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29A6A9-FE48-A25F-18A5-D7DC5FC893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30AFEF-11A2-467A-9EEB-3F820DBDD6AB}" type="slidenum">
              <a:rPr lang="en-ID" smtClean="0"/>
              <a:t>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85141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6A760CB-A5D8-EEB2-8C63-605C80C96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200DA308-9038-41C3-BEB0-7E4F659EFC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1FC12047-4491-4D3D-9FA7-42B372D818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D156376-F94C-4DBE-0D17-755FF14D9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30AFEF-11A2-467A-9EEB-3F820DBDD6AB}" type="slidenum">
              <a:rPr lang="en-ID" smtClean="0"/>
              <a:t>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05261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DAA185D-EC51-4264-F086-8C321368E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DFBF5125-42C2-0565-3A23-A6E4CFDD41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F14143FF-A63C-D0FB-5B7E-06FB77F0A0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4E8576-CB0D-09E1-B991-09108D5A2E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30AFEF-11A2-467A-9EEB-3F820DBDD6AB}" type="slidenum">
              <a:rPr lang="en-ID" smtClean="0"/>
              <a:t>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97125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B00ADD8-4305-340C-C95F-86CF7F79B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ECF90DE1-7E9C-B09E-AB74-E0E7FA84CD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3AD92B6E-3FC3-2844-C4F9-B7F6BC0FB6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5CCCE26-E1C9-487D-1DDE-0604DCF64B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30AFEF-11A2-467A-9EEB-3F820DBDD6AB}" type="slidenum">
              <a:rPr lang="en-ID" smtClean="0"/>
              <a:t>10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93902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30AFEF-11A2-467A-9EEB-3F820DBDD6AB}" type="slidenum">
              <a:rPr lang="en-ID" smtClean="0"/>
              <a:t>15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26016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9.sv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image" Target="../media/image7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svg"/><Relationship Id="rId11" Type="http://schemas.openxmlformats.org/officeDocument/2006/relationships/image" Target="../media/image38.png"/><Relationship Id="rId5" Type="http://schemas.openxmlformats.org/officeDocument/2006/relationships/image" Target="../media/image36.png"/><Relationship Id="rId10" Type="http://schemas.microsoft.com/office/2007/relationships/hdphoto" Target="../media/hdphoto1.wdp"/><Relationship Id="rId4" Type="http://schemas.openxmlformats.org/officeDocument/2006/relationships/image" Target="../media/image66.svg"/><Relationship Id="rId9" Type="http://schemas.openxmlformats.org/officeDocument/2006/relationships/image" Target="../media/image8.png"/><Relationship Id="rId14" Type="http://schemas.openxmlformats.org/officeDocument/2006/relationships/image" Target="../media/image7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12.png"/><Relationship Id="rId18" Type="http://schemas.openxmlformats.org/officeDocument/2006/relationships/image" Target="../media/image19.svg"/><Relationship Id="rId3" Type="http://schemas.openxmlformats.org/officeDocument/2006/relationships/image" Target="../media/image76.svg"/><Relationship Id="rId7" Type="http://schemas.openxmlformats.org/officeDocument/2006/relationships/image" Target="../media/image42.png"/><Relationship Id="rId12" Type="http://schemas.openxmlformats.org/officeDocument/2006/relationships/image" Target="../media/image60.svg"/><Relationship Id="rId17" Type="http://schemas.openxmlformats.org/officeDocument/2006/relationships/image" Target="../media/image11.png"/><Relationship Id="rId2" Type="http://schemas.openxmlformats.org/officeDocument/2006/relationships/image" Target="../media/image40.png"/><Relationship Id="rId16" Type="http://schemas.openxmlformats.org/officeDocument/2006/relationships/image" Target="../media/image49.svg"/><Relationship Id="rId20" Type="http://schemas.openxmlformats.org/officeDocument/2006/relationships/image" Target="../media/image2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11" Type="http://schemas.openxmlformats.org/officeDocument/2006/relationships/image" Target="../media/image32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openxmlformats.org/officeDocument/2006/relationships/image" Target="../media/image81.svg"/><Relationship Id="rId19" Type="http://schemas.openxmlformats.org/officeDocument/2006/relationships/image" Target="../media/image15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Relationship Id="rId1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10.png"/><Relationship Id="rId18" Type="http://schemas.openxmlformats.org/officeDocument/2006/relationships/image" Target="../media/image19.sv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49.svg"/><Relationship Id="rId17" Type="http://schemas.openxmlformats.org/officeDocument/2006/relationships/image" Target="../media/image11.png"/><Relationship Id="rId2" Type="http://schemas.openxmlformats.org/officeDocument/2006/relationships/image" Target="../media/image44.png"/><Relationship Id="rId16" Type="http://schemas.openxmlformats.org/officeDocument/2006/relationships/image" Target="../media/image15.svg"/><Relationship Id="rId20" Type="http://schemas.openxmlformats.org/officeDocument/2006/relationships/image" Target="../media/image6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5" Type="http://schemas.openxmlformats.org/officeDocument/2006/relationships/image" Target="../media/image9.png"/><Relationship Id="rId10" Type="http://schemas.openxmlformats.org/officeDocument/2006/relationships/image" Target="../media/image21.svg"/><Relationship Id="rId19" Type="http://schemas.openxmlformats.org/officeDocument/2006/relationships/image" Target="../media/image33.png"/><Relationship Id="rId4" Type="http://schemas.openxmlformats.org/officeDocument/2006/relationships/image" Target="../media/image43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1.svg"/><Relationship Id="rId18" Type="http://schemas.openxmlformats.org/officeDocument/2006/relationships/image" Target="../media/image53.png"/><Relationship Id="rId3" Type="http://schemas.openxmlformats.org/officeDocument/2006/relationships/image" Target="../media/image17.svg"/><Relationship Id="rId21" Type="http://schemas.openxmlformats.org/officeDocument/2006/relationships/image" Target="../media/image74.svg"/><Relationship Id="rId7" Type="http://schemas.openxmlformats.org/officeDocument/2006/relationships/image" Target="../media/image47.jpeg"/><Relationship Id="rId12" Type="http://schemas.openxmlformats.org/officeDocument/2006/relationships/image" Target="../media/image17.png"/><Relationship Id="rId17" Type="http://schemas.openxmlformats.org/officeDocument/2006/relationships/image" Target="../media/image93.svg"/><Relationship Id="rId2" Type="http://schemas.openxmlformats.org/officeDocument/2006/relationships/image" Target="../media/image10.png"/><Relationship Id="rId16" Type="http://schemas.openxmlformats.org/officeDocument/2006/relationships/image" Target="../media/image52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11" Type="http://schemas.openxmlformats.org/officeDocument/2006/relationships/image" Target="../media/image50.jpeg"/><Relationship Id="rId5" Type="http://schemas.openxmlformats.org/officeDocument/2006/relationships/image" Target="../media/image84.svg"/><Relationship Id="rId15" Type="http://schemas.openxmlformats.org/officeDocument/2006/relationships/image" Target="../media/image91.svg"/><Relationship Id="rId10" Type="http://schemas.openxmlformats.org/officeDocument/2006/relationships/image" Target="../media/image49.jpeg"/><Relationship Id="rId19" Type="http://schemas.openxmlformats.org/officeDocument/2006/relationships/image" Target="../media/image95.svg"/><Relationship Id="rId4" Type="http://schemas.openxmlformats.org/officeDocument/2006/relationships/image" Target="../media/image45.png"/><Relationship Id="rId9" Type="http://schemas.microsoft.com/office/2007/relationships/hdphoto" Target="../media/hdphoto2.wdp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9.svg"/><Relationship Id="rId3" Type="http://schemas.openxmlformats.org/officeDocument/2006/relationships/image" Target="../media/image55.png"/><Relationship Id="rId7" Type="http://schemas.openxmlformats.org/officeDocument/2006/relationships/image" Target="../media/image58.svg"/><Relationship Id="rId12" Type="http://schemas.openxmlformats.org/officeDocument/2006/relationships/image" Target="../media/image2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21.svg"/><Relationship Id="rId5" Type="http://schemas.microsoft.com/office/2007/relationships/hdphoto" Target="../media/hdphoto2.wdp"/><Relationship Id="rId15" Type="http://schemas.openxmlformats.org/officeDocument/2006/relationships/image" Target="../media/image15.svg"/><Relationship Id="rId10" Type="http://schemas.openxmlformats.org/officeDocument/2006/relationships/image" Target="../media/image12.png"/><Relationship Id="rId4" Type="http://schemas.openxmlformats.org/officeDocument/2006/relationships/image" Target="../media/image48.png"/><Relationship Id="rId9" Type="http://schemas.openxmlformats.org/officeDocument/2006/relationships/image" Target="../media/image99.svg"/><Relationship Id="rId1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8.svg"/><Relationship Id="rId3" Type="http://schemas.openxmlformats.org/officeDocument/2006/relationships/image" Target="../media/image20.png"/><Relationship Id="rId7" Type="http://schemas.openxmlformats.org/officeDocument/2006/relationships/image" Target="../media/image59.jpeg"/><Relationship Id="rId12" Type="http://schemas.openxmlformats.org/officeDocument/2006/relationships/image" Target="../media/image31.png"/><Relationship Id="rId17" Type="http://schemas.openxmlformats.org/officeDocument/2006/relationships/image" Target="../media/image62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11" Type="http://schemas.openxmlformats.org/officeDocument/2006/relationships/image" Target="../media/image21.svg"/><Relationship Id="rId5" Type="http://schemas.openxmlformats.org/officeDocument/2006/relationships/image" Target="../media/image57.jpeg"/><Relationship Id="rId15" Type="http://schemas.openxmlformats.org/officeDocument/2006/relationships/image" Target="../media/image11.svg"/><Relationship Id="rId10" Type="http://schemas.openxmlformats.org/officeDocument/2006/relationships/image" Target="../media/image12.png"/><Relationship Id="rId4" Type="http://schemas.openxmlformats.org/officeDocument/2006/relationships/image" Target="../media/image37.svg"/><Relationship Id="rId9" Type="http://schemas.openxmlformats.org/officeDocument/2006/relationships/image" Target="../media/image60.svg"/><Relationship Id="rId1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6.png"/><Relationship Id="rId3" Type="http://schemas.openxmlformats.org/officeDocument/2006/relationships/image" Target="../media/image37.svg"/><Relationship Id="rId7" Type="http://schemas.openxmlformats.org/officeDocument/2006/relationships/image" Target="../media/image21.svg"/><Relationship Id="rId12" Type="http://schemas.openxmlformats.org/officeDocument/2006/relationships/image" Target="../media/image62.jpeg"/><Relationship Id="rId2" Type="http://schemas.openxmlformats.org/officeDocument/2006/relationships/image" Target="../media/image20.png"/><Relationship Id="rId16" Type="http://schemas.openxmlformats.org/officeDocument/2006/relationships/image" Target="../media/image10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61.jpeg"/><Relationship Id="rId5" Type="http://schemas.openxmlformats.org/officeDocument/2006/relationships/image" Target="../media/image60.svg"/><Relationship Id="rId15" Type="http://schemas.openxmlformats.org/officeDocument/2006/relationships/image" Target="../media/image63.png"/><Relationship Id="rId10" Type="http://schemas.openxmlformats.org/officeDocument/2006/relationships/image" Target="../media/image60.jpeg"/><Relationship Id="rId4" Type="http://schemas.openxmlformats.org/officeDocument/2006/relationships/image" Target="../media/image32.png"/><Relationship Id="rId9" Type="http://schemas.openxmlformats.org/officeDocument/2006/relationships/image" Target="../media/image58.svg"/><Relationship Id="rId14" Type="http://schemas.openxmlformats.org/officeDocument/2006/relationships/image" Target="../media/image4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9.png"/><Relationship Id="rId3" Type="http://schemas.microsoft.com/office/2007/relationships/hdphoto" Target="../media/hdphoto2.wdp"/><Relationship Id="rId7" Type="http://schemas.openxmlformats.org/officeDocument/2006/relationships/image" Target="../media/image68.png"/><Relationship Id="rId12" Type="http://schemas.openxmlformats.org/officeDocument/2006/relationships/image" Target="../media/image6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60.svg"/><Relationship Id="rId5" Type="http://schemas.openxmlformats.org/officeDocument/2006/relationships/image" Target="../media/image66.png"/><Relationship Id="rId10" Type="http://schemas.openxmlformats.org/officeDocument/2006/relationships/image" Target="../media/image32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73.jpeg"/><Relationship Id="rId3" Type="http://schemas.openxmlformats.org/officeDocument/2006/relationships/image" Target="../media/image53.png"/><Relationship Id="rId7" Type="http://schemas.openxmlformats.org/officeDocument/2006/relationships/image" Target="../media/image22.png"/><Relationship Id="rId12" Type="http://schemas.openxmlformats.org/officeDocument/2006/relationships/image" Target="../media/image117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11" Type="http://schemas.openxmlformats.org/officeDocument/2006/relationships/image" Target="../media/image72.png"/><Relationship Id="rId5" Type="http://schemas.openxmlformats.org/officeDocument/2006/relationships/image" Target="../media/image70.jpeg"/><Relationship Id="rId10" Type="http://schemas.openxmlformats.org/officeDocument/2006/relationships/image" Target="../media/image49.svg"/><Relationship Id="rId4" Type="http://schemas.openxmlformats.org/officeDocument/2006/relationships/image" Target="../media/image95.sv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1.svg"/><Relationship Id="rId3" Type="http://schemas.openxmlformats.org/officeDocument/2006/relationships/image" Target="../media/image7.jpeg"/><Relationship Id="rId7" Type="http://schemas.openxmlformats.org/officeDocument/2006/relationships/image" Target="../media/image15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9.sv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74.jpeg"/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12" Type="http://schemas.openxmlformats.org/officeDocument/2006/relationships/image" Target="../media/image11.svg"/><Relationship Id="rId17" Type="http://schemas.openxmlformats.org/officeDocument/2006/relationships/image" Target="../media/image123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svg"/><Relationship Id="rId11" Type="http://schemas.openxmlformats.org/officeDocument/2006/relationships/image" Target="../media/image6.png"/><Relationship Id="rId5" Type="http://schemas.openxmlformats.org/officeDocument/2006/relationships/image" Target="../media/image32.png"/><Relationship Id="rId15" Type="http://schemas.openxmlformats.org/officeDocument/2006/relationships/image" Target="../media/image76.jpeg"/><Relationship Id="rId10" Type="http://schemas.openxmlformats.org/officeDocument/2006/relationships/image" Target="../media/image58.svg"/><Relationship Id="rId4" Type="http://schemas.openxmlformats.org/officeDocument/2006/relationships/image" Target="../media/image37.svg"/><Relationship Id="rId9" Type="http://schemas.openxmlformats.org/officeDocument/2006/relationships/image" Target="../media/image31.png"/><Relationship Id="rId1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79.png"/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12" Type="http://schemas.openxmlformats.org/officeDocument/2006/relationships/image" Target="../media/image49.sv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svg"/><Relationship Id="rId11" Type="http://schemas.openxmlformats.org/officeDocument/2006/relationships/image" Target="../media/image26.png"/><Relationship Id="rId5" Type="http://schemas.openxmlformats.org/officeDocument/2006/relationships/image" Target="../media/image32.png"/><Relationship Id="rId15" Type="http://schemas.openxmlformats.org/officeDocument/2006/relationships/image" Target="../media/image80.jpeg"/><Relationship Id="rId10" Type="http://schemas.openxmlformats.org/officeDocument/2006/relationships/image" Target="../media/image58.svg"/><Relationship Id="rId4" Type="http://schemas.openxmlformats.org/officeDocument/2006/relationships/image" Target="../media/image37.svg"/><Relationship Id="rId9" Type="http://schemas.openxmlformats.org/officeDocument/2006/relationships/image" Target="../media/image31.png"/><Relationship Id="rId14" Type="http://schemas.openxmlformats.org/officeDocument/2006/relationships/image" Target="../media/image12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5" Type="http://schemas.openxmlformats.org/officeDocument/2006/relationships/image" Target="../media/image13.png"/><Relationship Id="rId10" Type="http://schemas.openxmlformats.org/officeDocument/2006/relationships/image" Target="../media/image9.svg"/><Relationship Id="rId4" Type="http://schemas.openxmlformats.org/officeDocument/2006/relationships/image" Target="../media/image25.svg"/><Relationship Id="rId9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86.png"/><Relationship Id="rId18" Type="http://schemas.openxmlformats.org/officeDocument/2006/relationships/image" Target="../media/image21.svg"/><Relationship Id="rId3" Type="http://schemas.openxmlformats.org/officeDocument/2006/relationships/image" Target="../media/image17.svg"/><Relationship Id="rId7" Type="http://schemas.openxmlformats.org/officeDocument/2006/relationships/image" Target="../media/image31.svg"/><Relationship Id="rId12" Type="http://schemas.openxmlformats.org/officeDocument/2006/relationships/image" Target="../media/image85.jpeg"/><Relationship Id="rId17" Type="http://schemas.openxmlformats.org/officeDocument/2006/relationships/image" Target="../media/image12.png"/><Relationship Id="rId2" Type="http://schemas.openxmlformats.org/officeDocument/2006/relationships/image" Target="../media/image10.png"/><Relationship Id="rId16" Type="http://schemas.openxmlformats.org/officeDocument/2006/relationships/image" Target="../media/image15.svg"/><Relationship Id="rId20" Type="http://schemas.openxmlformats.org/officeDocument/2006/relationships/image" Target="../media/image9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84.jpeg"/><Relationship Id="rId5" Type="http://schemas.microsoft.com/office/2007/relationships/hdphoto" Target="../media/hdphoto2.wdp"/><Relationship Id="rId15" Type="http://schemas.openxmlformats.org/officeDocument/2006/relationships/image" Target="../media/image9.png"/><Relationship Id="rId10" Type="http://schemas.openxmlformats.org/officeDocument/2006/relationships/image" Target="../media/image83.jpeg"/><Relationship Id="rId19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91.svg"/><Relationship Id="rId14" Type="http://schemas.openxmlformats.org/officeDocument/2006/relationships/image" Target="../media/image13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1.png"/><Relationship Id="rId18" Type="http://schemas.openxmlformats.org/officeDocument/2006/relationships/image" Target="../media/image90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12" Type="http://schemas.openxmlformats.org/officeDocument/2006/relationships/image" Target="../media/image21.svg"/><Relationship Id="rId17" Type="http://schemas.openxmlformats.org/officeDocument/2006/relationships/image" Target="../media/image89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48.png"/><Relationship Id="rId15" Type="http://schemas.openxmlformats.org/officeDocument/2006/relationships/image" Target="../media/image87.jpg"/><Relationship Id="rId10" Type="http://schemas.openxmlformats.org/officeDocument/2006/relationships/image" Target="../media/image91.svg"/><Relationship Id="rId19" Type="http://schemas.openxmlformats.org/officeDocument/2006/relationships/image" Target="../media/image139.svg"/><Relationship Id="rId4" Type="http://schemas.openxmlformats.org/officeDocument/2006/relationships/image" Target="../media/image17.svg"/><Relationship Id="rId9" Type="http://schemas.openxmlformats.org/officeDocument/2006/relationships/image" Target="../media/image51.png"/><Relationship Id="rId14" Type="http://schemas.openxmlformats.org/officeDocument/2006/relationships/image" Target="../media/image5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70.svg"/><Relationship Id="rId18" Type="http://schemas.openxmlformats.org/officeDocument/2006/relationships/image" Target="../media/image93.jpeg"/><Relationship Id="rId26" Type="http://schemas.openxmlformats.org/officeDocument/2006/relationships/image" Target="../media/image79.png"/><Relationship Id="rId3" Type="http://schemas.microsoft.com/office/2007/relationships/hdphoto" Target="../media/hdphoto2.wdp"/><Relationship Id="rId21" Type="http://schemas.openxmlformats.org/officeDocument/2006/relationships/image" Target="../media/image96.jpeg"/><Relationship Id="rId7" Type="http://schemas.openxmlformats.org/officeDocument/2006/relationships/image" Target="../media/image15.svg"/><Relationship Id="rId12" Type="http://schemas.openxmlformats.org/officeDocument/2006/relationships/image" Target="../media/image37.png"/><Relationship Id="rId17" Type="http://schemas.openxmlformats.org/officeDocument/2006/relationships/image" Target="../media/image58.svg"/><Relationship Id="rId25" Type="http://schemas.openxmlformats.org/officeDocument/2006/relationships/image" Target="../media/image57.jpeg"/><Relationship Id="rId2" Type="http://schemas.openxmlformats.org/officeDocument/2006/relationships/image" Target="../media/image48.png"/><Relationship Id="rId16" Type="http://schemas.openxmlformats.org/officeDocument/2006/relationships/image" Target="../media/image31.png"/><Relationship Id="rId20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1.svg"/><Relationship Id="rId24" Type="http://schemas.openxmlformats.org/officeDocument/2006/relationships/image" Target="../media/image99.jpeg"/><Relationship Id="rId5" Type="http://schemas.openxmlformats.org/officeDocument/2006/relationships/image" Target="../media/image49.svg"/><Relationship Id="rId15" Type="http://schemas.openxmlformats.org/officeDocument/2006/relationships/image" Target="../media/image143.svg"/><Relationship Id="rId23" Type="http://schemas.openxmlformats.org/officeDocument/2006/relationships/image" Target="../media/image98.jpeg"/><Relationship Id="rId10" Type="http://schemas.openxmlformats.org/officeDocument/2006/relationships/image" Target="../media/image91.png"/><Relationship Id="rId19" Type="http://schemas.openxmlformats.org/officeDocument/2006/relationships/image" Target="../media/image94.jpeg"/><Relationship Id="rId4" Type="http://schemas.openxmlformats.org/officeDocument/2006/relationships/image" Target="../media/image26.png"/><Relationship Id="rId9" Type="http://schemas.openxmlformats.org/officeDocument/2006/relationships/image" Target="../media/image21.svg"/><Relationship Id="rId14" Type="http://schemas.openxmlformats.org/officeDocument/2006/relationships/image" Target="../media/image92.png"/><Relationship Id="rId22" Type="http://schemas.openxmlformats.org/officeDocument/2006/relationships/image" Target="../media/image97.jpeg"/><Relationship Id="rId27" Type="http://schemas.openxmlformats.org/officeDocument/2006/relationships/image" Target="../media/image12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4.png"/><Relationship Id="rId18" Type="http://schemas.openxmlformats.org/officeDocument/2006/relationships/image" Target="../media/image99.svg"/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12" Type="http://schemas.openxmlformats.org/officeDocument/2006/relationships/image" Target="../media/image11.sv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svg"/><Relationship Id="rId11" Type="http://schemas.openxmlformats.org/officeDocument/2006/relationships/image" Target="../media/image6.png"/><Relationship Id="rId5" Type="http://schemas.openxmlformats.org/officeDocument/2006/relationships/image" Target="../media/image32.png"/><Relationship Id="rId15" Type="http://schemas.openxmlformats.org/officeDocument/2006/relationships/image" Target="../media/image34.png"/><Relationship Id="rId10" Type="http://schemas.openxmlformats.org/officeDocument/2006/relationships/image" Target="../media/image58.svg"/><Relationship Id="rId4" Type="http://schemas.openxmlformats.org/officeDocument/2006/relationships/image" Target="../media/image37.svg"/><Relationship Id="rId9" Type="http://schemas.openxmlformats.org/officeDocument/2006/relationships/image" Target="../media/image31.png"/><Relationship Id="rId14" Type="http://schemas.openxmlformats.org/officeDocument/2006/relationships/image" Target="../media/image45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25.png"/><Relationship Id="rId18" Type="http://schemas.openxmlformats.org/officeDocument/2006/relationships/image" Target="../media/image22.png"/><Relationship Id="rId3" Type="http://schemas.openxmlformats.org/officeDocument/2006/relationships/image" Target="../media/image32.png"/><Relationship Id="rId21" Type="http://schemas.openxmlformats.org/officeDocument/2006/relationships/image" Target="../media/image17.svg"/><Relationship Id="rId7" Type="http://schemas.openxmlformats.org/officeDocument/2006/relationships/image" Target="../media/image31.png"/><Relationship Id="rId12" Type="http://schemas.openxmlformats.org/officeDocument/2006/relationships/image" Target="../media/image45.svg"/><Relationship Id="rId17" Type="http://schemas.openxmlformats.org/officeDocument/2006/relationships/image" Target="../media/image49.jpeg"/><Relationship Id="rId25" Type="http://schemas.openxmlformats.org/officeDocument/2006/relationships/image" Target="../media/image19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01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11" Type="http://schemas.openxmlformats.org/officeDocument/2006/relationships/image" Target="../media/image24.png"/><Relationship Id="rId24" Type="http://schemas.openxmlformats.org/officeDocument/2006/relationships/image" Target="../media/image11.png"/><Relationship Id="rId5" Type="http://schemas.openxmlformats.org/officeDocument/2006/relationships/image" Target="../media/image12.png"/><Relationship Id="rId15" Type="http://schemas.openxmlformats.org/officeDocument/2006/relationships/image" Target="../media/image100.png"/><Relationship Id="rId23" Type="http://schemas.openxmlformats.org/officeDocument/2006/relationships/image" Target="../media/image15.svg"/><Relationship Id="rId10" Type="http://schemas.openxmlformats.org/officeDocument/2006/relationships/image" Target="../media/image43.svg"/><Relationship Id="rId19" Type="http://schemas.openxmlformats.org/officeDocument/2006/relationships/image" Target="../media/image41.svg"/><Relationship Id="rId4" Type="http://schemas.openxmlformats.org/officeDocument/2006/relationships/image" Target="../media/image60.svg"/><Relationship Id="rId9" Type="http://schemas.openxmlformats.org/officeDocument/2006/relationships/image" Target="../media/image23.png"/><Relationship Id="rId14" Type="http://schemas.openxmlformats.org/officeDocument/2006/relationships/image" Target="../media/image47.svg"/><Relationship Id="rId22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16.png"/><Relationship Id="rId14" Type="http://schemas.openxmlformats.org/officeDocument/2006/relationships/image" Target="../media/image3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102.jpeg"/><Relationship Id="rId1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image" Target="../media/image23.png"/><Relationship Id="rId12" Type="http://schemas.openxmlformats.org/officeDocument/2006/relationships/image" Target="../media/image47.sv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5" Type="http://schemas.openxmlformats.org/officeDocument/2006/relationships/image" Target="../media/image104.jpeg"/><Relationship Id="rId10" Type="http://schemas.openxmlformats.org/officeDocument/2006/relationships/image" Target="../media/image45.svg"/><Relationship Id="rId19" Type="http://schemas.openxmlformats.org/officeDocument/2006/relationships/image" Target="../media/image62.svg"/><Relationship Id="rId4" Type="http://schemas.openxmlformats.org/officeDocument/2006/relationships/image" Target="../media/image60.svg"/><Relationship Id="rId9" Type="http://schemas.openxmlformats.org/officeDocument/2006/relationships/image" Target="../media/image24.png"/><Relationship Id="rId14" Type="http://schemas.openxmlformats.org/officeDocument/2006/relationships/image" Target="../media/image10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59.svg"/><Relationship Id="rId18" Type="http://schemas.openxmlformats.org/officeDocument/2006/relationships/image" Target="../media/image49.sv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07.png"/><Relationship Id="rId17" Type="http://schemas.openxmlformats.org/officeDocument/2006/relationships/image" Target="../media/image26.png"/><Relationship Id="rId2" Type="http://schemas.openxmlformats.org/officeDocument/2006/relationships/image" Target="../media/image105.jpeg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06.jpeg"/><Relationship Id="rId5" Type="http://schemas.openxmlformats.org/officeDocument/2006/relationships/image" Target="../media/image48.png"/><Relationship Id="rId15" Type="http://schemas.openxmlformats.org/officeDocument/2006/relationships/image" Target="../media/image161.svg"/><Relationship Id="rId10" Type="http://schemas.openxmlformats.org/officeDocument/2006/relationships/image" Target="../media/image21.svg"/><Relationship Id="rId4" Type="http://schemas.openxmlformats.org/officeDocument/2006/relationships/image" Target="../media/image17.svg"/><Relationship Id="rId9" Type="http://schemas.openxmlformats.org/officeDocument/2006/relationships/image" Target="../media/image12.png"/><Relationship Id="rId14" Type="http://schemas.openxmlformats.org/officeDocument/2006/relationships/image" Target="../media/image10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svg"/><Relationship Id="rId18" Type="http://schemas.openxmlformats.org/officeDocument/2006/relationships/image" Target="../media/image92.png"/><Relationship Id="rId3" Type="http://schemas.microsoft.com/office/2007/relationships/hdphoto" Target="../media/hdphoto2.wdp"/><Relationship Id="rId21" Type="http://schemas.openxmlformats.org/officeDocument/2006/relationships/image" Target="../media/image164.svg"/><Relationship Id="rId7" Type="http://schemas.openxmlformats.org/officeDocument/2006/relationships/image" Target="../media/image99.svg"/><Relationship Id="rId12" Type="http://schemas.openxmlformats.org/officeDocument/2006/relationships/image" Target="../media/image9.png"/><Relationship Id="rId17" Type="http://schemas.openxmlformats.org/officeDocument/2006/relationships/image" Target="../media/image70.svg"/><Relationship Id="rId2" Type="http://schemas.openxmlformats.org/officeDocument/2006/relationships/image" Target="../media/image48.png"/><Relationship Id="rId16" Type="http://schemas.openxmlformats.org/officeDocument/2006/relationships/image" Target="../media/image37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49.svg"/><Relationship Id="rId5" Type="http://schemas.openxmlformats.org/officeDocument/2006/relationships/image" Target="../media/image58.svg"/><Relationship Id="rId15" Type="http://schemas.openxmlformats.org/officeDocument/2006/relationships/image" Target="../media/image141.svg"/><Relationship Id="rId10" Type="http://schemas.openxmlformats.org/officeDocument/2006/relationships/image" Target="../media/image26.png"/><Relationship Id="rId19" Type="http://schemas.openxmlformats.org/officeDocument/2006/relationships/image" Target="../media/image143.svg"/><Relationship Id="rId4" Type="http://schemas.openxmlformats.org/officeDocument/2006/relationships/image" Target="../media/image31.png"/><Relationship Id="rId9" Type="http://schemas.openxmlformats.org/officeDocument/2006/relationships/image" Target="../media/image21.svg"/><Relationship Id="rId14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70.svg"/><Relationship Id="rId18" Type="http://schemas.openxmlformats.org/officeDocument/2006/relationships/image" Target="../media/image39.png"/><Relationship Id="rId3" Type="http://schemas.microsoft.com/office/2007/relationships/hdphoto" Target="../media/hdphoto2.wdp"/><Relationship Id="rId21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37.png"/><Relationship Id="rId17" Type="http://schemas.openxmlformats.org/officeDocument/2006/relationships/image" Target="../media/image58.svg"/><Relationship Id="rId2" Type="http://schemas.openxmlformats.org/officeDocument/2006/relationships/image" Target="../media/image48.png"/><Relationship Id="rId16" Type="http://schemas.openxmlformats.org/officeDocument/2006/relationships/image" Target="../media/image31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1.svg"/><Relationship Id="rId5" Type="http://schemas.openxmlformats.org/officeDocument/2006/relationships/image" Target="../media/image49.svg"/><Relationship Id="rId15" Type="http://schemas.openxmlformats.org/officeDocument/2006/relationships/image" Target="../media/image143.svg"/><Relationship Id="rId23" Type="http://schemas.openxmlformats.org/officeDocument/2006/relationships/image" Target="../media/image84.svg"/><Relationship Id="rId10" Type="http://schemas.openxmlformats.org/officeDocument/2006/relationships/image" Target="../media/image91.png"/><Relationship Id="rId19" Type="http://schemas.openxmlformats.org/officeDocument/2006/relationships/image" Target="../media/image74.svg"/><Relationship Id="rId4" Type="http://schemas.openxmlformats.org/officeDocument/2006/relationships/image" Target="../media/image26.png"/><Relationship Id="rId9" Type="http://schemas.openxmlformats.org/officeDocument/2006/relationships/image" Target="../media/image21.svg"/><Relationship Id="rId14" Type="http://schemas.openxmlformats.org/officeDocument/2006/relationships/image" Target="../media/image92.png"/><Relationship Id="rId22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svg"/><Relationship Id="rId7" Type="http://schemas.openxmlformats.org/officeDocument/2006/relationships/image" Target="../media/image12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22.png"/><Relationship Id="rId18" Type="http://schemas.openxmlformats.org/officeDocument/2006/relationships/image" Target="../media/image23.sv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39.sv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16.png"/><Relationship Id="rId10" Type="http://schemas.openxmlformats.org/officeDocument/2006/relationships/image" Target="../media/image37.svg"/><Relationship Id="rId4" Type="http://schemas.openxmlformats.org/officeDocument/2006/relationships/image" Target="../media/image25.svg"/><Relationship Id="rId9" Type="http://schemas.openxmlformats.org/officeDocument/2006/relationships/image" Target="../media/image20.png"/><Relationship Id="rId14" Type="http://schemas.openxmlformats.org/officeDocument/2006/relationships/image" Target="../media/image4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5.svg"/><Relationship Id="rId18" Type="http://schemas.openxmlformats.org/officeDocument/2006/relationships/image" Target="../media/image27.png"/><Relationship Id="rId3" Type="http://schemas.openxmlformats.org/officeDocument/2006/relationships/image" Target="../media/image43.svg"/><Relationship Id="rId21" Type="http://schemas.openxmlformats.org/officeDocument/2006/relationships/image" Target="../media/image25.svg"/><Relationship Id="rId7" Type="http://schemas.openxmlformats.org/officeDocument/2006/relationships/image" Target="../media/image47.svg"/><Relationship Id="rId12" Type="http://schemas.openxmlformats.org/officeDocument/2006/relationships/image" Target="../media/image9.png"/><Relationship Id="rId17" Type="http://schemas.openxmlformats.org/officeDocument/2006/relationships/image" Target="../media/image21.svg"/><Relationship Id="rId2" Type="http://schemas.openxmlformats.org/officeDocument/2006/relationships/image" Target="../media/image23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17.svg"/><Relationship Id="rId5" Type="http://schemas.openxmlformats.org/officeDocument/2006/relationships/image" Target="../media/image45.svg"/><Relationship Id="rId15" Type="http://schemas.openxmlformats.org/officeDocument/2006/relationships/image" Target="../media/image19.svg"/><Relationship Id="rId23" Type="http://schemas.openxmlformats.org/officeDocument/2006/relationships/image" Target="../media/image23.svg"/><Relationship Id="rId10" Type="http://schemas.openxmlformats.org/officeDocument/2006/relationships/image" Target="../media/image10.png"/><Relationship Id="rId19" Type="http://schemas.openxmlformats.org/officeDocument/2006/relationships/image" Target="../media/image51.svg"/><Relationship Id="rId4" Type="http://schemas.openxmlformats.org/officeDocument/2006/relationships/image" Target="../media/image24.png"/><Relationship Id="rId9" Type="http://schemas.openxmlformats.org/officeDocument/2006/relationships/image" Target="../media/image49.svg"/><Relationship Id="rId14" Type="http://schemas.openxmlformats.org/officeDocument/2006/relationships/image" Target="../media/image11.png"/><Relationship Id="rId2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3.svg"/><Relationship Id="rId10" Type="http://schemas.openxmlformats.org/officeDocument/2006/relationships/image" Target="../media/image11.svg"/><Relationship Id="rId4" Type="http://schemas.openxmlformats.org/officeDocument/2006/relationships/image" Target="../media/image28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12" Type="http://schemas.openxmlformats.org/officeDocument/2006/relationships/image" Target="../media/image56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svg"/><Relationship Id="rId11" Type="http://schemas.openxmlformats.org/officeDocument/2006/relationships/image" Target="../media/image30.png"/><Relationship Id="rId5" Type="http://schemas.openxmlformats.org/officeDocument/2006/relationships/image" Target="../media/image19.png"/><Relationship Id="rId15" Type="http://schemas.openxmlformats.org/officeDocument/2006/relationships/image" Target="../media/image9.png"/><Relationship Id="rId10" Type="http://schemas.openxmlformats.org/officeDocument/2006/relationships/image" Target="../media/image43.svg"/><Relationship Id="rId4" Type="http://schemas.openxmlformats.org/officeDocument/2006/relationships/image" Target="../media/image23.svg"/><Relationship Id="rId9" Type="http://schemas.openxmlformats.org/officeDocument/2006/relationships/image" Target="../media/image23.png"/><Relationship Id="rId14" Type="http://schemas.openxmlformats.org/officeDocument/2006/relationships/image" Target="../media/image5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33.png"/><Relationship Id="rId18" Type="http://schemas.openxmlformats.org/officeDocument/2006/relationships/image" Target="../media/image64.svg"/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12" Type="http://schemas.openxmlformats.org/officeDocument/2006/relationships/image" Target="../media/image11.sv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svg"/><Relationship Id="rId11" Type="http://schemas.openxmlformats.org/officeDocument/2006/relationships/image" Target="../media/image6.png"/><Relationship Id="rId5" Type="http://schemas.openxmlformats.org/officeDocument/2006/relationships/image" Target="../media/image32.png"/><Relationship Id="rId15" Type="http://schemas.openxmlformats.org/officeDocument/2006/relationships/image" Target="../media/image24.png"/><Relationship Id="rId10" Type="http://schemas.openxmlformats.org/officeDocument/2006/relationships/image" Target="../media/image58.svg"/><Relationship Id="rId4" Type="http://schemas.openxmlformats.org/officeDocument/2006/relationships/image" Target="../media/image37.svg"/><Relationship Id="rId9" Type="http://schemas.openxmlformats.org/officeDocument/2006/relationships/image" Target="../media/image31.png"/><Relationship Id="rId14" Type="http://schemas.openxmlformats.org/officeDocument/2006/relationships/image" Target="../media/image6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svg"/><Relationship Id="rId5" Type="http://schemas.openxmlformats.org/officeDocument/2006/relationships/image" Target="../media/image22.png"/><Relationship Id="rId10" Type="http://schemas.openxmlformats.org/officeDocument/2006/relationships/image" Target="../media/image11.svg"/><Relationship Id="rId4" Type="http://schemas.openxmlformats.org/officeDocument/2006/relationships/image" Target="../media/image27.sv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2268200" y="-2408128"/>
            <a:ext cx="5973602" cy="5973602"/>
          </a:xfrm>
          <a:custGeom>
            <a:avLst/>
            <a:gdLst/>
            <a:ahLst/>
            <a:cxnLst/>
            <a:rect l="l" t="t" r="r" b="b"/>
            <a:pathLst>
              <a:path w="5973602" h="5973602">
                <a:moveTo>
                  <a:pt x="0" y="0"/>
                </a:moveTo>
                <a:lnTo>
                  <a:pt x="5973602" y="0"/>
                </a:lnTo>
                <a:lnTo>
                  <a:pt x="5973602" y="5973602"/>
                </a:lnTo>
                <a:lnTo>
                  <a:pt x="0" y="5973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0" y="0"/>
            <a:ext cx="619741" cy="2934068"/>
            <a:chOff x="0" y="0"/>
            <a:chExt cx="163224" cy="77275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3224" cy="772759"/>
            </a:xfrm>
            <a:custGeom>
              <a:avLst/>
              <a:gdLst/>
              <a:ahLst/>
              <a:cxnLst/>
              <a:rect l="l" t="t" r="r" b="b"/>
              <a:pathLst>
                <a:path w="163224" h="772759">
                  <a:moveTo>
                    <a:pt x="0" y="0"/>
                  </a:moveTo>
                  <a:lnTo>
                    <a:pt x="163224" y="0"/>
                  </a:lnTo>
                  <a:lnTo>
                    <a:pt x="163224" y="772759"/>
                  </a:lnTo>
                  <a:lnTo>
                    <a:pt x="0" y="772759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3224" cy="810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2933707"/>
            <a:ext cx="619741" cy="1004046"/>
            <a:chOff x="0" y="0"/>
            <a:chExt cx="163224" cy="26444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3224" cy="264440"/>
            </a:xfrm>
            <a:custGeom>
              <a:avLst/>
              <a:gdLst/>
              <a:ahLst/>
              <a:cxnLst/>
              <a:rect l="l" t="t" r="r" b="b"/>
              <a:pathLst>
                <a:path w="163224" h="264440">
                  <a:moveTo>
                    <a:pt x="0" y="0"/>
                  </a:moveTo>
                  <a:lnTo>
                    <a:pt x="163224" y="0"/>
                  </a:lnTo>
                  <a:lnTo>
                    <a:pt x="163224" y="264440"/>
                  </a:lnTo>
                  <a:lnTo>
                    <a:pt x="0" y="264440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63224" cy="3025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TextBox 34">
            <a:extLst>
              <a:ext uri="{FF2B5EF4-FFF2-40B4-BE49-F238E27FC236}">
                <a16:creationId xmlns:a16="http://schemas.microsoft.com/office/drawing/2014/main" xmlns="" id="{41F1D359-4749-647B-1D94-7BB5532FE77D}"/>
              </a:ext>
            </a:extLst>
          </p:cNvPr>
          <p:cNvSpPr txBox="1"/>
          <p:nvPr/>
        </p:nvSpPr>
        <p:spPr>
          <a:xfrm>
            <a:off x="4812589" y="2010050"/>
            <a:ext cx="7154807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it-IT" sz="11500" b="1" u="sng" dirty="0">
                <a:effectLst/>
                <a:latin typeface="Colonna MT" panose="04020805060202030203" pitchFamily="82" charset="0"/>
                <a:ea typeface="Calibri" panose="020F0502020204030204" pitchFamily="34" charset="0"/>
              </a:rPr>
              <a:t>RUKO ASA</a:t>
            </a:r>
          </a:p>
        </p:txBody>
      </p:sp>
      <p:sp>
        <p:nvSpPr>
          <p:cNvPr id="3" name="TextBox 34">
            <a:extLst>
              <a:ext uri="{FF2B5EF4-FFF2-40B4-BE49-F238E27FC236}">
                <a16:creationId xmlns:a16="http://schemas.microsoft.com/office/drawing/2014/main" xmlns="" id="{783BCA0E-4905-E41E-3D7D-5F76F78ECD98}"/>
              </a:ext>
            </a:extLst>
          </p:cNvPr>
          <p:cNvSpPr txBox="1"/>
          <p:nvPr/>
        </p:nvSpPr>
        <p:spPr>
          <a:xfrm>
            <a:off x="3200400" y="3994097"/>
            <a:ext cx="10363200" cy="1905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RUMAH KOLABORASI KONSULTASI</a:t>
            </a:r>
          </a:p>
          <a:p>
            <a:pPr algn="ctr">
              <a:lnSpc>
                <a:spcPct val="150000"/>
              </a:lnSpc>
            </a:pPr>
            <a:r>
              <a:rPr lang="it-IT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PENGELOLAAN KEUANGAN DESA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C532AE0-A23F-E3DA-1757-B67D91F8D2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0" y="52583"/>
            <a:ext cx="1597498" cy="166191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DC40C02E-7449-9FD9-540F-785C8F95FFE2}"/>
              </a:ext>
            </a:extLst>
          </p:cNvPr>
          <p:cNvGrpSpPr/>
          <p:nvPr/>
        </p:nvGrpSpPr>
        <p:grpSpPr>
          <a:xfrm>
            <a:off x="5997383" y="6864290"/>
            <a:ext cx="4785221" cy="649660"/>
            <a:chOff x="13258800" y="8071698"/>
            <a:chExt cx="4785221" cy="649660"/>
          </a:xfrm>
        </p:grpSpPr>
        <p:sp>
          <p:nvSpPr>
            <p:cNvPr id="6" name="Freeform 24">
              <a:extLst>
                <a:ext uri="{FF2B5EF4-FFF2-40B4-BE49-F238E27FC236}">
                  <a16:creationId xmlns:a16="http://schemas.microsoft.com/office/drawing/2014/main" xmlns="" id="{8621C6AA-E87E-CB1C-6581-F8FA42809360}"/>
                </a:ext>
              </a:extLst>
            </p:cNvPr>
            <p:cNvSpPr/>
            <p:nvPr/>
          </p:nvSpPr>
          <p:spPr>
            <a:xfrm>
              <a:off x="13258800" y="8071698"/>
              <a:ext cx="4785221" cy="649660"/>
            </a:xfrm>
            <a:custGeom>
              <a:avLst/>
              <a:gdLst/>
              <a:ahLst/>
              <a:cxnLst/>
              <a:rect l="l" t="t" r="r" b="b"/>
              <a:pathLst>
                <a:path w="2962969" h="382088">
                  <a:moveTo>
                    <a:pt x="203200" y="0"/>
                  </a:moveTo>
                  <a:lnTo>
                    <a:pt x="2962969" y="0"/>
                  </a:lnTo>
                  <a:lnTo>
                    <a:pt x="2759769" y="382088"/>
                  </a:lnTo>
                  <a:lnTo>
                    <a:pt x="0" y="38208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cap="sq">
              <a:noFill/>
              <a:prstDash val="solid"/>
              <a:miter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7495A63F-293A-6AB8-EB9B-780F5E13FFAD}"/>
                </a:ext>
              </a:extLst>
            </p:cNvPr>
            <p:cNvSpPr txBox="1"/>
            <p:nvPr/>
          </p:nvSpPr>
          <p:spPr>
            <a:xfrm>
              <a:off x="13397522" y="8194286"/>
              <a:ext cx="4507776" cy="371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4"/>
                </a:lnSpc>
              </a:pPr>
              <a:r>
                <a:rPr lang="en-US" sz="2500" b="1" dirty="0">
                  <a:latin typeface="Times New Roman" panose="02020603050405020304" pitchFamily="18" charset="0"/>
                  <a:ea typeface="Public Sans Bold"/>
                  <a:cs typeface="Times New Roman" panose="02020603050405020304" pitchFamily="18" charset="0"/>
                  <a:sym typeface="Public Sans Bold"/>
                </a:rPr>
                <a:t>Bandung, 3 </a:t>
              </a:r>
              <a:r>
                <a:rPr lang="en-US" sz="2500" b="1" dirty="0" err="1">
                  <a:latin typeface="Times New Roman" panose="02020603050405020304" pitchFamily="18" charset="0"/>
                  <a:ea typeface="Public Sans Bold"/>
                  <a:cs typeface="Times New Roman" panose="02020603050405020304" pitchFamily="18" charset="0"/>
                  <a:sym typeface="Public Sans Bold"/>
                </a:rPr>
                <a:t>Desember</a:t>
              </a:r>
              <a:r>
                <a:rPr lang="en-US" sz="2500" b="1" dirty="0">
                  <a:latin typeface="Times New Roman" panose="02020603050405020304" pitchFamily="18" charset="0"/>
                  <a:ea typeface="Public Sans Bold"/>
                  <a:cs typeface="Times New Roman" panose="02020603050405020304" pitchFamily="18" charset="0"/>
                  <a:sym typeface="Public Sans Bold"/>
                </a:rPr>
                <a:t> 2024</a:t>
              </a:r>
            </a:p>
          </p:txBody>
        </p:sp>
      </p:grpSp>
      <p:sp>
        <p:nvSpPr>
          <p:cNvPr id="35" name="Freeform 11">
            <a:extLst>
              <a:ext uri="{FF2B5EF4-FFF2-40B4-BE49-F238E27FC236}">
                <a16:creationId xmlns:a16="http://schemas.microsoft.com/office/drawing/2014/main" xmlns="" id="{98E26A0C-B4E9-3E3F-E65B-28928E7AA781}"/>
              </a:ext>
            </a:extLst>
          </p:cNvPr>
          <p:cNvSpPr/>
          <p:nvPr/>
        </p:nvSpPr>
        <p:spPr>
          <a:xfrm>
            <a:off x="13868400" y="6862727"/>
            <a:ext cx="4343400" cy="3434612"/>
          </a:xfrm>
          <a:custGeom>
            <a:avLst/>
            <a:gdLst/>
            <a:ahLst/>
            <a:cxnLst/>
            <a:rect l="l" t="t" r="r" b="b"/>
            <a:pathLst>
              <a:path w="2528302" h="2270875">
                <a:moveTo>
                  <a:pt x="0" y="0"/>
                </a:moveTo>
                <a:lnTo>
                  <a:pt x="2528302" y="0"/>
                </a:lnTo>
                <a:lnTo>
                  <a:pt x="2528302" y="2270875"/>
                </a:lnTo>
                <a:lnTo>
                  <a:pt x="0" y="22708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37" name="Freeform 11">
            <a:extLst>
              <a:ext uri="{FF2B5EF4-FFF2-40B4-BE49-F238E27FC236}">
                <a16:creationId xmlns:a16="http://schemas.microsoft.com/office/drawing/2014/main" xmlns="" id="{8CFDB5E4-18B4-B871-BCE4-9BF0B3FC2921}"/>
              </a:ext>
            </a:extLst>
          </p:cNvPr>
          <p:cNvSpPr/>
          <p:nvPr/>
        </p:nvSpPr>
        <p:spPr>
          <a:xfrm>
            <a:off x="0" y="6328435"/>
            <a:ext cx="10363200" cy="3958566"/>
          </a:xfrm>
          <a:custGeom>
            <a:avLst/>
            <a:gdLst/>
            <a:ahLst/>
            <a:cxnLst/>
            <a:rect l="l" t="t" r="r" b="b"/>
            <a:pathLst>
              <a:path w="2613982" h="1894612">
                <a:moveTo>
                  <a:pt x="0" y="0"/>
                </a:moveTo>
                <a:lnTo>
                  <a:pt x="2613982" y="0"/>
                </a:lnTo>
                <a:lnTo>
                  <a:pt x="2613982" y="1894612"/>
                </a:lnTo>
                <a:lnTo>
                  <a:pt x="0" y="1894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1000"/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8" name="Freeform 8">
            <a:extLst>
              <a:ext uri="{FF2B5EF4-FFF2-40B4-BE49-F238E27FC236}">
                <a16:creationId xmlns:a16="http://schemas.microsoft.com/office/drawing/2014/main" xmlns="" id="{5F9950E4-EF26-B1E2-02DA-A15E5FBB6FFB}"/>
              </a:ext>
            </a:extLst>
          </p:cNvPr>
          <p:cNvSpPr/>
          <p:nvPr/>
        </p:nvSpPr>
        <p:spPr>
          <a:xfrm>
            <a:off x="61673" y="7436144"/>
            <a:ext cx="2914071" cy="2569681"/>
          </a:xfrm>
          <a:custGeom>
            <a:avLst/>
            <a:gdLst/>
            <a:ahLst/>
            <a:cxnLst/>
            <a:rect l="l" t="t" r="r" b="b"/>
            <a:pathLst>
              <a:path w="2914071" h="2569681">
                <a:moveTo>
                  <a:pt x="0" y="0"/>
                </a:moveTo>
                <a:lnTo>
                  <a:pt x="2914071" y="0"/>
                </a:lnTo>
                <a:lnTo>
                  <a:pt x="2914071" y="2569681"/>
                </a:lnTo>
                <a:lnTo>
                  <a:pt x="0" y="2569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0" name="Freeform 28">
            <a:extLst>
              <a:ext uri="{FF2B5EF4-FFF2-40B4-BE49-F238E27FC236}">
                <a16:creationId xmlns:a16="http://schemas.microsoft.com/office/drawing/2014/main" xmlns="" id="{BC05DD20-F970-60E8-F58E-B0D09F387244}"/>
              </a:ext>
            </a:extLst>
          </p:cNvPr>
          <p:cNvSpPr/>
          <p:nvPr/>
        </p:nvSpPr>
        <p:spPr>
          <a:xfrm>
            <a:off x="1005266" y="281175"/>
            <a:ext cx="1396374" cy="1753437"/>
          </a:xfrm>
          <a:custGeom>
            <a:avLst/>
            <a:gdLst/>
            <a:ahLst/>
            <a:cxnLst/>
            <a:rect l="l" t="t" r="r" b="b"/>
            <a:pathLst>
              <a:path w="1396374" h="1753437">
                <a:moveTo>
                  <a:pt x="0" y="0"/>
                </a:moveTo>
                <a:lnTo>
                  <a:pt x="1396373" y="0"/>
                </a:lnTo>
                <a:lnTo>
                  <a:pt x="1396373" y="1753437"/>
                </a:lnTo>
                <a:lnTo>
                  <a:pt x="0" y="17534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087AB3E-B300-6E61-47C8-EA5783BBB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6BF12EA-CFCA-D20D-C37C-F127B1D83C04}"/>
              </a:ext>
            </a:extLst>
          </p:cNvPr>
          <p:cNvGrpSpPr/>
          <p:nvPr/>
        </p:nvGrpSpPr>
        <p:grpSpPr>
          <a:xfrm>
            <a:off x="16113220" y="1344703"/>
            <a:ext cx="803180" cy="742759"/>
            <a:chOff x="0" y="0"/>
            <a:chExt cx="211537" cy="195624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xmlns="" id="{0E32EEC1-1018-11DD-65B0-E3EEAB8BCB65}"/>
                </a:ext>
              </a:extLst>
            </p:cNvPr>
            <p:cNvSpPr/>
            <p:nvPr/>
          </p:nvSpPr>
          <p:spPr>
            <a:xfrm>
              <a:off x="0" y="0"/>
              <a:ext cx="211537" cy="195624"/>
            </a:xfrm>
            <a:custGeom>
              <a:avLst/>
              <a:gdLst/>
              <a:ahLst/>
              <a:cxnLst/>
              <a:rect l="l" t="t" r="r" b="b"/>
              <a:pathLst>
                <a:path w="211537" h="195624">
                  <a:moveTo>
                    <a:pt x="0" y="0"/>
                  </a:moveTo>
                  <a:lnTo>
                    <a:pt x="211537" y="0"/>
                  </a:lnTo>
                  <a:lnTo>
                    <a:pt x="211537" y="195624"/>
                  </a:lnTo>
                  <a:lnTo>
                    <a:pt x="0" y="195624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xmlns="" id="{D4CCE635-39A7-E4B7-710B-E8D70ADC53F1}"/>
                </a:ext>
              </a:extLst>
            </p:cNvPr>
            <p:cNvSpPr txBox="1"/>
            <p:nvPr/>
          </p:nvSpPr>
          <p:spPr>
            <a:xfrm>
              <a:off x="0" y="-38100"/>
              <a:ext cx="211537" cy="233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A4FE3EDF-B35C-7E51-C5DA-AC3A5AB3FA8B}"/>
              </a:ext>
            </a:extLst>
          </p:cNvPr>
          <p:cNvSpPr/>
          <p:nvPr/>
        </p:nvSpPr>
        <p:spPr>
          <a:xfrm>
            <a:off x="-1002049" y="6362700"/>
            <a:ext cx="5973602" cy="5973602"/>
          </a:xfrm>
          <a:custGeom>
            <a:avLst/>
            <a:gdLst/>
            <a:ahLst/>
            <a:cxnLst/>
            <a:rect l="l" t="t" r="r" b="b"/>
            <a:pathLst>
              <a:path w="5973602" h="5973602">
                <a:moveTo>
                  <a:pt x="0" y="0"/>
                </a:moveTo>
                <a:lnTo>
                  <a:pt x="5973601" y="0"/>
                </a:lnTo>
                <a:lnTo>
                  <a:pt x="5973601" y="5973602"/>
                </a:lnTo>
                <a:lnTo>
                  <a:pt x="0" y="5973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object 4">
            <a:extLst>
              <a:ext uri="{FF2B5EF4-FFF2-40B4-BE49-F238E27FC236}">
                <a16:creationId xmlns:a16="http://schemas.microsoft.com/office/drawing/2014/main" xmlns="" id="{A6B0E77F-09D7-8522-FBDB-2D778C3C92F0}"/>
              </a:ext>
            </a:extLst>
          </p:cNvPr>
          <p:cNvSpPr txBox="1"/>
          <p:nvPr/>
        </p:nvSpPr>
        <p:spPr>
          <a:xfrm>
            <a:off x="1074657" y="5553370"/>
            <a:ext cx="447675" cy="4476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xmlns="" id="{A35C5020-B1F6-BF87-087C-5060E05B1904}"/>
              </a:ext>
            </a:extLst>
          </p:cNvPr>
          <p:cNvSpPr txBox="1"/>
          <p:nvPr/>
        </p:nvSpPr>
        <p:spPr>
          <a:xfrm>
            <a:off x="6381209" y="4170685"/>
            <a:ext cx="5562600" cy="8382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indent="-117" algn="ctr">
              <a:lnSpc>
                <a:spcPts val="3950"/>
              </a:lnSpc>
              <a:spcBef>
                <a:spcPts val="252"/>
              </a:spcBef>
            </a:pPr>
            <a:r>
              <a:rPr lang="en-US" sz="3200" b="1" spc="104" dirty="0">
                <a:solidFill>
                  <a:srgbClr val="4E6A91"/>
                </a:solidFill>
                <a:latin typeface="Felix Titling" panose="04060505060202020A04" pitchFamily="82" charset="0"/>
                <a:cs typeface="Times New Roman"/>
              </a:rPr>
              <a:t>Milestone RUKO ASA</a:t>
            </a:r>
            <a:endParaRPr lang="en-US" sz="3200" b="1" dirty="0">
              <a:latin typeface="Felix Titling" panose="04060505060202020A04" pitchFamily="82" charset="0"/>
              <a:cs typeface="Times New Roman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F5B7AB3-1782-5201-A8F0-AC5E763F1176}"/>
              </a:ext>
            </a:extLst>
          </p:cNvPr>
          <p:cNvGrpSpPr/>
          <p:nvPr/>
        </p:nvGrpSpPr>
        <p:grpSpPr>
          <a:xfrm>
            <a:off x="7046710" y="976288"/>
            <a:ext cx="4648200" cy="1115919"/>
            <a:chOff x="11963400" y="2198781"/>
            <a:chExt cx="4648200" cy="111591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BEF1C26C-2A38-7AA5-1FA1-A05C15F4FC36}"/>
                </a:ext>
              </a:extLst>
            </p:cNvPr>
            <p:cNvGrpSpPr/>
            <p:nvPr/>
          </p:nvGrpSpPr>
          <p:grpSpPr>
            <a:xfrm>
              <a:off x="11963400" y="2198781"/>
              <a:ext cx="4648200" cy="1115919"/>
              <a:chOff x="11884691" y="2152951"/>
              <a:chExt cx="4648200" cy="1115919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DCE57A69-B1AD-0B10-977C-2ED891407965}"/>
                  </a:ext>
                </a:extLst>
              </p:cNvPr>
              <p:cNvSpPr/>
              <p:nvPr/>
            </p:nvSpPr>
            <p:spPr>
              <a:xfrm>
                <a:off x="11884691" y="2247900"/>
                <a:ext cx="3810000" cy="99060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Penyusunan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Tim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Efektif</a:t>
                </a:r>
                <a:endParaRPr lang="en-ID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bject 19">
                <a:extLst>
                  <a:ext uri="{FF2B5EF4-FFF2-40B4-BE49-F238E27FC236}">
                    <a16:creationId xmlns:a16="http://schemas.microsoft.com/office/drawing/2014/main" xmlns="" id="{B66722E9-198F-59F6-3F28-1D5AB65D63F7}"/>
                  </a:ext>
                </a:extLst>
              </p:cNvPr>
              <p:cNvSpPr/>
              <p:nvPr/>
            </p:nvSpPr>
            <p:spPr>
              <a:xfrm>
                <a:off x="15389891" y="2152951"/>
                <a:ext cx="1143000" cy="1115919"/>
              </a:xfrm>
              <a:custGeom>
                <a:avLst/>
                <a:gdLst/>
                <a:ahLst/>
                <a:cxnLst/>
                <a:rect l="l" t="t" r="r" b="b"/>
                <a:pathLst>
                  <a:path w="4758514" h="4758514">
                    <a:moveTo>
                      <a:pt x="2574393" y="4750627"/>
                    </a:moveTo>
                    <a:lnTo>
                      <a:pt x="2765185" y="4727374"/>
                    </a:lnTo>
                    <a:lnTo>
                      <a:pt x="2951020" y="4689367"/>
                    </a:lnTo>
                    <a:lnTo>
                      <a:pt x="3131286" y="4637218"/>
                    </a:lnTo>
                    <a:lnTo>
                      <a:pt x="3305371" y="4571540"/>
                    </a:lnTo>
                    <a:lnTo>
                      <a:pt x="3472663" y="4492946"/>
                    </a:lnTo>
                    <a:lnTo>
                      <a:pt x="3632548" y="4402047"/>
                    </a:lnTo>
                    <a:lnTo>
                      <a:pt x="3784416" y="4299456"/>
                    </a:lnTo>
                    <a:lnTo>
                      <a:pt x="3927652" y="4185785"/>
                    </a:lnTo>
                    <a:lnTo>
                      <a:pt x="4061646" y="4061646"/>
                    </a:lnTo>
                    <a:lnTo>
                      <a:pt x="4185785" y="3927652"/>
                    </a:lnTo>
                    <a:lnTo>
                      <a:pt x="4299456" y="3784415"/>
                    </a:lnTo>
                    <a:lnTo>
                      <a:pt x="4402047" y="3632548"/>
                    </a:lnTo>
                    <a:lnTo>
                      <a:pt x="4492947" y="3472663"/>
                    </a:lnTo>
                    <a:lnTo>
                      <a:pt x="4571541" y="3305371"/>
                    </a:lnTo>
                    <a:lnTo>
                      <a:pt x="4637219" y="3131286"/>
                    </a:lnTo>
                    <a:lnTo>
                      <a:pt x="4689368" y="2951020"/>
                    </a:lnTo>
                    <a:lnTo>
                      <a:pt x="4727375" y="2765185"/>
                    </a:lnTo>
                    <a:lnTo>
                      <a:pt x="4750628" y="2574393"/>
                    </a:lnTo>
                    <a:lnTo>
                      <a:pt x="4758514" y="2379277"/>
                    </a:lnTo>
                    <a:lnTo>
                      <a:pt x="4750628" y="2184121"/>
                    </a:lnTo>
                    <a:lnTo>
                      <a:pt x="4727375" y="1993329"/>
                    </a:lnTo>
                    <a:lnTo>
                      <a:pt x="4689368" y="1807494"/>
                    </a:lnTo>
                    <a:lnTo>
                      <a:pt x="4637219" y="1627227"/>
                    </a:lnTo>
                    <a:lnTo>
                      <a:pt x="4571541" y="1453142"/>
                    </a:lnTo>
                    <a:lnTo>
                      <a:pt x="4492947" y="1285851"/>
                    </a:lnTo>
                    <a:lnTo>
                      <a:pt x="4402047" y="1125966"/>
                    </a:lnTo>
                    <a:lnTo>
                      <a:pt x="4299456" y="974098"/>
                    </a:lnTo>
                    <a:lnTo>
                      <a:pt x="4185785" y="830862"/>
                    </a:lnTo>
                    <a:lnTo>
                      <a:pt x="4061646" y="696868"/>
                    </a:lnTo>
                    <a:lnTo>
                      <a:pt x="3927652" y="572729"/>
                    </a:lnTo>
                    <a:lnTo>
                      <a:pt x="3784416" y="459058"/>
                    </a:lnTo>
                    <a:lnTo>
                      <a:pt x="3632548" y="356467"/>
                    </a:lnTo>
                    <a:lnTo>
                      <a:pt x="3472663" y="265568"/>
                    </a:lnTo>
                    <a:lnTo>
                      <a:pt x="3305371" y="186973"/>
                    </a:lnTo>
                    <a:lnTo>
                      <a:pt x="3131286" y="121296"/>
                    </a:lnTo>
                    <a:lnTo>
                      <a:pt x="2951020" y="69147"/>
                    </a:lnTo>
                    <a:lnTo>
                      <a:pt x="2765185" y="31140"/>
                    </a:lnTo>
                    <a:lnTo>
                      <a:pt x="2574393" y="7887"/>
                    </a:lnTo>
                    <a:lnTo>
                      <a:pt x="2379257" y="0"/>
                    </a:lnTo>
                    <a:lnTo>
                      <a:pt x="2184121" y="7887"/>
                    </a:lnTo>
                    <a:lnTo>
                      <a:pt x="1993329" y="31140"/>
                    </a:lnTo>
                    <a:lnTo>
                      <a:pt x="1807494" y="69147"/>
                    </a:lnTo>
                    <a:lnTo>
                      <a:pt x="1627227" y="121296"/>
                    </a:lnTo>
                    <a:lnTo>
                      <a:pt x="1453142" y="186973"/>
                    </a:lnTo>
                    <a:lnTo>
                      <a:pt x="1285851" y="265568"/>
                    </a:lnTo>
                    <a:lnTo>
                      <a:pt x="1125966" y="356467"/>
                    </a:lnTo>
                    <a:lnTo>
                      <a:pt x="974098" y="459058"/>
                    </a:lnTo>
                    <a:lnTo>
                      <a:pt x="830862" y="572729"/>
                    </a:lnTo>
                    <a:lnTo>
                      <a:pt x="696868" y="696868"/>
                    </a:lnTo>
                    <a:lnTo>
                      <a:pt x="572729" y="830862"/>
                    </a:lnTo>
                    <a:lnTo>
                      <a:pt x="459058" y="974098"/>
                    </a:lnTo>
                    <a:lnTo>
                      <a:pt x="356467" y="1125966"/>
                    </a:lnTo>
                    <a:lnTo>
                      <a:pt x="265568" y="1285851"/>
                    </a:lnTo>
                    <a:lnTo>
                      <a:pt x="186973" y="1453142"/>
                    </a:lnTo>
                    <a:lnTo>
                      <a:pt x="121296" y="1627227"/>
                    </a:lnTo>
                    <a:lnTo>
                      <a:pt x="69147" y="1807494"/>
                    </a:lnTo>
                    <a:lnTo>
                      <a:pt x="31140" y="1993329"/>
                    </a:lnTo>
                    <a:lnTo>
                      <a:pt x="7887" y="2184121"/>
                    </a:lnTo>
                    <a:lnTo>
                      <a:pt x="0" y="2379257"/>
                    </a:lnTo>
                    <a:lnTo>
                      <a:pt x="7887" y="2574393"/>
                    </a:lnTo>
                    <a:lnTo>
                      <a:pt x="31140" y="2765185"/>
                    </a:lnTo>
                    <a:lnTo>
                      <a:pt x="69147" y="2951020"/>
                    </a:lnTo>
                    <a:lnTo>
                      <a:pt x="121296" y="3131286"/>
                    </a:lnTo>
                    <a:lnTo>
                      <a:pt x="186973" y="3305371"/>
                    </a:lnTo>
                    <a:lnTo>
                      <a:pt x="265568" y="3472663"/>
                    </a:lnTo>
                    <a:lnTo>
                      <a:pt x="356467" y="3632548"/>
                    </a:lnTo>
                    <a:lnTo>
                      <a:pt x="459058" y="3784415"/>
                    </a:lnTo>
                    <a:lnTo>
                      <a:pt x="572729" y="3927652"/>
                    </a:lnTo>
                    <a:lnTo>
                      <a:pt x="696868" y="4061646"/>
                    </a:lnTo>
                    <a:lnTo>
                      <a:pt x="830862" y="4185785"/>
                    </a:lnTo>
                    <a:lnTo>
                      <a:pt x="974098" y="4299456"/>
                    </a:lnTo>
                    <a:lnTo>
                      <a:pt x="1125966" y="4402047"/>
                    </a:lnTo>
                    <a:lnTo>
                      <a:pt x="1285851" y="4492946"/>
                    </a:lnTo>
                    <a:lnTo>
                      <a:pt x="1453142" y="4571540"/>
                    </a:lnTo>
                    <a:lnTo>
                      <a:pt x="1627227" y="4637218"/>
                    </a:lnTo>
                    <a:lnTo>
                      <a:pt x="1807494" y="4689367"/>
                    </a:lnTo>
                    <a:lnTo>
                      <a:pt x="1993329" y="4727374"/>
                    </a:lnTo>
                    <a:lnTo>
                      <a:pt x="2184121" y="4750627"/>
                    </a:lnTo>
                    <a:lnTo>
                      <a:pt x="2379257" y="4758514"/>
                    </a:lnTo>
                    <a:lnTo>
                      <a:pt x="2574393" y="4750627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noAutofit/>
              </a:bodyPr>
              <a:lstStyle/>
              <a:p>
                <a:pPr algn="ctr"/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F42775A-28E7-8053-AA7B-235B1FC3C479}"/>
                </a:ext>
              </a:extLst>
            </p:cNvPr>
            <p:cNvSpPr txBox="1"/>
            <p:nvPr/>
          </p:nvSpPr>
          <p:spPr>
            <a:xfrm>
              <a:off x="15773400" y="2525907"/>
              <a:ext cx="568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</a:t>
              </a:r>
              <a:endParaRPr lang="en-ID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B276332-AE8A-70C6-489C-F2B518B4EA68}"/>
              </a:ext>
            </a:extLst>
          </p:cNvPr>
          <p:cNvGrpSpPr/>
          <p:nvPr/>
        </p:nvGrpSpPr>
        <p:grpSpPr>
          <a:xfrm>
            <a:off x="11459656" y="2294439"/>
            <a:ext cx="4774538" cy="1115919"/>
            <a:chOff x="11963400" y="2198781"/>
            <a:chExt cx="4774538" cy="111591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DDCE3AFC-4BEE-A6A6-F047-D2801D3454B1}"/>
                </a:ext>
              </a:extLst>
            </p:cNvPr>
            <p:cNvGrpSpPr/>
            <p:nvPr/>
          </p:nvGrpSpPr>
          <p:grpSpPr>
            <a:xfrm>
              <a:off x="11963400" y="2198781"/>
              <a:ext cx="4774538" cy="1115919"/>
              <a:chOff x="11884691" y="2152951"/>
              <a:chExt cx="4774538" cy="1115919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xmlns="" id="{D3F5D76B-FD51-0F2B-1B3C-E492A7C1CF60}"/>
                  </a:ext>
                </a:extLst>
              </p:cNvPr>
              <p:cNvSpPr/>
              <p:nvPr/>
            </p:nvSpPr>
            <p:spPr>
              <a:xfrm>
                <a:off x="11884691" y="2247900"/>
                <a:ext cx="3810000" cy="99060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Rancangan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Keputusan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Bupati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tentang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RUKO ASA</a:t>
                </a:r>
                <a:endParaRPr lang="en-ID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object 19">
                <a:extLst>
                  <a:ext uri="{FF2B5EF4-FFF2-40B4-BE49-F238E27FC236}">
                    <a16:creationId xmlns:a16="http://schemas.microsoft.com/office/drawing/2014/main" xmlns="" id="{D06EFA5B-4B4E-1BBD-1327-2B7C48CA521F}"/>
                  </a:ext>
                </a:extLst>
              </p:cNvPr>
              <p:cNvSpPr/>
              <p:nvPr/>
            </p:nvSpPr>
            <p:spPr>
              <a:xfrm>
                <a:off x="15516229" y="2152951"/>
                <a:ext cx="1143000" cy="1115919"/>
              </a:xfrm>
              <a:custGeom>
                <a:avLst/>
                <a:gdLst/>
                <a:ahLst/>
                <a:cxnLst/>
                <a:rect l="l" t="t" r="r" b="b"/>
                <a:pathLst>
                  <a:path w="4758514" h="4758514">
                    <a:moveTo>
                      <a:pt x="2574393" y="4750627"/>
                    </a:moveTo>
                    <a:lnTo>
                      <a:pt x="2765185" y="4727374"/>
                    </a:lnTo>
                    <a:lnTo>
                      <a:pt x="2951020" y="4689367"/>
                    </a:lnTo>
                    <a:lnTo>
                      <a:pt x="3131286" y="4637218"/>
                    </a:lnTo>
                    <a:lnTo>
                      <a:pt x="3305371" y="4571540"/>
                    </a:lnTo>
                    <a:lnTo>
                      <a:pt x="3472663" y="4492946"/>
                    </a:lnTo>
                    <a:lnTo>
                      <a:pt x="3632548" y="4402047"/>
                    </a:lnTo>
                    <a:lnTo>
                      <a:pt x="3784416" y="4299456"/>
                    </a:lnTo>
                    <a:lnTo>
                      <a:pt x="3927652" y="4185785"/>
                    </a:lnTo>
                    <a:lnTo>
                      <a:pt x="4061646" y="4061646"/>
                    </a:lnTo>
                    <a:lnTo>
                      <a:pt x="4185785" y="3927652"/>
                    </a:lnTo>
                    <a:lnTo>
                      <a:pt x="4299456" y="3784415"/>
                    </a:lnTo>
                    <a:lnTo>
                      <a:pt x="4402047" y="3632548"/>
                    </a:lnTo>
                    <a:lnTo>
                      <a:pt x="4492947" y="3472663"/>
                    </a:lnTo>
                    <a:lnTo>
                      <a:pt x="4571541" y="3305371"/>
                    </a:lnTo>
                    <a:lnTo>
                      <a:pt x="4637219" y="3131286"/>
                    </a:lnTo>
                    <a:lnTo>
                      <a:pt x="4689368" y="2951020"/>
                    </a:lnTo>
                    <a:lnTo>
                      <a:pt x="4727375" y="2765185"/>
                    </a:lnTo>
                    <a:lnTo>
                      <a:pt x="4750628" y="2574393"/>
                    </a:lnTo>
                    <a:lnTo>
                      <a:pt x="4758514" y="2379277"/>
                    </a:lnTo>
                    <a:lnTo>
                      <a:pt x="4750628" y="2184121"/>
                    </a:lnTo>
                    <a:lnTo>
                      <a:pt x="4727375" y="1993329"/>
                    </a:lnTo>
                    <a:lnTo>
                      <a:pt x="4689368" y="1807494"/>
                    </a:lnTo>
                    <a:lnTo>
                      <a:pt x="4637219" y="1627227"/>
                    </a:lnTo>
                    <a:lnTo>
                      <a:pt x="4571541" y="1453142"/>
                    </a:lnTo>
                    <a:lnTo>
                      <a:pt x="4492947" y="1285851"/>
                    </a:lnTo>
                    <a:lnTo>
                      <a:pt x="4402047" y="1125966"/>
                    </a:lnTo>
                    <a:lnTo>
                      <a:pt x="4299456" y="974098"/>
                    </a:lnTo>
                    <a:lnTo>
                      <a:pt x="4185785" y="830862"/>
                    </a:lnTo>
                    <a:lnTo>
                      <a:pt x="4061646" y="696868"/>
                    </a:lnTo>
                    <a:lnTo>
                      <a:pt x="3927652" y="572729"/>
                    </a:lnTo>
                    <a:lnTo>
                      <a:pt x="3784416" y="459058"/>
                    </a:lnTo>
                    <a:lnTo>
                      <a:pt x="3632548" y="356467"/>
                    </a:lnTo>
                    <a:lnTo>
                      <a:pt x="3472663" y="265568"/>
                    </a:lnTo>
                    <a:lnTo>
                      <a:pt x="3305371" y="186973"/>
                    </a:lnTo>
                    <a:lnTo>
                      <a:pt x="3131286" y="121296"/>
                    </a:lnTo>
                    <a:lnTo>
                      <a:pt x="2951020" y="69147"/>
                    </a:lnTo>
                    <a:lnTo>
                      <a:pt x="2765185" y="31140"/>
                    </a:lnTo>
                    <a:lnTo>
                      <a:pt x="2574393" y="7887"/>
                    </a:lnTo>
                    <a:lnTo>
                      <a:pt x="2379257" y="0"/>
                    </a:lnTo>
                    <a:lnTo>
                      <a:pt x="2184121" y="7887"/>
                    </a:lnTo>
                    <a:lnTo>
                      <a:pt x="1993329" y="31140"/>
                    </a:lnTo>
                    <a:lnTo>
                      <a:pt x="1807494" y="69147"/>
                    </a:lnTo>
                    <a:lnTo>
                      <a:pt x="1627227" y="121296"/>
                    </a:lnTo>
                    <a:lnTo>
                      <a:pt x="1453142" y="186973"/>
                    </a:lnTo>
                    <a:lnTo>
                      <a:pt x="1285851" y="265568"/>
                    </a:lnTo>
                    <a:lnTo>
                      <a:pt x="1125966" y="356467"/>
                    </a:lnTo>
                    <a:lnTo>
                      <a:pt x="974098" y="459058"/>
                    </a:lnTo>
                    <a:lnTo>
                      <a:pt x="830862" y="572729"/>
                    </a:lnTo>
                    <a:lnTo>
                      <a:pt x="696868" y="696868"/>
                    </a:lnTo>
                    <a:lnTo>
                      <a:pt x="572729" y="830862"/>
                    </a:lnTo>
                    <a:lnTo>
                      <a:pt x="459058" y="974098"/>
                    </a:lnTo>
                    <a:lnTo>
                      <a:pt x="356467" y="1125966"/>
                    </a:lnTo>
                    <a:lnTo>
                      <a:pt x="265568" y="1285851"/>
                    </a:lnTo>
                    <a:lnTo>
                      <a:pt x="186973" y="1453142"/>
                    </a:lnTo>
                    <a:lnTo>
                      <a:pt x="121296" y="1627227"/>
                    </a:lnTo>
                    <a:lnTo>
                      <a:pt x="69147" y="1807494"/>
                    </a:lnTo>
                    <a:lnTo>
                      <a:pt x="31140" y="1993329"/>
                    </a:lnTo>
                    <a:lnTo>
                      <a:pt x="7887" y="2184121"/>
                    </a:lnTo>
                    <a:lnTo>
                      <a:pt x="0" y="2379257"/>
                    </a:lnTo>
                    <a:lnTo>
                      <a:pt x="7887" y="2574393"/>
                    </a:lnTo>
                    <a:lnTo>
                      <a:pt x="31140" y="2765185"/>
                    </a:lnTo>
                    <a:lnTo>
                      <a:pt x="69147" y="2951020"/>
                    </a:lnTo>
                    <a:lnTo>
                      <a:pt x="121296" y="3131286"/>
                    </a:lnTo>
                    <a:lnTo>
                      <a:pt x="186973" y="3305371"/>
                    </a:lnTo>
                    <a:lnTo>
                      <a:pt x="265568" y="3472663"/>
                    </a:lnTo>
                    <a:lnTo>
                      <a:pt x="356467" y="3632548"/>
                    </a:lnTo>
                    <a:lnTo>
                      <a:pt x="459058" y="3784415"/>
                    </a:lnTo>
                    <a:lnTo>
                      <a:pt x="572729" y="3927652"/>
                    </a:lnTo>
                    <a:lnTo>
                      <a:pt x="696868" y="4061646"/>
                    </a:lnTo>
                    <a:lnTo>
                      <a:pt x="830862" y="4185785"/>
                    </a:lnTo>
                    <a:lnTo>
                      <a:pt x="974098" y="4299456"/>
                    </a:lnTo>
                    <a:lnTo>
                      <a:pt x="1125966" y="4402047"/>
                    </a:lnTo>
                    <a:lnTo>
                      <a:pt x="1285851" y="4492946"/>
                    </a:lnTo>
                    <a:lnTo>
                      <a:pt x="1453142" y="4571540"/>
                    </a:lnTo>
                    <a:lnTo>
                      <a:pt x="1627227" y="4637218"/>
                    </a:lnTo>
                    <a:lnTo>
                      <a:pt x="1807494" y="4689367"/>
                    </a:lnTo>
                    <a:lnTo>
                      <a:pt x="1993329" y="4727374"/>
                    </a:lnTo>
                    <a:lnTo>
                      <a:pt x="2184121" y="4750627"/>
                    </a:lnTo>
                    <a:lnTo>
                      <a:pt x="2379257" y="4758514"/>
                    </a:lnTo>
                    <a:lnTo>
                      <a:pt x="2574393" y="4750627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noAutofit/>
              </a:bodyPr>
              <a:lstStyle/>
              <a:p>
                <a:pPr algn="ctr"/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C3E682D5-A95B-D72B-EB02-F48D4BA3BF63}"/>
                </a:ext>
              </a:extLst>
            </p:cNvPr>
            <p:cNvSpPr txBox="1"/>
            <p:nvPr/>
          </p:nvSpPr>
          <p:spPr>
            <a:xfrm>
              <a:off x="15882394" y="2490560"/>
              <a:ext cx="568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  <a:endParaRPr lang="en-ID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AE7CA52-DC4F-6F10-1150-65238A14F628}"/>
              </a:ext>
            </a:extLst>
          </p:cNvPr>
          <p:cNvGrpSpPr/>
          <p:nvPr/>
        </p:nvGrpSpPr>
        <p:grpSpPr>
          <a:xfrm>
            <a:off x="12552697" y="3799690"/>
            <a:ext cx="4820903" cy="1115919"/>
            <a:chOff x="11963400" y="2198781"/>
            <a:chExt cx="4820903" cy="1115919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8D15148A-6E94-C90E-D964-D4FC689442B8}"/>
                </a:ext>
              </a:extLst>
            </p:cNvPr>
            <p:cNvGrpSpPr/>
            <p:nvPr/>
          </p:nvGrpSpPr>
          <p:grpSpPr>
            <a:xfrm>
              <a:off x="11963400" y="2198781"/>
              <a:ext cx="4820903" cy="1115919"/>
              <a:chOff x="11884691" y="2152951"/>
              <a:chExt cx="4820903" cy="1115919"/>
            </a:xfrm>
            <a:grpFill/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xmlns="" id="{98E99D35-D376-EF53-1866-95B6815897FB}"/>
                  </a:ext>
                </a:extLst>
              </p:cNvPr>
              <p:cNvSpPr/>
              <p:nvPr/>
            </p:nvSpPr>
            <p:spPr>
              <a:xfrm>
                <a:off x="11884691" y="2247900"/>
                <a:ext cx="3810000" cy="990600"/>
              </a:xfrm>
              <a:prstGeom prst="roundRect">
                <a:avLst/>
              </a:prstGeom>
              <a:grpFill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schemeClr val="tx1"/>
                    </a:solidFill>
                  </a:rPr>
                  <a:t>Sosialiasi</a:t>
                </a:r>
                <a:r>
                  <a:rPr lang="en-US" sz="2400" dirty="0">
                    <a:solidFill>
                      <a:schemeClr val="tx1"/>
                    </a:solidFill>
                  </a:rPr>
                  <a:t> Keputusan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Bupati</a:t>
                </a:r>
                <a:endParaRPr lang="en-ID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object 19">
                <a:extLst>
                  <a:ext uri="{FF2B5EF4-FFF2-40B4-BE49-F238E27FC236}">
                    <a16:creationId xmlns:a16="http://schemas.microsoft.com/office/drawing/2014/main" xmlns="" id="{8FC7C57D-6AD6-20D3-0699-643318EAE123}"/>
                  </a:ext>
                </a:extLst>
              </p:cNvPr>
              <p:cNvSpPr/>
              <p:nvPr/>
            </p:nvSpPr>
            <p:spPr>
              <a:xfrm>
                <a:off x="15562594" y="2152951"/>
                <a:ext cx="1143000" cy="1115919"/>
              </a:xfrm>
              <a:custGeom>
                <a:avLst/>
                <a:gdLst/>
                <a:ahLst/>
                <a:cxnLst/>
                <a:rect l="l" t="t" r="r" b="b"/>
                <a:pathLst>
                  <a:path w="4758514" h="4758514">
                    <a:moveTo>
                      <a:pt x="2574393" y="4750627"/>
                    </a:moveTo>
                    <a:lnTo>
                      <a:pt x="2765185" y="4727374"/>
                    </a:lnTo>
                    <a:lnTo>
                      <a:pt x="2951020" y="4689367"/>
                    </a:lnTo>
                    <a:lnTo>
                      <a:pt x="3131286" y="4637218"/>
                    </a:lnTo>
                    <a:lnTo>
                      <a:pt x="3305371" y="4571540"/>
                    </a:lnTo>
                    <a:lnTo>
                      <a:pt x="3472663" y="4492946"/>
                    </a:lnTo>
                    <a:lnTo>
                      <a:pt x="3632548" y="4402047"/>
                    </a:lnTo>
                    <a:lnTo>
                      <a:pt x="3784416" y="4299456"/>
                    </a:lnTo>
                    <a:lnTo>
                      <a:pt x="3927652" y="4185785"/>
                    </a:lnTo>
                    <a:lnTo>
                      <a:pt x="4061646" y="4061646"/>
                    </a:lnTo>
                    <a:lnTo>
                      <a:pt x="4185785" y="3927652"/>
                    </a:lnTo>
                    <a:lnTo>
                      <a:pt x="4299456" y="3784415"/>
                    </a:lnTo>
                    <a:lnTo>
                      <a:pt x="4402047" y="3632548"/>
                    </a:lnTo>
                    <a:lnTo>
                      <a:pt x="4492947" y="3472663"/>
                    </a:lnTo>
                    <a:lnTo>
                      <a:pt x="4571541" y="3305371"/>
                    </a:lnTo>
                    <a:lnTo>
                      <a:pt x="4637219" y="3131286"/>
                    </a:lnTo>
                    <a:lnTo>
                      <a:pt x="4689368" y="2951020"/>
                    </a:lnTo>
                    <a:lnTo>
                      <a:pt x="4727375" y="2765185"/>
                    </a:lnTo>
                    <a:lnTo>
                      <a:pt x="4750628" y="2574393"/>
                    </a:lnTo>
                    <a:lnTo>
                      <a:pt x="4758514" y="2379277"/>
                    </a:lnTo>
                    <a:lnTo>
                      <a:pt x="4750628" y="2184121"/>
                    </a:lnTo>
                    <a:lnTo>
                      <a:pt x="4727375" y="1993329"/>
                    </a:lnTo>
                    <a:lnTo>
                      <a:pt x="4689368" y="1807494"/>
                    </a:lnTo>
                    <a:lnTo>
                      <a:pt x="4637219" y="1627227"/>
                    </a:lnTo>
                    <a:lnTo>
                      <a:pt x="4571541" y="1453142"/>
                    </a:lnTo>
                    <a:lnTo>
                      <a:pt x="4492947" y="1285851"/>
                    </a:lnTo>
                    <a:lnTo>
                      <a:pt x="4402047" y="1125966"/>
                    </a:lnTo>
                    <a:lnTo>
                      <a:pt x="4299456" y="974098"/>
                    </a:lnTo>
                    <a:lnTo>
                      <a:pt x="4185785" y="830862"/>
                    </a:lnTo>
                    <a:lnTo>
                      <a:pt x="4061646" y="696868"/>
                    </a:lnTo>
                    <a:lnTo>
                      <a:pt x="3927652" y="572729"/>
                    </a:lnTo>
                    <a:lnTo>
                      <a:pt x="3784416" y="459058"/>
                    </a:lnTo>
                    <a:lnTo>
                      <a:pt x="3632548" y="356467"/>
                    </a:lnTo>
                    <a:lnTo>
                      <a:pt x="3472663" y="265568"/>
                    </a:lnTo>
                    <a:lnTo>
                      <a:pt x="3305371" y="186973"/>
                    </a:lnTo>
                    <a:lnTo>
                      <a:pt x="3131286" y="121296"/>
                    </a:lnTo>
                    <a:lnTo>
                      <a:pt x="2951020" y="69147"/>
                    </a:lnTo>
                    <a:lnTo>
                      <a:pt x="2765185" y="31140"/>
                    </a:lnTo>
                    <a:lnTo>
                      <a:pt x="2574393" y="7887"/>
                    </a:lnTo>
                    <a:lnTo>
                      <a:pt x="2379257" y="0"/>
                    </a:lnTo>
                    <a:lnTo>
                      <a:pt x="2184121" y="7887"/>
                    </a:lnTo>
                    <a:lnTo>
                      <a:pt x="1993329" y="31140"/>
                    </a:lnTo>
                    <a:lnTo>
                      <a:pt x="1807494" y="69147"/>
                    </a:lnTo>
                    <a:lnTo>
                      <a:pt x="1627227" y="121296"/>
                    </a:lnTo>
                    <a:lnTo>
                      <a:pt x="1453142" y="186973"/>
                    </a:lnTo>
                    <a:lnTo>
                      <a:pt x="1285851" y="265568"/>
                    </a:lnTo>
                    <a:lnTo>
                      <a:pt x="1125966" y="356467"/>
                    </a:lnTo>
                    <a:lnTo>
                      <a:pt x="974098" y="459058"/>
                    </a:lnTo>
                    <a:lnTo>
                      <a:pt x="830862" y="572729"/>
                    </a:lnTo>
                    <a:lnTo>
                      <a:pt x="696868" y="696868"/>
                    </a:lnTo>
                    <a:lnTo>
                      <a:pt x="572729" y="830862"/>
                    </a:lnTo>
                    <a:lnTo>
                      <a:pt x="459058" y="974098"/>
                    </a:lnTo>
                    <a:lnTo>
                      <a:pt x="356467" y="1125966"/>
                    </a:lnTo>
                    <a:lnTo>
                      <a:pt x="265568" y="1285851"/>
                    </a:lnTo>
                    <a:lnTo>
                      <a:pt x="186973" y="1453142"/>
                    </a:lnTo>
                    <a:lnTo>
                      <a:pt x="121296" y="1627227"/>
                    </a:lnTo>
                    <a:lnTo>
                      <a:pt x="69147" y="1807494"/>
                    </a:lnTo>
                    <a:lnTo>
                      <a:pt x="31140" y="1993329"/>
                    </a:lnTo>
                    <a:lnTo>
                      <a:pt x="7887" y="2184121"/>
                    </a:lnTo>
                    <a:lnTo>
                      <a:pt x="0" y="2379257"/>
                    </a:lnTo>
                    <a:lnTo>
                      <a:pt x="7887" y="2574393"/>
                    </a:lnTo>
                    <a:lnTo>
                      <a:pt x="31140" y="2765185"/>
                    </a:lnTo>
                    <a:lnTo>
                      <a:pt x="69147" y="2951020"/>
                    </a:lnTo>
                    <a:lnTo>
                      <a:pt x="121296" y="3131286"/>
                    </a:lnTo>
                    <a:lnTo>
                      <a:pt x="186973" y="3305371"/>
                    </a:lnTo>
                    <a:lnTo>
                      <a:pt x="265568" y="3472663"/>
                    </a:lnTo>
                    <a:lnTo>
                      <a:pt x="356467" y="3632548"/>
                    </a:lnTo>
                    <a:lnTo>
                      <a:pt x="459058" y="3784415"/>
                    </a:lnTo>
                    <a:lnTo>
                      <a:pt x="572729" y="3927652"/>
                    </a:lnTo>
                    <a:lnTo>
                      <a:pt x="696868" y="4061646"/>
                    </a:lnTo>
                    <a:lnTo>
                      <a:pt x="830862" y="4185785"/>
                    </a:lnTo>
                    <a:lnTo>
                      <a:pt x="974098" y="4299456"/>
                    </a:lnTo>
                    <a:lnTo>
                      <a:pt x="1125966" y="4402047"/>
                    </a:lnTo>
                    <a:lnTo>
                      <a:pt x="1285851" y="4492946"/>
                    </a:lnTo>
                    <a:lnTo>
                      <a:pt x="1453142" y="4571540"/>
                    </a:lnTo>
                    <a:lnTo>
                      <a:pt x="1627227" y="4637218"/>
                    </a:lnTo>
                    <a:lnTo>
                      <a:pt x="1807494" y="4689367"/>
                    </a:lnTo>
                    <a:lnTo>
                      <a:pt x="1993329" y="4727374"/>
                    </a:lnTo>
                    <a:lnTo>
                      <a:pt x="2184121" y="4750627"/>
                    </a:lnTo>
                    <a:lnTo>
                      <a:pt x="2379257" y="4758514"/>
                    </a:lnTo>
                    <a:lnTo>
                      <a:pt x="2574393" y="4750627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noAutofit/>
              </a:bodyPr>
              <a:lstStyle/>
              <a:p>
                <a:pPr algn="ctr"/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B13FC036-0932-F4A6-3397-496173E14708}"/>
                </a:ext>
              </a:extLst>
            </p:cNvPr>
            <p:cNvSpPr txBox="1"/>
            <p:nvPr/>
          </p:nvSpPr>
          <p:spPr>
            <a:xfrm>
              <a:off x="15929840" y="2525907"/>
              <a:ext cx="568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</a:t>
              </a:r>
              <a:endParaRPr lang="en-ID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B3C24854-AD70-103D-59D4-ABEF6F2510EC}"/>
              </a:ext>
            </a:extLst>
          </p:cNvPr>
          <p:cNvGrpSpPr/>
          <p:nvPr/>
        </p:nvGrpSpPr>
        <p:grpSpPr>
          <a:xfrm>
            <a:off x="11801571" y="5238304"/>
            <a:ext cx="4800600" cy="1115919"/>
            <a:chOff x="11963400" y="2198781"/>
            <a:chExt cx="4800600" cy="1115919"/>
          </a:xfrm>
          <a:solidFill>
            <a:schemeClr val="accent3">
              <a:lumMod val="60000"/>
              <a:lumOff val="40000"/>
            </a:schemeClr>
          </a:solidFill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B1875FE5-8635-65DA-BF1D-643C89EAA58F}"/>
                </a:ext>
              </a:extLst>
            </p:cNvPr>
            <p:cNvGrpSpPr/>
            <p:nvPr/>
          </p:nvGrpSpPr>
          <p:grpSpPr>
            <a:xfrm>
              <a:off x="11963400" y="2198781"/>
              <a:ext cx="4800600" cy="1115919"/>
              <a:chOff x="11884691" y="2152951"/>
              <a:chExt cx="4800600" cy="1115919"/>
            </a:xfrm>
            <a:grpFill/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xmlns="" id="{AAA404BE-2103-0DC5-FB3D-7CD5A9B858B2}"/>
                  </a:ext>
                </a:extLst>
              </p:cNvPr>
              <p:cNvSpPr/>
              <p:nvPr/>
            </p:nvSpPr>
            <p:spPr>
              <a:xfrm>
                <a:off x="11884691" y="2247900"/>
                <a:ext cx="3810000" cy="990600"/>
              </a:xfrm>
              <a:prstGeom prst="roundRect">
                <a:avLst/>
              </a:prstGeom>
              <a:grpFill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Penyusunan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TOR</a:t>
                </a:r>
                <a:endParaRPr lang="en-ID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bject 19">
                <a:extLst>
                  <a:ext uri="{FF2B5EF4-FFF2-40B4-BE49-F238E27FC236}">
                    <a16:creationId xmlns:a16="http://schemas.microsoft.com/office/drawing/2014/main" xmlns="" id="{97121068-A9A5-FD82-DA0A-8F3FBC5646C0}"/>
                  </a:ext>
                </a:extLst>
              </p:cNvPr>
              <p:cNvSpPr/>
              <p:nvPr/>
            </p:nvSpPr>
            <p:spPr>
              <a:xfrm>
                <a:off x="15542291" y="2152951"/>
                <a:ext cx="1143000" cy="1115919"/>
              </a:xfrm>
              <a:custGeom>
                <a:avLst/>
                <a:gdLst/>
                <a:ahLst/>
                <a:cxnLst/>
                <a:rect l="l" t="t" r="r" b="b"/>
                <a:pathLst>
                  <a:path w="4758514" h="4758514">
                    <a:moveTo>
                      <a:pt x="2574393" y="4750627"/>
                    </a:moveTo>
                    <a:lnTo>
                      <a:pt x="2765185" y="4727374"/>
                    </a:lnTo>
                    <a:lnTo>
                      <a:pt x="2951020" y="4689367"/>
                    </a:lnTo>
                    <a:lnTo>
                      <a:pt x="3131286" y="4637218"/>
                    </a:lnTo>
                    <a:lnTo>
                      <a:pt x="3305371" y="4571540"/>
                    </a:lnTo>
                    <a:lnTo>
                      <a:pt x="3472663" y="4492946"/>
                    </a:lnTo>
                    <a:lnTo>
                      <a:pt x="3632548" y="4402047"/>
                    </a:lnTo>
                    <a:lnTo>
                      <a:pt x="3784416" y="4299456"/>
                    </a:lnTo>
                    <a:lnTo>
                      <a:pt x="3927652" y="4185785"/>
                    </a:lnTo>
                    <a:lnTo>
                      <a:pt x="4061646" y="4061646"/>
                    </a:lnTo>
                    <a:lnTo>
                      <a:pt x="4185785" y="3927652"/>
                    </a:lnTo>
                    <a:lnTo>
                      <a:pt x="4299456" y="3784415"/>
                    </a:lnTo>
                    <a:lnTo>
                      <a:pt x="4402047" y="3632548"/>
                    </a:lnTo>
                    <a:lnTo>
                      <a:pt x="4492947" y="3472663"/>
                    </a:lnTo>
                    <a:lnTo>
                      <a:pt x="4571541" y="3305371"/>
                    </a:lnTo>
                    <a:lnTo>
                      <a:pt x="4637219" y="3131286"/>
                    </a:lnTo>
                    <a:lnTo>
                      <a:pt x="4689368" y="2951020"/>
                    </a:lnTo>
                    <a:lnTo>
                      <a:pt x="4727375" y="2765185"/>
                    </a:lnTo>
                    <a:lnTo>
                      <a:pt x="4750628" y="2574393"/>
                    </a:lnTo>
                    <a:lnTo>
                      <a:pt x="4758514" y="2379277"/>
                    </a:lnTo>
                    <a:lnTo>
                      <a:pt x="4750628" y="2184121"/>
                    </a:lnTo>
                    <a:lnTo>
                      <a:pt x="4727375" y="1993329"/>
                    </a:lnTo>
                    <a:lnTo>
                      <a:pt x="4689368" y="1807494"/>
                    </a:lnTo>
                    <a:lnTo>
                      <a:pt x="4637219" y="1627227"/>
                    </a:lnTo>
                    <a:lnTo>
                      <a:pt x="4571541" y="1453142"/>
                    </a:lnTo>
                    <a:lnTo>
                      <a:pt x="4492947" y="1285851"/>
                    </a:lnTo>
                    <a:lnTo>
                      <a:pt x="4402047" y="1125966"/>
                    </a:lnTo>
                    <a:lnTo>
                      <a:pt x="4299456" y="974098"/>
                    </a:lnTo>
                    <a:lnTo>
                      <a:pt x="4185785" y="830862"/>
                    </a:lnTo>
                    <a:lnTo>
                      <a:pt x="4061646" y="696868"/>
                    </a:lnTo>
                    <a:lnTo>
                      <a:pt x="3927652" y="572729"/>
                    </a:lnTo>
                    <a:lnTo>
                      <a:pt x="3784416" y="459058"/>
                    </a:lnTo>
                    <a:lnTo>
                      <a:pt x="3632548" y="356467"/>
                    </a:lnTo>
                    <a:lnTo>
                      <a:pt x="3472663" y="265568"/>
                    </a:lnTo>
                    <a:lnTo>
                      <a:pt x="3305371" y="186973"/>
                    </a:lnTo>
                    <a:lnTo>
                      <a:pt x="3131286" y="121296"/>
                    </a:lnTo>
                    <a:lnTo>
                      <a:pt x="2951020" y="69147"/>
                    </a:lnTo>
                    <a:lnTo>
                      <a:pt x="2765185" y="31140"/>
                    </a:lnTo>
                    <a:lnTo>
                      <a:pt x="2574393" y="7887"/>
                    </a:lnTo>
                    <a:lnTo>
                      <a:pt x="2379257" y="0"/>
                    </a:lnTo>
                    <a:lnTo>
                      <a:pt x="2184121" y="7887"/>
                    </a:lnTo>
                    <a:lnTo>
                      <a:pt x="1993329" y="31140"/>
                    </a:lnTo>
                    <a:lnTo>
                      <a:pt x="1807494" y="69147"/>
                    </a:lnTo>
                    <a:lnTo>
                      <a:pt x="1627227" y="121296"/>
                    </a:lnTo>
                    <a:lnTo>
                      <a:pt x="1453142" y="186973"/>
                    </a:lnTo>
                    <a:lnTo>
                      <a:pt x="1285851" y="265568"/>
                    </a:lnTo>
                    <a:lnTo>
                      <a:pt x="1125966" y="356467"/>
                    </a:lnTo>
                    <a:lnTo>
                      <a:pt x="974098" y="459058"/>
                    </a:lnTo>
                    <a:lnTo>
                      <a:pt x="830862" y="572729"/>
                    </a:lnTo>
                    <a:lnTo>
                      <a:pt x="696868" y="696868"/>
                    </a:lnTo>
                    <a:lnTo>
                      <a:pt x="572729" y="830862"/>
                    </a:lnTo>
                    <a:lnTo>
                      <a:pt x="459058" y="974098"/>
                    </a:lnTo>
                    <a:lnTo>
                      <a:pt x="356467" y="1125966"/>
                    </a:lnTo>
                    <a:lnTo>
                      <a:pt x="265568" y="1285851"/>
                    </a:lnTo>
                    <a:lnTo>
                      <a:pt x="186973" y="1453142"/>
                    </a:lnTo>
                    <a:lnTo>
                      <a:pt x="121296" y="1627227"/>
                    </a:lnTo>
                    <a:lnTo>
                      <a:pt x="69147" y="1807494"/>
                    </a:lnTo>
                    <a:lnTo>
                      <a:pt x="31140" y="1993329"/>
                    </a:lnTo>
                    <a:lnTo>
                      <a:pt x="7887" y="2184121"/>
                    </a:lnTo>
                    <a:lnTo>
                      <a:pt x="0" y="2379257"/>
                    </a:lnTo>
                    <a:lnTo>
                      <a:pt x="7887" y="2574393"/>
                    </a:lnTo>
                    <a:lnTo>
                      <a:pt x="31140" y="2765185"/>
                    </a:lnTo>
                    <a:lnTo>
                      <a:pt x="69147" y="2951020"/>
                    </a:lnTo>
                    <a:lnTo>
                      <a:pt x="121296" y="3131286"/>
                    </a:lnTo>
                    <a:lnTo>
                      <a:pt x="186973" y="3305371"/>
                    </a:lnTo>
                    <a:lnTo>
                      <a:pt x="265568" y="3472663"/>
                    </a:lnTo>
                    <a:lnTo>
                      <a:pt x="356467" y="3632548"/>
                    </a:lnTo>
                    <a:lnTo>
                      <a:pt x="459058" y="3784415"/>
                    </a:lnTo>
                    <a:lnTo>
                      <a:pt x="572729" y="3927652"/>
                    </a:lnTo>
                    <a:lnTo>
                      <a:pt x="696868" y="4061646"/>
                    </a:lnTo>
                    <a:lnTo>
                      <a:pt x="830862" y="4185785"/>
                    </a:lnTo>
                    <a:lnTo>
                      <a:pt x="974098" y="4299456"/>
                    </a:lnTo>
                    <a:lnTo>
                      <a:pt x="1125966" y="4402047"/>
                    </a:lnTo>
                    <a:lnTo>
                      <a:pt x="1285851" y="4492946"/>
                    </a:lnTo>
                    <a:lnTo>
                      <a:pt x="1453142" y="4571540"/>
                    </a:lnTo>
                    <a:lnTo>
                      <a:pt x="1627227" y="4637218"/>
                    </a:lnTo>
                    <a:lnTo>
                      <a:pt x="1807494" y="4689367"/>
                    </a:lnTo>
                    <a:lnTo>
                      <a:pt x="1993329" y="4727374"/>
                    </a:lnTo>
                    <a:lnTo>
                      <a:pt x="2184121" y="4750627"/>
                    </a:lnTo>
                    <a:lnTo>
                      <a:pt x="2379257" y="4758514"/>
                    </a:lnTo>
                    <a:lnTo>
                      <a:pt x="2574393" y="4750627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noAutofit/>
              </a:bodyPr>
              <a:lstStyle/>
              <a:p>
                <a:pPr algn="ctr"/>
                <a:endParaRPr dirty="0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F234180F-32E0-1672-9110-26F7869DFE41}"/>
                </a:ext>
              </a:extLst>
            </p:cNvPr>
            <p:cNvSpPr txBox="1"/>
            <p:nvPr/>
          </p:nvSpPr>
          <p:spPr>
            <a:xfrm>
              <a:off x="15908456" y="2518660"/>
              <a:ext cx="568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4.</a:t>
              </a:r>
              <a:endParaRPr lang="en-ID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489FE380-21E0-A7AD-A09C-AA45D8580F9E}"/>
              </a:ext>
            </a:extLst>
          </p:cNvPr>
          <p:cNvGrpSpPr/>
          <p:nvPr/>
        </p:nvGrpSpPr>
        <p:grpSpPr>
          <a:xfrm>
            <a:off x="10597903" y="6629790"/>
            <a:ext cx="4493291" cy="1115919"/>
            <a:chOff x="11963400" y="2198781"/>
            <a:chExt cx="4493291" cy="1115919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6559A3C6-A4CE-4217-5E33-9F107A8F0873}"/>
                </a:ext>
              </a:extLst>
            </p:cNvPr>
            <p:cNvGrpSpPr/>
            <p:nvPr/>
          </p:nvGrpSpPr>
          <p:grpSpPr>
            <a:xfrm>
              <a:off x="11963400" y="2198781"/>
              <a:ext cx="4493291" cy="1115919"/>
              <a:chOff x="11884691" y="2152951"/>
              <a:chExt cx="4493291" cy="1115919"/>
            </a:xfrm>
            <a:grpFill/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xmlns="" id="{B425C9A7-2C96-4BC2-5061-41AA9AB9F081}"/>
                  </a:ext>
                </a:extLst>
              </p:cNvPr>
              <p:cNvSpPr/>
              <p:nvPr/>
            </p:nvSpPr>
            <p:spPr>
              <a:xfrm>
                <a:off x="11884691" y="2247900"/>
                <a:ext cx="3810000" cy="990600"/>
              </a:xfrm>
              <a:prstGeom prst="roundRect">
                <a:avLst/>
              </a:prstGeom>
              <a:grpFill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Uji Coba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Tahap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</a:t>
                </a:r>
                <a:endParaRPr lang="en-ID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bject 19">
                <a:extLst>
                  <a:ext uri="{FF2B5EF4-FFF2-40B4-BE49-F238E27FC236}">
                    <a16:creationId xmlns:a16="http://schemas.microsoft.com/office/drawing/2014/main" xmlns="" id="{814CE701-DCF8-E39C-B241-06B8AF528139}"/>
                  </a:ext>
                </a:extLst>
              </p:cNvPr>
              <p:cNvSpPr/>
              <p:nvPr/>
            </p:nvSpPr>
            <p:spPr>
              <a:xfrm>
                <a:off x="15234982" y="2152951"/>
                <a:ext cx="1143000" cy="1115919"/>
              </a:xfrm>
              <a:custGeom>
                <a:avLst/>
                <a:gdLst/>
                <a:ahLst/>
                <a:cxnLst/>
                <a:rect l="l" t="t" r="r" b="b"/>
                <a:pathLst>
                  <a:path w="4758514" h="4758514">
                    <a:moveTo>
                      <a:pt x="2574393" y="4750627"/>
                    </a:moveTo>
                    <a:lnTo>
                      <a:pt x="2765185" y="4727374"/>
                    </a:lnTo>
                    <a:lnTo>
                      <a:pt x="2951020" y="4689367"/>
                    </a:lnTo>
                    <a:lnTo>
                      <a:pt x="3131286" y="4637218"/>
                    </a:lnTo>
                    <a:lnTo>
                      <a:pt x="3305371" y="4571540"/>
                    </a:lnTo>
                    <a:lnTo>
                      <a:pt x="3472663" y="4492946"/>
                    </a:lnTo>
                    <a:lnTo>
                      <a:pt x="3632548" y="4402047"/>
                    </a:lnTo>
                    <a:lnTo>
                      <a:pt x="3784416" y="4299456"/>
                    </a:lnTo>
                    <a:lnTo>
                      <a:pt x="3927652" y="4185785"/>
                    </a:lnTo>
                    <a:lnTo>
                      <a:pt x="4061646" y="4061646"/>
                    </a:lnTo>
                    <a:lnTo>
                      <a:pt x="4185785" y="3927652"/>
                    </a:lnTo>
                    <a:lnTo>
                      <a:pt x="4299456" y="3784415"/>
                    </a:lnTo>
                    <a:lnTo>
                      <a:pt x="4402047" y="3632548"/>
                    </a:lnTo>
                    <a:lnTo>
                      <a:pt x="4492947" y="3472663"/>
                    </a:lnTo>
                    <a:lnTo>
                      <a:pt x="4571541" y="3305371"/>
                    </a:lnTo>
                    <a:lnTo>
                      <a:pt x="4637219" y="3131286"/>
                    </a:lnTo>
                    <a:lnTo>
                      <a:pt x="4689368" y="2951020"/>
                    </a:lnTo>
                    <a:lnTo>
                      <a:pt x="4727375" y="2765185"/>
                    </a:lnTo>
                    <a:lnTo>
                      <a:pt x="4750628" y="2574393"/>
                    </a:lnTo>
                    <a:lnTo>
                      <a:pt x="4758514" y="2379277"/>
                    </a:lnTo>
                    <a:lnTo>
                      <a:pt x="4750628" y="2184121"/>
                    </a:lnTo>
                    <a:lnTo>
                      <a:pt x="4727375" y="1993329"/>
                    </a:lnTo>
                    <a:lnTo>
                      <a:pt x="4689368" y="1807494"/>
                    </a:lnTo>
                    <a:lnTo>
                      <a:pt x="4637219" y="1627227"/>
                    </a:lnTo>
                    <a:lnTo>
                      <a:pt x="4571541" y="1453142"/>
                    </a:lnTo>
                    <a:lnTo>
                      <a:pt x="4492947" y="1285851"/>
                    </a:lnTo>
                    <a:lnTo>
                      <a:pt x="4402047" y="1125966"/>
                    </a:lnTo>
                    <a:lnTo>
                      <a:pt x="4299456" y="974098"/>
                    </a:lnTo>
                    <a:lnTo>
                      <a:pt x="4185785" y="830862"/>
                    </a:lnTo>
                    <a:lnTo>
                      <a:pt x="4061646" y="696868"/>
                    </a:lnTo>
                    <a:lnTo>
                      <a:pt x="3927652" y="572729"/>
                    </a:lnTo>
                    <a:lnTo>
                      <a:pt x="3784416" y="459058"/>
                    </a:lnTo>
                    <a:lnTo>
                      <a:pt x="3632548" y="356467"/>
                    </a:lnTo>
                    <a:lnTo>
                      <a:pt x="3472663" y="265568"/>
                    </a:lnTo>
                    <a:lnTo>
                      <a:pt x="3305371" y="186973"/>
                    </a:lnTo>
                    <a:lnTo>
                      <a:pt x="3131286" y="121296"/>
                    </a:lnTo>
                    <a:lnTo>
                      <a:pt x="2951020" y="69147"/>
                    </a:lnTo>
                    <a:lnTo>
                      <a:pt x="2765185" y="31140"/>
                    </a:lnTo>
                    <a:lnTo>
                      <a:pt x="2574393" y="7887"/>
                    </a:lnTo>
                    <a:lnTo>
                      <a:pt x="2379257" y="0"/>
                    </a:lnTo>
                    <a:lnTo>
                      <a:pt x="2184121" y="7887"/>
                    </a:lnTo>
                    <a:lnTo>
                      <a:pt x="1993329" y="31140"/>
                    </a:lnTo>
                    <a:lnTo>
                      <a:pt x="1807494" y="69147"/>
                    </a:lnTo>
                    <a:lnTo>
                      <a:pt x="1627227" y="121296"/>
                    </a:lnTo>
                    <a:lnTo>
                      <a:pt x="1453142" y="186973"/>
                    </a:lnTo>
                    <a:lnTo>
                      <a:pt x="1285851" y="265568"/>
                    </a:lnTo>
                    <a:lnTo>
                      <a:pt x="1125966" y="356467"/>
                    </a:lnTo>
                    <a:lnTo>
                      <a:pt x="974098" y="459058"/>
                    </a:lnTo>
                    <a:lnTo>
                      <a:pt x="830862" y="572729"/>
                    </a:lnTo>
                    <a:lnTo>
                      <a:pt x="696868" y="696868"/>
                    </a:lnTo>
                    <a:lnTo>
                      <a:pt x="572729" y="830862"/>
                    </a:lnTo>
                    <a:lnTo>
                      <a:pt x="459058" y="974098"/>
                    </a:lnTo>
                    <a:lnTo>
                      <a:pt x="356467" y="1125966"/>
                    </a:lnTo>
                    <a:lnTo>
                      <a:pt x="265568" y="1285851"/>
                    </a:lnTo>
                    <a:lnTo>
                      <a:pt x="186973" y="1453142"/>
                    </a:lnTo>
                    <a:lnTo>
                      <a:pt x="121296" y="1627227"/>
                    </a:lnTo>
                    <a:lnTo>
                      <a:pt x="69147" y="1807494"/>
                    </a:lnTo>
                    <a:lnTo>
                      <a:pt x="31140" y="1993329"/>
                    </a:lnTo>
                    <a:lnTo>
                      <a:pt x="7887" y="2184121"/>
                    </a:lnTo>
                    <a:lnTo>
                      <a:pt x="0" y="2379257"/>
                    </a:lnTo>
                    <a:lnTo>
                      <a:pt x="7887" y="2574393"/>
                    </a:lnTo>
                    <a:lnTo>
                      <a:pt x="31140" y="2765185"/>
                    </a:lnTo>
                    <a:lnTo>
                      <a:pt x="69147" y="2951020"/>
                    </a:lnTo>
                    <a:lnTo>
                      <a:pt x="121296" y="3131286"/>
                    </a:lnTo>
                    <a:lnTo>
                      <a:pt x="186973" y="3305371"/>
                    </a:lnTo>
                    <a:lnTo>
                      <a:pt x="265568" y="3472663"/>
                    </a:lnTo>
                    <a:lnTo>
                      <a:pt x="356467" y="3632548"/>
                    </a:lnTo>
                    <a:lnTo>
                      <a:pt x="459058" y="3784415"/>
                    </a:lnTo>
                    <a:lnTo>
                      <a:pt x="572729" y="3927652"/>
                    </a:lnTo>
                    <a:lnTo>
                      <a:pt x="696868" y="4061646"/>
                    </a:lnTo>
                    <a:lnTo>
                      <a:pt x="830862" y="4185785"/>
                    </a:lnTo>
                    <a:lnTo>
                      <a:pt x="974098" y="4299456"/>
                    </a:lnTo>
                    <a:lnTo>
                      <a:pt x="1125966" y="4402047"/>
                    </a:lnTo>
                    <a:lnTo>
                      <a:pt x="1285851" y="4492946"/>
                    </a:lnTo>
                    <a:lnTo>
                      <a:pt x="1453142" y="4571540"/>
                    </a:lnTo>
                    <a:lnTo>
                      <a:pt x="1627227" y="4637218"/>
                    </a:lnTo>
                    <a:lnTo>
                      <a:pt x="1807494" y="4689367"/>
                    </a:lnTo>
                    <a:lnTo>
                      <a:pt x="1993329" y="4727374"/>
                    </a:lnTo>
                    <a:lnTo>
                      <a:pt x="2184121" y="4750627"/>
                    </a:lnTo>
                    <a:lnTo>
                      <a:pt x="2379257" y="4758514"/>
                    </a:lnTo>
                    <a:lnTo>
                      <a:pt x="2574393" y="4750627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noAutofit/>
              </a:bodyPr>
              <a:lstStyle/>
              <a:p>
                <a:pPr algn="ctr"/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8E1BB41E-BC4A-E003-B044-FD9FF7E89AE9}"/>
                </a:ext>
              </a:extLst>
            </p:cNvPr>
            <p:cNvSpPr txBox="1"/>
            <p:nvPr/>
          </p:nvSpPr>
          <p:spPr>
            <a:xfrm>
              <a:off x="15601147" y="2525907"/>
              <a:ext cx="568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5.</a:t>
              </a:r>
              <a:endParaRPr lang="en-ID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59115BB2-8E5E-ED25-5D6C-B0F3666DC3A6}"/>
              </a:ext>
            </a:extLst>
          </p:cNvPr>
          <p:cNvGrpSpPr/>
          <p:nvPr/>
        </p:nvGrpSpPr>
        <p:grpSpPr>
          <a:xfrm>
            <a:off x="6647463" y="8064621"/>
            <a:ext cx="4493291" cy="1115919"/>
            <a:chOff x="2975563" y="6627997"/>
            <a:chExt cx="4493291" cy="1115919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BBC84C9E-F581-4BD9-C542-646303B52EAC}"/>
                </a:ext>
              </a:extLst>
            </p:cNvPr>
            <p:cNvGrpSpPr/>
            <p:nvPr/>
          </p:nvGrpSpPr>
          <p:grpSpPr>
            <a:xfrm>
              <a:off x="2975563" y="6627997"/>
              <a:ext cx="4493291" cy="1115919"/>
              <a:chOff x="11201400" y="2171700"/>
              <a:chExt cx="4493291" cy="1115919"/>
            </a:xfrm>
            <a:grpFill/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71B1946C-F513-ED9F-7A61-E7E0BB07007D}"/>
                  </a:ext>
                </a:extLst>
              </p:cNvPr>
              <p:cNvSpPr/>
              <p:nvPr/>
            </p:nvSpPr>
            <p:spPr>
              <a:xfrm>
                <a:off x="11884691" y="2247900"/>
                <a:ext cx="3810000" cy="990600"/>
              </a:xfrm>
              <a:prstGeom prst="roundRect">
                <a:avLst/>
              </a:prstGeom>
              <a:grpFill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Penyusunan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Konten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Pembelajaran</a:t>
                </a:r>
                <a:endParaRPr lang="en-ID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object 19">
                <a:extLst>
                  <a:ext uri="{FF2B5EF4-FFF2-40B4-BE49-F238E27FC236}">
                    <a16:creationId xmlns:a16="http://schemas.microsoft.com/office/drawing/2014/main" xmlns="" id="{857ADBC5-3CD4-FA6B-09E7-A568E1011649}"/>
                  </a:ext>
                </a:extLst>
              </p:cNvPr>
              <p:cNvSpPr/>
              <p:nvPr/>
            </p:nvSpPr>
            <p:spPr>
              <a:xfrm>
                <a:off x="11201400" y="2171700"/>
                <a:ext cx="1143000" cy="1115919"/>
              </a:xfrm>
              <a:custGeom>
                <a:avLst/>
                <a:gdLst/>
                <a:ahLst/>
                <a:cxnLst/>
                <a:rect l="l" t="t" r="r" b="b"/>
                <a:pathLst>
                  <a:path w="4758514" h="4758514">
                    <a:moveTo>
                      <a:pt x="2574393" y="4750627"/>
                    </a:moveTo>
                    <a:lnTo>
                      <a:pt x="2765185" y="4727374"/>
                    </a:lnTo>
                    <a:lnTo>
                      <a:pt x="2951020" y="4689367"/>
                    </a:lnTo>
                    <a:lnTo>
                      <a:pt x="3131286" y="4637218"/>
                    </a:lnTo>
                    <a:lnTo>
                      <a:pt x="3305371" y="4571540"/>
                    </a:lnTo>
                    <a:lnTo>
                      <a:pt x="3472663" y="4492946"/>
                    </a:lnTo>
                    <a:lnTo>
                      <a:pt x="3632548" y="4402047"/>
                    </a:lnTo>
                    <a:lnTo>
                      <a:pt x="3784416" y="4299456"/>
                    </a:lnTo>
                    <a:lnTo>
                      <a:pt x="3927652" y="4185785"/>
                    </a:lnTo>
                    <a:lnTo>
                      <a:pt x="4061646" y="4061646"/>
                    </a:lnTo>
                    <a:lnTo>
                      <a:pt x="4185785" y="3927652"/>
                    </a:lnTo>
                    <a:lnTo>
                      <a:pt x="4299456" y="3784415"/>
                    </a:lnTo>
                    <a:lnTo>
                      <a:pt x="4402047" y="3632548"/>
                    </a:lnTo>
                    <a:lnTo>
                      <a:pt x="4492947" y="3472663"/>
                    </a:lnTo>
                    <a:lnTo>
                      <a:pt x="4571541" y="3305371"/>
                    </a:lnTo>
                    <a:lnTo>
                      <a:pt x="4637219" y="3131286"/>
                    </a:lnTo>
                    <a:lnTo>
                      <a:pt x="4689368" y="2951020"/>
                    </a:lnTo>
                    <a:lnTo>
                      <a:pt x="4727375" y="2765185"/>
                    </a:lnTo>
                    <a:lnTo>
                      <a:pt x="4750628" y="2574393"/>
                    </a:lnTo>
                    <a:lnTo>
                      <a:pt x="4758514" y="2379277"/>
                    </a:lnTo>
                    <a:lnTo>
                      <a:pt x="4750628" y="2184121"/>
                    </a:lnTo>
                    <a:lnTo>
                      <a:pt x="4727375" y="1993329"/>
                    </a:lnTo>
                    <a:lnTo>
                      <a:pt x="4689368" y="1807494"/>
                    </a:lnTo>
                    <a:lnTo>
                      <a:pt x="4637219" y="1627227"/>
                    </a:lnTo>
                    <a:lnTo>
                      <a:pt x="4571541" y="1453142"/>
                    </a:lnTo>
                    <a:lnTo>
                      <a:pt x="4492947" y="1285851"/>
                    </a:lnTo>
                    <a:lnTo>
                      <a:pt x="4402047" y="1125966"/>
                    </a:lnTo>
                    <a:lnTo>
                      <a:pt x="4299456" y="974098"/>
                    </a:lnTo>
                    <a:lnTo>
                      <a:pt x="4185785" y="830862"/>
                    </a:lnTo>
                    <a:lnTo>
                      <a:pt x="4061646" y="696868"/>
                    </a:lnTo>
                    <a:lnTo>
                      <a:pt x="3927652" y="572729"/>
                    </a:lnTo>
                    <a:lnTo>
                      <a:pt x="3784416" y="459058"/>
                    </a:lnTo>
                    <a:lnTo>
                      <a:pt x="3632548" y="356467"/>
                    </a:lnTo>
                    <a:lnTo>
                      <a:pt x="3472663" y="265568"/>
                    </a:lnTo>
                    <a:lnTo>
                      <a:pt x="3305371" y="186973"/>
                    </a:lnTo>
                    <a:lnTo>
                      <a:pt x="3131286" y="121296"/>
                    </a:lnTo>
                    <a:lnTo>
                      <a:pt x="2951020" y="69147"/>
                    </a:lnTo>
                    <a:lnTo>
                      <a:pt x="2765185" y="31140"/>
                    </a:lnTo>
                    <a:lnTo>
                      <a:pt x="2574393" y="7887"/>
                    </a:lnTo>
                    <a:lnTo>
                      <a:pt x="2379257" y="0"/>
                    </a:lnTo>
                    <a:lnTo>
                      <a:pt x="2184121" y="7887"/>
                    </a:lnTo>
                    <a:lnTo>
                      <a:pt x="1993329" y="31140"/>
                    </a:lnTo>
                    <a:lnTo>
                      <a:pt x="1807494" y="69147"/>
                    </a:lnTo>
                    <a:lnTo>
                      <a:pt x="1627227" y="121296"/>
                    </a:lnTo>
                    <a:lnTo>
                      <a:pt x="1453142" y="186973"/>
                    </a:lnTo>
                    <a:lnTo>
                      <a:pt x="1285851" y="265568"/>
                    </a:lnTo>
                    <a:lnTo>
                      <a:pt x="1125966" y="356467"/>
                    </a:lnTo>
                    <a:lnTo>
                      <a:pt x="974098" y="459058"/>
                    </a:lnTo>
                    <a:lnTo>
                      <a:pt x="830862" y="572729"/>
                    </a:lnTo>
                    <a:lnTo>
                      <a:pt x="696868" y="696868"/>
                    </a:lnTo>
                    <a:lnTo>
                      <a:pt x="572729" y="830862"/>
                    </a:lnTo>
                    <a:lnTo>
                      <a:pt x="459058" y="974098"/>
                    </a:lnTo>
                    <a:lnTo>
                      <a:pt x="356467" y="1125966"/>
                    </a:lnTo>
                    <a:lnTo>
                      <a:pt x="265568" y="1285851"/>
                    </a:lnTo>
                    <a:lnTo>
                      <a:pt x="186973" y="1453142"/>
                    </a:lnTo>
                    <a:lnTo>
                      <a:pt x="121296" y="1627227"/>
                    </a:lnTo>
                    <a:lnTo>
                      <a:pt x="69147" y="1807494"/>
                    </a:lnTo>
                    <a:lnTo>
                      <a:pt x="31140" y="1993329"/>
                    </a:lnTo>
                    <a:lnTo>
                      <a:pt x="7887" y="2184121"/>
                    </a:lnTo>
                    <a:lnTo>
                      <a:pt x="0" y="2379257"/>
                    </a:lnTo>
                    <a:lnTo>
                      <a:pt x="7887" y="2574393"/>
                    </a:lnTo>
                    <a:lnTo>
                      <a:pt x="31140" y="2765185"/>
                    </a:lnTo>
                    <a:lnTo>
                      <a:pt x="69147" y="2951020"/>
                    </a:lnTo>
                    <a:lnTo>
                      <a:pt x="121296" y="3131286"/>
                    </a:lnTo>
                    <a:lnTo>
                      <a:pt x="186973" y="3305371"/>
                    </a:lnTo>
                    <a:lnTo>
                      <a:pt x="265568" y="3472663"/>
                    </a:lnTo>
                    <a:lnTo>
                      <a:pt x="356467" y="3632548"/>
                    </a:lnTo>
                    <a:lnTo>
                      <a:pt x="459058" y="3784415"/>
                    </a:lnTo>
                    <a:lnTo>
                      <a:pt x="572729" y="3927652"/>
                    </a:lnTo>
                    <a:lnTo>
                      <a:pt x="696868" y="4061646"/>
                    </a:lnTo>
                    <a:lnTo>
                      <a:pt x="830862" y="4185785"/>
                    </a:lnTo>
                    <a:lnTo>
                      <a:pt x="974098" y="4299456"/>
                    </a:lnTo>
                    <a:lnTo>
                      <a:pt x="1125966" y="4402047"/>
                    </a:lnTo>
                    <a:lnTo>
                      <a:pt x="1285851" y="4492946"/>
                    </a:lnTo>
                    <a:lnTo>
                      <a:pt x="1453142" y="4571540"/>
                    </a:lnTo>
                    <a:lnTo>
                      <a:pt x="1627227" y="4637218"/>
                    </a:lnTo>
                    <a:lnTo>
                      <a:pt x="1807494" y="4689367"/>
                    </a:lnTo>
                    <a:lnTo>
                      <a:pt x="1993329" y="4727374"/>
                    </a:lnTo>
                    <a:lnTo>
                      <a:pt x="2184121" y="4750627"/>
                    </a:lnTo>
                    <a:lnTo>
                      <a:pt x="2379257" y="4758514"/>
                    </a:lnTo>
                    <a:lnTo>
                      <a:pt x="2574393" y="4750627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noAutofit/>
              </a:bodyPr>
              <a:lstStyle/>
              <a:p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720C3C74-60F6-7708-3A77-90A9E7CA58A5}"/>
                </a:ext>
              </a:extLst>
            </p:cNvPr>
            <p:cNvSpPr txBox="1"/>
            <p:nvPr/>
          </p:nvSpPr>
          <p:spPr>
            <a:xfrm>
              <a:off x="3263019" y="6934630"/>
              <a:ext cx="568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6.</a:t>
              </a:r>
              <a:endParaRPr lang="en-ID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7D994394-9FF8-F28E-B617-2576F4384E52}"/>
              </a:ext>
            </a:extLst>
          </p:cNvPr>
          <p:cNvGrpSpPr/>
          <p:nvPr/>
        </p:nvGrpSpPr>
        <p:grpSpPr>
          <a:xfrm>
            <a:off x="2870622" y="6599420"/>
            <a:ext cx="4569491" cy="1115919"/>
            <a:chOff x="2899363" y="6627997"/>
            <a:chExt cx="4569491" cy="1115919"/>
          </a:xfrm>
          <a:solidFill>
            <a:schemeClr val="accent1">
              <a:lumMod val="40000"/>
              <a:lumOff val="60000"/>
            </a:schemeClr>
          </a:solidFill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2BE31F7E-F5AD-8A8F-84EE-0CFB9F49859E}"/>
                </a:ext>
              </a:extLst>
            </p:cNvPr>
            <p:cNvGrpSpPr/>
            <p:nvPr/>
          </p:nvGrpSpPr>
          <p:grpSpPr>
            <a:xfrm>
              <a:off x="2899363" y="6627997"/>
              <a:ext cx="4569491" cy="1115919"/>
              <a:chOff x="11125200" y="2171700"/>
              <a:chExt cx="4569491" cy="1115919"/>
            </a:xfrm>
            <a:grpFill/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xmlns="" id="{4ED6A67D-245A-EF64-3BEA-4D0B131C1F29}"/>
                  </a:ext>
                </a:extLst>
              </p:cNvPr>
              <p:cNvSpPr/>
              <p:nvPr/>
            </p:nvSpPr>
            <p:spPr>
              <a:xfrm>
                <a:off x="11884691" y="2247900"/>
                <a:ext cx="3810000" cy="990600"/>
              </a:xfrm>
              <a:prstGeom prst="roundRect">
                <a:avLst/>
              </a:prstGeom>
              <a:grpFill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Penyebarluasan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Konten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Pembelajaran</a:t>
                </a:r>
                <a:endParaRPr lang="en-ID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object 19">
                <a:extLst>
                  <a:ext uri="{FF2B5EF4-FFF2-40B4-BE49-F238E27FC236}">
                    <a16:creationId xmlns:a16="http://schemas.microsoft.com/office/drawing/2014/main" xmlns="" id="{02ECB673-F7B1-43D1-4DFB-8BCABCDB18C2}"/>
                  </a:ext>
                </a:extLst>
              </p:cNvPr>
              <p:cNvSpPr/>
              <p:nvPr/>
            </p:nvSpPr>
            <p:spPr>
              <a:xfrm>
                <a:off x="11125200" y="2171700"/>
                <a:ext cx="1143000" cy="1115919"/>
              </a:xfrm>
              <a:custGeom>
                <a:avLst/>
                <a:gdLst/>
                <a:ahLst/>
                <a:cxnLst/>
                <a:rect l="l" t="t" r="r" b="b"/>
                <a:pathLst>
                  <a:path w="4758514" h="4758514">
                    <a:moveTo>
                      <a:pt x="2574393" y="4750627"/>
                    </a:moveTo>
                    <a:lnTo>
                      <a:pt x="2765185" y="4727374"/>
                    </a:lnTo>
                    <a:lnTo>
                      <a:pt x="2951020" y="4689367"/>
                    </a:lnTo>
                    <a:lnTo>
                      <a:pt x="3131286" y="4637218"/>
                    </a:lnTo>
                    <a:lnTo>
                      <a:pt x="3305371" y="4571540"/>
                    </a:lnTo>
                    <a:lnTo>
                      <a:pt x="3472663" y="4492946"/>
                    </a:lnTo>
                    <a:lnTo>
                      <a:pt x="3632548" y="4402047"/>
                    </a:lnTo>
                    <a:lnTo>
                      <a:pt x="3784416" y="4299456"/>
                    </a:lnTo>
                    <a:lnTo>
                      <a:pt x="3927652" y="4185785"/>
                    </a:lnTo>
                    <a:lnTo>
                      <a:pt x="4061646" y="4061646"/>
                    </a:lnTo>
                    <a:lnTo>
                      <a:pt x="4185785" y="3927652"/>
                    </a:lnTo>
                    <a:lnTo>
                      <a:pt x="4299456" y="3784415"/>
                    </a:lnTo>
                    <a:lnTo>
                      <a:pt x="4402047" y="3632548"/>
                    </a:lnTo>
                    <a:lnTo>
                      <a:pt x="4492947" y="3472663"/>
                    </a:lnTo>
                    <a:lnTo>
                      <a:pt x="4571541" y="3305371"/>
                    </a:lnTo>
                    <a:lnTo>
                      <a:pt x="4637219" y="3131286"/>
                    </a:lnTo>
                    <a:lnTo>
                      <a:pt x="4689368" y="2951020"/>
                    </a:lnTo>
                    <a:lnTo>
                      <a:pt x="4727375" y="2765185"/>
                    </a:lnTo>
                    <a:lnTo>
                      <a:pt x="4750628" y="2574393"/>
                    </a:lnTo>
                    <a:lnTo>
                      <a:pt x="4758514" y="2379277"/>
                    </a:lnTo>
                    <a:lnTo>
                      <a:pt x="4750628" y="2184121"/>
                    </a:lnTo>
                    <a:lnTo>
                      <a:pt x="4727375" y="1993329"/>
                    </a:lnTo>
                    <a:lnTo>
                      <a:pt x="4689368" y="1807494"/>
                    </a:lnTo>
                    <a:lnTo>
                      <a:pt x="4637219" y="1627227"/>
                    </a:lnTo>
                    <a:lnTo>
                      <a:pt x="4571541" y="1453142"/>
                    </a:lnTo>
                    <a:lnTo>
                      <a:pt x="4492947" y="1285851"/>
                    </a:lnTo>
                    <a:lnTo>
                      <a:pt x="4402047" y="1125966"/>
                    </a:lnTo>
                    <a:lnTo>
                      <a:pt x="4299456" y="974098"/>
                    </a:lnTo>
                    <a:lnTo>
                      <a:pt x="4185785" y="830862"/>
                    </a:lnTo>
                    <a:lnTo>
                      <a:pt x="4061646" y="696868"/>
                    </a:lnTo>
                    <a:lnTo>
                      <a:pt x="3927652" y="572729"/>
                    </a:lnTo>
                    <a:lnTo>
                      <a:pt x="3784416" y="459058"/>
                    </a:lnTo>
                    <a:lnTo>
                      <a:pt x="3632548" y="356467"/>
                    </a:lnTo>
                    <a:lnTo>
                      <a:pt x="3472663" y="265568"/>
                    </a:lnTo>
                    <a:lnTo>
                      <a:pt x="3305371" y="186973"/>
                    </a:lnTo>
                    <a:lnTo>
                      <a:pt x="3131286" y="121296"/>
                    </a:lnTo>
                    <a:lnTo>
                      <a:pt x="2951020" y="69147"/>
                    </a:lnTo>
                    <a:lnTo>
                      <a:pt x="2765185" y="31140"/>
                    </a:lnTo>
                    <a:lnTo>
                      <a:pt x="2574393" y="7887"/>
                    </a:lnTo>
                    <a:lnTo>
                      <a:pt x="2379257" y="0"/>
                    </a:lnTo>
                    <a:lnTo>
                      <a:pt x="2184121" y="7887"/>
                    </a:lnTo>
                    <a:lnTo>
                      <a:pt x="1993329" y="31140"/>
                    </a:lnTo>
                    <a:lnTo>
                      <a:pt x="1807494" y="69147"/>
                    </a:lnTo>
                    <a:lnTo>
                      <a:pt x="1627227" y="121296"/>
                    </a:lnTo>
                    <a:lnTo>
                      <a:pt x="1453142" y="186973"/>
                    </a:lnTo>
                    <a:lnTo>
                      <a:pt x="1285851" y="265568"/>
                    </a:lnTo>
                    <a:lnTo>
                      <a:pt x="1125966" y="356467"/>
                    </a:lnTo>
                    <a:lnTo>
                      <a:pt x="974098" y="459058"/>
                    </a:lnTo>
                    <a:lnTo>
                      <a:pt x="830862" y="572729"/>
                    </a:lnTo>
                    <a:lnTo>
                      <a:pt x="696868" y="696868"/>
                    </a:lnTo>
                    <a:lnTo>
                      <a:pt x="572729" y="830862"/>
                    </a:lnTo>
                    <a:lnTo>
                      <a:pt x="459058" y="974098"/>
                    </a:lnTo>
                    <a:lnTo>
                      <a:pt x="356467" y="1125966"/>
                    </a:lnTo>
                    <a:lnTo>
                      <a:pt x="265568" y="1285851"/>
                    </a:lnTo>
                    <a:lnTo>
                      <a:pt x="186973" y="1453142"/>
                    </a:lnTo>
                    <a:lnTo>
                      <a:pt x="121296" y="1627227"/>
                    </a:lnTo>
                    <a:lnTo>
                      <a:pt x="69147" y="1807494"/>
                    </a:lnTo>
                    <a:lnTo>
                      <a:pt x="31140" y="1993329"/>
                    </a:lnTo>
                    <a:lnTo>
                      <a:pt x="7887" y="2184121"/>
                    </a:lnTo>
                    <a:lnTo>
                      <a:pt x="0" y="2379257"/>
                    </a:lnTo>
                    <a:lnTo>
                      <a:pt x="7887" y="2574393"/>
                    </a:lnTo>
                    <a:lnTo>
                      <a:pt x="31140" y="2765185"/>
                    </a:lnTo>
                    <a:lnTo>
                      <a:pt x="69147" y="2951020"/>
                    </a:lnTo>
                    <a:lnTo>
                      <a:pt x="121296" y="3131286"/>
                    </a:lnTo>
                    <a:lnTo>
                      <a:pt x="186973" y="3305371"/>
                    </a:lnTo>
                    <a:lnTo>
                      <a:pt x="265568" y="3472663"/>
                    </a:lnTo>
                    <a:lnTo>
                      <a:pt x="356467" y="3632548"/>
                    </a:lnTo>
                    <a:lnTo>
                      <a:pt x="459058" y="3784415"/>
                    </a:lnTo>
                    <a:lnTo>
                      <a:pt x="572729" y="3927652"/>
                    </a:lnTo>
                    <a:lnTo>
                      <a:pt x="696868" y="4061646"/>
                    </a:lnTo>
                    <a:lnTo>
                      <a:pt x="830862" y="4185785"/>
                    </a:lnTo>
                    <a:lnTo>
                      <a:pt x="974098" y="4299456"/>
                    </a:lnTo>
                    <a:lnTo>
                      <a:pt x="1125966" y="4402047"/>
                    </a:lnTo>
                    <a:lnTo>
                      <a:pt x="1285851" y="4492946"/>
                    </a:lnTo>
                    <a:lnTo>
                      <a:pt x="1453142" y="4571540"/>
                    </a:lnTo>
                    <a:lnTo>
                      <a:pt x="1627227" y="4637218"/>
                    </a:lnTo>
                    <a:lnTo>
                      <a:pt x="1807494" y="4689367"/>
                    </a:lnTo>
                    <a:lnTo>
                      <a:pt x="1993329" y="4727374"/>
                    </a:lnTo>
                    <a:lnTo>
                      <a:pt x="2184121" y="4750627"/>
                    </a:lnTo>
                    <a:lnTo>
                      <a:pt x="2379257" y="4758514"/>
                    </a:lnTo>
                    <a:lnTo>
                      <a:pt x="2574393" y="4750627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noAutofit/>
              </a:bodyPr>
              <a:lstStyle/>
              <a:p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2807F480-6938-BF27-ED5E-D6CC6F367FEC}"/>
                </a:ext>
              </a:extLst>
            </p:cNvPr>
            <p:cNvSpPr txBox="1"/>
            <p:nvPr/>
          </p:nvSpPr>
          <p:spPr>
            <a:xfrm>
              <a:off x="3186819" y="6955123"/>
              <a:ext cx="568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7.</a:t>
              </a:r>
              <a:endParaRPr lang="en-ID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1F6AAC4B-05D9-8AB1-CB18-414A4D355376}"/>
              </a:ext>
            </a:extLst>
          </p:cNvPr>
          <p:cNvGrpSpPr/>
          <p:nvPr/>
        </p:nvGrpSpPr>
        <p:grpSpPr>
          <a:xfrm>
            <a:off x="951419" y="3871313"/>
            <a:ext cx="4763403" cy="1115919"/>
            <a:chOff x="2705451" y="6627997"/>
            <a:chExt cx="4763403" cy="1115919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02A24E77-8F63-D5F7-8885-422D0BB445EE}"/>
                </a:ext>
              </a:extLst>
            </p:cNvPr>
            <p:cNvGrpSpPr/>
            <p:nvPr/>
          </p:nvGrpSpPr>
          <p:grpSpPr>
            <a:xfrm>
              <a:off x="2705451" y="6627997"/>
              <a:ext cx="4763403" cy="1115919"/>
              <a:chOff x="10931288" y="2171700"/>
              <a:chExt cx="4763403" cy="1115919"/>
            </a:xfrm>
            <a:grpFill/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xmlns="" id="{0723B16B-6694-BE39-1484-6C0F1241304D}"/>
                  </a:ext>
                </a:extLst>
              </p:cNvPr>
              <p:cNvSpPr/>
              <p:nvPr/>
            </p:nvSpPr>
            <p:spPr>
              <a:xfrm>
                <a:off x="11884691" y="2247900"/>
                <a:ext cx="3810000" cy="990600"/>
              </a:xfrm>
              <a:prstGeom prst="roundRect">
                <a:avLst/>
              </a:prstGeom>
              <a:grpFill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Seminar dan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Evaluasi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Hasil Uji Coba</a:t>
                </a:r>
                <a:endParaRPr lang="en-ID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object 19">
                <a:extLst>
                  <a:ext uri="{FF2B5EF4-FFF2-40B4-BE49-F238E27FC236}">
                    <a16:creationId xmlns:a16="http://schemas.microsoft.com/office/drawing/2014/main" xmlns="" id="{138EB33B-372B-C9EE-BF15-BBE9D65E7904}"/>
                  </a:ext>
                </a:extLst>
              </p:cNvPr>
              <p:cNvSpPr/>
              <p:nvPr/>
            </p:nvSpPr>
            <p:spPr>
              <a:xfrm>
                <a:off x="10931288" y="2171700"/>
                <a:ext cx="1143000" cy="1115919"/>
              </a:xfrm>
              <a:custGeom>
                <a:avLst/>
                <a:gdLst/>
                <a:ahLst/>
                <a:cxnLst/>
                <a:rect l="l" t="t" r="r" b="b"/>
                <a:pathLst>
                  <a:path w="4758514" h="4758514">
                    <a:moveTo>
                      <a:pt x="2574393" y="4750627"/>
                    </a:moveTo>
                    <a:lnTo>
                      <a:pt x="2765185" y="4727374"/>
                    </a:lnTo>
                    <a:lnTo>
                      <a:pt x="2951020" y="4689367"/>
                    </a:lnTo>
                    <a:lnTo>
                      <a:pt x="3131286" y="4637218"/>
                    </a:lnTo>
                    <a:lnTo>
                      <a:pt x="3305371" y="4571540"/>
                    </a:lnTo>
                    <a:lnTo>
                      <a:pt x="3472663" y="4492946"/>
                    </a:lnTo>
                    <a:lnTo>
                      <a:pt x="3632548" y="4402047"/>
                    </a:lnTo>
                    <a:lnTo>
                      <a:pt x="3784416" y="4299456"/>
                    </a:lnTo>
                    <a:lnTo>
                      <a:pt x="3927652" y="4185785"/>
                    </a:lnTo>
                    <a:lnTo>
                      <a:pt x="4061646" y="4061646"/>
                    </a:lnTo>
                    <a:lnTo>
                      <a:pt x="4185785" y="3927652"/>
                    </a:lnTo>
                    <a:lnTo>
                      <a:pt x="4299456" y="3784415"/>
                    </a:lnTo>
                    <a:lnTo>
                      <a:pt x="4402047" y="3632548"/>
                    </a:lnTo>
                    <a:lnTo>
                      <a:pt x="4492947" y="3472663"/>
                    </a:lnTo>
                    <a:lnTo>
                      <a:pt x="4571541" y="3305371"/>
                    </a:lnTo>
                    <a:lnTo>
                      <a:pt x="4637219" y="3131286"/>
                    </a:lnTo>
                    <a:lnTo>
                      <a:pt x="4689368" y="2951020"/>
                    </a:lnTo>
                    <a:lnTo>
                      <a:pt x="4727375" y="2765185"/>
                    </a:lnTo>
                    <a:lnTo>
                      <a:pt x="4750628" y="2574393"/>
                    </a:lnTo>
                    <a:lnTo>
                      <a:pt x="4758514" y="2379277"/>
                    </a:lnTo>
                    <a:lnTo>
                      <a:pt x="4750628" y="2184121"/>
                    </a:lnTo>
                    <a:lnTo>
                      <a:pt x="4727375" y="1993329"/>
                    </a:lnTo>
                    <a:lnTo>
                      <a:pt x="4689368" y="1807494"/>
                    </a:lnTo>
                    <a:lnTo>
                      <a:pt x="4637219" y="1627227"/>
                    </a:lnTo>
                    <a:lnTo>
                      <a:pt x="4571541" y="1453142"/>
                    </a:lnTo>
                    <a:lnTo>
                      <a:pt x="4492947" y="1285851"/>
                    </a:lnTo>
                    <a:lnTo>
                      <a:pt x="4402047" y="1125966"/>
                    </a:lnTo>
                    <a:lnTo>
                      <a:pt x="4299456" y="974098"/>
                    </a:lnTo>
                    <a:lnTo>
                      <a:pt x="4185785" y="830862"/>
                    </a:lnTo>
                    <a:lnTo>
                      <a:pt x="4061646" y="696868"/>
                    </a:lnTo>
                    <a:lnTo>
                      <a:pt x="3927652" y="572729"/>
                    </a:lnTo>
                    <a:lnTo>
                      <a:pt x="3784416" y="459058"/>
                    </a:lnTo>
                    <a:lnTo>
                      <a:pt x="3632548" y="356467"/>
                    </a:lnTo>
                    <a:lnTo>
                      <a:pt x="3472663" y="265568"/>
                    </a:lnTo>
                    <a:lnTo>
                      <a:pt x="3305371" y="186973"/>
                    </a:lnTo>
                    <a:lnTo>
                      <a:pt x="3131286" y="121296"/>
                    </a:lnTo>
                    <a:lnTo>
                      <a:pt x="2951020" y="69147"/>
                    </a:lnTo>
                    <a:lnTo>
                      <a:pt x="2765185" y="31140"/>
                    </a:lnTo>
                    <a:lnTo>
                      <a:pt x="2574393" y="7887"/>
                    </a:lnTo>
                    <a:lnTo>
                      <a:pt x="2379257" y="0"/>
                    </a:lnTo>
                    <a:lnTo>
                      <a:pt x="2184121" y="7887"/>
                    </a:lnTo>
                    <a:lnTo>
                      <a:pt x="1993329" y="31140"/>
                    </a:lnTo>
                    <a:lnTo>
                      <a:pt x="1807494" y="69147"/>
                    </a:lnTo>
                    <a:lnTo>
                      <a:pt x="1627227" y="121296"/>
                    </a:lnTo>
                    <a:lnTo>
                      <a:pt x="1453142" y="186973"/>
                    </a:lnTo>
                    <a:lnTo>
                      <a:pt x="1285851" y="265568"/>
                    </a:lnTo>
                    <a:lnTo>
                      <a:pt x="1125966" y="356467"/>
                    </a:lnTo>
                    <a:lnTo>
                      <a:pt x="974098" y="459058"/>
                    </a:lnTo>
                    <a:lnTo>
                      <a:pt x="830862" y="572729"/>
                    </a:lnTo>
                    <a:lnTo>
                      <a:pt x="696868" y="696868"/>
                    </a:lnTo>
                    <a:lnTo>
                      <a:pt x="572729" y="830862"/>
                    </a:lnTo>
                    <a:lnTo>
                      <a:pt x="459058" y="974098"/>
                    </a:lnTo>
                    <a:lnTo>
                      <a:pt x="356467" y="1125966"/>
                    </a:lnTo>
                    <a:lnTo>
                      <a:pt x="265568" y="1285851"/>
                    </a:lnTo>
                    <a:lnTo>
                      <a:pt x="186973" y="1453142"/>
                    </a:lnTo>
                    <a:lnTo>
                      <a:pt x="121296" y="1627227"/>
                    </a:lnTo>
                    <a:lnTo>
                      <a:pt x="69147" y="1807494"/>
                    </a:lnTo>
                    <a:lnTo>
                      <a:pt x="31140" y="1993329"/>
                    </a:lnTo>
                    <a:lnTo>
                      <a:pt x="7887" y="2184121"/>
                    </a:lnTo>
                    <a:lnTo>
                      <a:pt x="0" y="2379257"/>
                    </a:lnTo>
                    <a:lnTo>
                      <a:pt x="7887" y="2574393"/>
                    </a:lnTo>
                    <a:lnTo>
                      <a:pt x="31140" y="2765185"/>
                    </a:lnTo>
                    <a:lnTo>
                      <a:pt x="69147" y="2951020"/>
                    </a:lnTo>
                    <a:lnTo>
                      <a:pt x="121296" y="3131286"/>
                    </a:lnTo>
                    <a:lnTo>
                      <a:pt x="186973" y="3305371"/>
                    </a:lnTo>
                    <a:lnTo>
                      <a:pt x="265568" y="3472663"/>
                    </a:lnTo>
                    <a:lnTo>
                      <a:pt x="356467" y="3632548"/>
                    </a:lnTo>
                    <a:lnTo>
                      <a:pt x="459058" y="3784415"/>
                    </a:lnTo>
                    <a:lnTo>
                      <a:pt x="572729" y="3927652"/>
                    </a:lnTo>
                    <a:lnTo>
                      <a:pt x="696868" y="4061646"/>
                    </a:lnTo>
                    <a:lnTo>
                      <a:pt x="830862" y="4185785"/>
                    </a:lnTo>
                    <a:lnTo>
                      <a:pt x="974098" y="4299456"/>
                    </a:lnTo>
                    <a:lnTo>
                      <a:pt x="1125966" y="4402047"/>
                    </a:lnTo>
                    <a:lnTo>
                      <a:pt x="1285851" y="4492946"/>
                    </a:lnTo>
                    <a:lnTo>
                      <a:pt x="1453142" y="4571540"/>
                    </a:lnTo>
                    <a:lnTo>
                      <a:pt x="1627227" y="4637218"/>
                    </a:lnTo>
                    <a:lnTo>
                      <a:pt x="1807494" y="4689367"/>
                    </a:lnTo>
                    <a:lnTo>
                      <a:pt x="1993329" y="4727374"/>
                    </a:lnTo>
                    <a:lnTo>
                      <a:pt x="2184121" y="4750627"/>
                    </a:lnTo>
                    <a:lnTo>
                      <a:pt x="2379257" y="4758514"/>
                    </a:lnTo>
                    <a:lnTo>
                      <a:pt x="2574393" y="4750627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noAutofit/>
              </a:bodyPr>
              <a:lstStyle/>
              <a:p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7501734E-8AAA-F62E-832A-04424BA2A388}"/>
                </a:ext>
              </a:extLst>
            </p:cNvPr>
            <p:cNvSpPr txBox="1"/>
            <p:nvPr/>
          </p:nvSpPr>
          <p:spPr>
            <a:xfrm>
              <a:off x="2992907" y="6955123"/>
              <a:ext cx="568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9.</a:t>
              </a:r>
              <a:endParaRPr lang="en-ID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2EE4744F-3EB1-10FF-2474-8167F977C018}"/>
              </a:ext>
            </a:extLst>
          </p:cNvPr>
          <p:cNvGrpSpPr/>
          <p:nvPr/>
        </p:nvGrpSpPr>
        <p:grpSpPr>
          <a:xfrm>
            <a:off x="1572515" y="5209585"/>
            <a:ext cx="4569491" cy="1115919"/>
            <a:chOff x="2899363" y="6627997"/>
            <a:chExt cx="4569491" cy="1115919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D4DE8C2A-A810-7FCA-9044-9BAE6AF265BA}"/>
                </a:ext>
              </a:extLst>
            </p:cNvPr>
            <p:cNvGrpSpPr/>
            <p:nvPr/>
          </p:nvGrpSpPr>
          <p:grpSpPr>
            <a:xfrm>
              <a:off x="2899363" y="6627997"/>
              <a:ext cx="4569491" cy="1115919"/>
              <a:chOff x="11125200" y="2171700"/>
              <a:chExt cx="4569491" cy="1115919"/>
            </a:xfrm>
            <a:grpFill/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xmlns="" id="{CF0CF4E1-04D8-E735-BF20-355747045EF8}"/>
                  </a:ext>
                </a:extLst>
              </p:cNvPr>
              <p:cNvSpPr/>
              <p:nvPr/>
            </p:nvSpPr>
            <p:spPr>
              <a:xfrm>
                <a:off x="11884691" y="2247900"/>
                <a:ext cx="3810000" cy="990600"/>
              </a:xfrm>
              <a:prstGeom prst="roundRect">
                <a:avLst/>
              </a:prstGeom>
              <a:grpFill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Uji Coba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Tahap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II</a:t>
                </a:r>
                <a:endParaRPr lang="en-ID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object 19">
                <a:extLst>
                  <a:ext uri="{FF2B5EF4-FFF2-40B4-BE49-F238E27FC236}">
                    <a16:creationId xmlns:a16="http://schemas.microsoft.com/office/drawing/2014/main" xmlns="" id="{7637C9A0-8BC6-B6A7-3995-8ED7FDC56087}"/>
                  </a:ext>
                </a:extLst>
              </p:cNvPr>
              <p:cNvSpPr/>
              <p:nvPr/>
            </p:nvSpPr>
            <p:spPr>
              <a:xfrm>
                <a:off x="11125200" y="2171700"/>
                <a:ext cx="1143000" cy="1115919"/>
              </a:xfrm>
              <a:custGeom>
                <a:avLst/>
                <a:gdLst/>
                <a:ahLst/>
                <a:cxnLst/>
                <a:rect l="l" t="t" r="r" b="b"/>
                <a:pathLst>
                  <a:path w="4758514" h="4758514">
                    <a:moveTo>
                      <a:pt x="2574393" y="4750627"/>
                    </a:moveTo>
                    <a:lnTo>
                      <a:pt x="2765185" y="4727374"/>
                    </a:lnTo>
                    <a:lnTo>
                      <a:pt x="2951020" y="4689367"/>
                    </a:lnTo>
                    <a:lnTo>
                      <a:pt x="3131286" y="4637218"/>
                    </a:lnTo>
                    <a:lnTo>
                      <a:pt x="3305371" y="4571540"/>
                    </a:lnTo>
                    <a:lnTo>
                      <a:pt x="3472663" y="4492946"/>
                    </a:lnTo>
                    <a:lnTo>
                      <a:pt x="3632548" y="4402047"/>
                    </a:lnTo>
                    <a:lnTo>
                      <a:pt x="3784416" y="4299456"/>
                    </a:lnTo>
                    <a:lnTo>
                      <a:pt x="3927652" y="4185785"/>
                    </a:lnTo>
                    <a:lnTo>
                      <a:pt x="4061646" y="4061646"/>
                    </a:lnTo>
                    <a:lnTo>
                      <a:pt x="4185785" y="3927652"/>
                    </a:lnTo>
                    <a:lnTo>
                      <a:pt x="4299456" y="3784415"/>
                    </a:lnTo>
                    <a:lnTo>
                      <a:pt x="4402047" y="3632548"/>
                    </a:lnTo>
                    <a:lnTo>
                      <a:pt x="4492947" y="3472663"/>
                    </a:lnTo>
                    <a:lnTo>
                      <a:pt x="4571541" y="3305371"/>
                    </a:lnTo>
                    <a:lnTo>
                      <a:pt x="4637219" y="3131286"/>
                    </a:lnTo>
                    <a:lnTo>
                      <a:pt x="4689368" y="2951020"/>
                    </a:lnTo>
                    <a:lnTo>
                      <a:pt x="4727375" y="2765185"/>
                    </a:lnTo>
                    <a:lnTo>
                      <a:pt x="4750628" y="2574393"/>
                    </a:lnTo>
                    <a:lnTo>
                      <a:pt x="4758514" y="2379277"/>
                    </a:lnTo>
                    <a:lnTo>
                      <a:pt x="4750628" y="2184121"/>
                    </a:lnTo>
                    <a:lnTo>
                      <a:pt x="4727375" y="1993329"/>
                    </a:lnTo>
                    <a:lnTo>
                      <a:pt x="4689368" y="1807494"/>
                    </a:lnTo>
                    <a:lnTo>
                      <a:pt x="4637219" y="1627227"/>
                    </a:lnTo>
                    <a:lnTo>
                      <a:pt x="4571541" y="1453142"/>
                    </a:lnTo>
                    <a:lnTo>
                      <a:pt x="4492947" y="1285851"/>
                    </a:lnTo>
                    <a:lnTo>
                      <a:pt x="4402047" y="1125966"/>
                    </a:lnTo>
                    <a:lnTo>
                      <a:pt x="4299456" y="974098"/>
                    </a:lnTo>
                    <a:lnTo>
                      <a:pt x="4185785" y="830862"/>
                    </a:lnTo>
                    <a:lnTo>
                      <a:pt x="4061646" y="696868"/>
                    </a:lnTo>
                    <a:lnTo>
                      <a:pt x="3927652" y="572729"/>
                    </a:lnTo>
                    <a:lnTo>
                      <a:pt x="3784416" y="459058"/>
                    </a:lnTo>
                    <a:lnTo>
                      <a:pt x="3632548" y="356467"/>
                    </a:lnTo>
                    <a:lnTo>
                      <a:pt x="3472663" y="265568"/>
                    </a:lnTo>
                    <a:lnTo>
                      <a:pt x="3305371" y="186973"/>
                    </a:lnTo>
                    <a:lnTo>
                      <a:pt x="3131286" y="121296"/>
                    </a:lnTo>
                    <a:lnTo>
                      <a:pt x="2951020" y="69147"/>
                    </a:lnTo>
                    <a:lnTo>
                      <a:pt x="2765185" y="31140"/>
                    </a:lnTo>
                    <a:lnTo>
                      <a:pt x="2574393" y="7887"/>
                    </a:lnTo>
                    <a:lnTo>
                      <a:pt x="2379257" y="0"/>
                    </a:lnTo>
                    <a:lnTo>
                      <a:pt x="2184121" y="7887"/>
                    </a:lnTo>
                    <a:lnTo>
                      <a:pt x="1993329" y="31140"/>
                    </a:lnTo>
                    <a:lnTo>
                      <a:pt x="1807494" y="69147"/>
                    </a:lnTo>
                    <a:lnTo>
                      <a:pt x="1627227" y="121296"/>
                    </a:lnTo>
                    <a:lnTo>
                      <a:pt x="1453142" y="186973"/>
                    </a:lnTo>
                    <a:lnTo>
                      <a:pt x="1285851" y="265568"/>
                    </a:lnTo>
                    <a:lnTo>
                      <a:pt x="1125966" y="356467"/>
                    </a:lnTo>
                    <a:lnTo>
                      <a:pt x="974098" y="459058"/>
                    </a:lnTo>
                    <a:lnTo>
                      <a:pt x="830862" y="572729"/>
                    </a:lnTo>
                    <a:lnTo>
                      <a:pt x="696868" y="696868"/>
                    </a:lnTo>
                    <a:lnTo>
                      <a:pt x="572729" y="830862"/>
                    </a:lnTo>
                    <a:lnTo>
                      <a:pt x="459058" y="974098"/>
                    </a:lnTo>
                    <a:lnTo>
                      <a:pt x="356467" y="1125966"/>
                    </a:lnTo>
                    <a:lnTo>
                      <a:pt x="265568" y="1285851"/>
                    </a:lnTo>
                    <a:lnTo>
                      <a:pt x="186973" y="1453142"/>
                    </a:lnTo>
                    <a:lnTo>
                      <a:pt x="121296" y="1627227"/>
                    </a:lnTo>
                    <a:lnTo>
                      <a:pt x="69147" y="1807494"/>
                    </a:lnTo>
                    <a:lnTo>
                      <a:pt x="31140" y="1993329"/>
                    </a:lnTo>
                    <a:lnTo>
                      <a:pt x="7887" y="2184121"/>
                    </a:lnTo>
                    <a:lnTo>
                      <a:pt x="0" y="2379257"/>
                    </a:lnTo>
                    <a:lnTo>
                      <a:pt x="7887" y="2574393"/>
                    </a:lnTo>
                    <a:lnTo>
                      <a:pt x="31140" y="2765185"/>
                    </a:lnTo>
                    <a:lnTo>
                      <a:pt x="69147" y="2951020"/>
                    </a:lnTo>
                    <a:lnTo>
                      <a:pt x="121296" y="3131286"/>
                    </a:lnTo>
                    <a:lnTo>
                      <a:pt x="186973" y="3305371"/>
                    </a:lnTo>
                    <a:lnTo>
                      <a:pt x="265568" y="3472663"/>
                    </a:lnTo>
                    <a:lnTo>
                      <a:pt x="356467" y="3632548"/>
                    </a:lnTo>
                    <a:lnTo>
                      <a:pt x="459058" y="3784415"/>
                    </a:lnTo>
                    <a:lnTo>
                      <a:pt x="572729" y="3927652"/>
                    </a:lnTo>
                    <a:lnTo>
                      <a:pt x="696868" y="4061646"/>
                    </a:lnTo>
                    <a:lnTo>
                      <a:pt x="830862" y="4185785"/>
                    </a:lnTo>
                    <a:lnTo>
                      <a:pt x="974098" y="4299456"/>
                    </a:lnTo>
                    <a:lnTo>
                      <a:pt x="1125966" y="4402047"/>
                    </a:lnTo>
                    <a:lnTo>
                      <a:pt x="1285851" y="4492946"/>
                    </a:lnTo>
                    <a:lnTo>
                      <a:pt x="1453142" y="4571540"/>
                    </a:lnTo>
                    <a:lnTo>
                      <a:pt x="1627227" y="4637218"/>
                    </a:lnTo>
                    <a:lnTo>
                      <a:pt x="1807494" y="4689367"/>
                    </a:lnTo>
                    <a:lnTo>
                      <a:pt x="1993329" y="4727374"/>
                    </a:lnTo>
                    <a:lnTo>
                      <a:pt x="2184121" y="4750627"/>
                    </a:lnTo>
                    <a:lnTo>
                      <a:pt x="2379257" y="4758514"/>
                    </a:lnTo>
                    <a:lnTo>
                      <a:pt x="2574393" y="4750627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noAutofit/>
              </a:bodyPr>
              <a:lstStyle/>
              <a:p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4B1860BC-AB0C-5320-AC1F-4756292A73CF}"/>
                </a:ext>
              </a:extLst>
            </p:cNvPr>
            <p:cNvSpPr txBox="1"/>
            <p:nvPr/>
          </p:nvSpPr>
          <p:spPr>
            <a:xfrm>
              <a:off x="3186819" y="6955123"/>
              <a:ext cx="568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8.</a:t>
              </a:r>
              <a:endParaRPr lang="en-ID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64D34AFE-55CB-5913-839F-7DF98B631FD7}"/>
              </a:ext>
            </a:extLst>
          </p:cNvPr>
          <p:cNvGrpSpPr/>
          <p:nvPr/>
        </p:nvGrpSpPr>
        <p:grpSpPr>
          <a:xfrm>
            <a:off x="1524000" y="2356623"/>
            <a:ext cx="5633788" cy="1115919"/>
            <a:chOff x="2615665" y="6627997"/>
            <a:chExt cx="5633788" cy="1115919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C3FD1032-1FAC-B8F9-1CA6-DD6787486632}"/>
                </a:ext>
              </a:extLst>
            </p:cNvPr>
            <p:cNvGrpSpPr/>
            <p:nvPr/>
          </p:nvGrpSpPr>
          <p:grpSpPr>
            <a:xfrm>
              <a:off x="2615665" y="6627997"/>
              <a:ext cx="5633788" cy="1115919"/>
              <a:chOff x="10841502" y="2171700"/>
              <a:chExt cx="5633788" cy="1115919"/>
            </a:xfrm>
            <a:grpFill/>
          </p:grpSpPr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xmlns="" id="{9974D84C-ACBB-FE68-DAFC-E4C8BFB3DB4C}"/>
                  </a:ext>
                </a:extLst>
              </p:cNvPr>
              <p:cNvSpPr/>
              <p:nvPr/>
            </p:nvSpPr>
            <p:spPr>
              <a:xfrm>
                <a:off x="11884690" y="2247900"/>
                <a:ext cx="4590600" cy="990600"/>
              </a:xfrm>
              <a:prstGeom prst="roundRect">
                <a:avLst/>
              </a:prstGeom>
              <a:grpFill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Melaporkan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kepada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Mentor, Coach </a:t>
                </a:r>
              </a:p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dan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Pj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Bupati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Sumba Tengah</a:t>
                </a:r>
                <a:endParaRPr lang="en-ID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object 19">
                <a:extLst>
                  <a:ext uri="{FF2B5EF4-FFF2-40B4-BE49-F238E27FC236}">
                    <a16:creationId xmlns:a16="http://schemas.microsoft.com/office/drawing/2014/main" xmlns="" id="{1B6CA066-D8DE-C550-02D2-E8CD1C7934CA}"/>
                  </a:ext>
                </a:extLst>
              </p:cNvPr>
              <p:cNvSpPr/>
              <p:nvPr/>
            </p:nvSpPr>
            <p:spPr>
              <a:xfrm>
                <a:off x="10841502" y="2171700"/>
                <a:ext cx="1143000" cy="1115919"/>
              </a:xfrm>
              <a:custGeom>
                <a:avLst/>
                <a:gdLst/>
                <a:ahLst/>
                <a:cxnLst/>
                <a:rect l="l" t="t" r="r" b="b"/>
                <a:pathLst>
                  <a:path w="4758514" h="4758514">
                    <a:moveTo>
                      <a:pt x="2574393" y="4750627"/>
                    </a:moveTo>
                    <a:lnTo>
                      <a:pt x="2765185" y="4727374"/>
                    </a:lnTo>
                    <a:lnTo>
                      <a:pt x="2951020" y="4689367"/>
                    </a:lnTo>
                    <a:lnTo>
                      <a:pt x="3131286" y="4637218"/>
                    </a:lnTo>
                    <a:lnTo>
                      <a:pt x="3305371" y="4571540"/>
                    </a:lnTo>
                    <a:lnTo>
                      <a:pt x="3472663" y="4492946"/>
                    </a:lnTo>
                    <a:lnTo>
                      <a:pt x="3632548" y="4402047"/>
                    </a:lnTo>
                    <a:lnTo>
                      <a:pt x="3784416" y="4299456"/>
                    </a:lnTo>
                    <a:lnTo>
                      <a:pt x="3927652" y="4185785"/>
                    </a:lnTo>
                    <a:lnTo>
                      <a:pt x="4061646" y="4061646"/>
                    </a:lnTo>
                    <a:lnTo>
                      <a:pt x="4185785" y="3927652"/>
                    </a:lnTo>
                    <a:lnTo>
                      <a:pt x="4299456" y="3784415"/>
                    </a:lnTo>
                    <a:lnTo>
                      <a:pt x="4402047" y="3632548"/>
                    </a:lnTo>
                    <a:lnTo>
                      <a:pt x="4492947" y="3472663"/>
                    </a:lnTo>
                    <a:lnTo>
                      <a:pt x="4571541" y="3305371"/>
                    </a:lnTo>
                    <a:lnTo>
                      <a:pt x="4637219" y="3131286"/>
                    </a:lnTo>
                    <a:lnTo>
                      <a:pt x="4689368" y="2951020"/>
                    </a:lnTo>
                    <a:lnTo>
                      <a:pt x="4727375" y="2765185"/>
                    </a:lnTo>
                    <a:lnTo>
                      <a:pt x="4750628" y="2574393"/>
                    </a:lnTo>
                    <a:lnTo>
                      <a:pt x="4758514" y="2379277"/>
                    </a:lnTo>
                    <a:lnTo>
                      <a:pt x="4750628" y="2184121"/>
                    </a:lnTo>
                    <a:lnTo>
                      <a:pt x="4727375" y="1993329"/>
                    </a:lnTo>
                    <a:lnTo>
                      <a:pt x="4689368" y="1807494"/>
                    </a:lnTo>
                    <a:lnTo>
                      <a:pt x="4637219" y="1627227"/>
                    </a:lnTo>
                    <a:lnTo>
                      <a:pt x="4571541" y="1453142"/>
                    </a:lnTo>
                    <a:lnTo>
                      <a:pt x="4492947" y="1285851"/>
                    </a:lnTo>
                    <a:lnTo>
                      <a:pt x="4402047" y="1125966"/>
                    </a:lnTo>
                    <a:lnTo>
                      <a:pt x="4299456" y="974098"/>
                    </a:lnTo>
                    <a:lnTo>
                      <a:pt x="4185785" y="830862"/>
                    </a:lnTo>
                    <a:lnTo>
                      <a:pt x="4061646" y="696868"/>
                    </a:lnTo>
                    <a:lnTo>
                      <a:pt x="3927652" y="572729"/>
                    </a:lnTo>
                    <a:lnTo>
                      <a:pt x="3784416" y="459058"/>
                    </a:lnTo>
                    <a:lnTo>
                      <a:pt x="3632548" y="356467"/>
                    </a:lnTo>
                    <a:lnTo>
                      <a:pt x="3472663" y="265568"/>
                    </a:lnTo>
                    <a:lnTo>
                      <a:pt x="3305371" y="186973"/>
                    </a:lnTo>
                    <a:lnTo>
                      <a:pt x="3131286" y="121296"/>
                    </a:lnTo>
                    <a:lnTo>
                      <a:pt x="2951020" y="69147"/>
                    </a:lnTo>
                    <a:lnTo>
                      <a:pt x="2765185" y="31140"/>
                    </a:lnTo>
                    <a:lnTo>
                      <a:pt x="2574393" y="7887"/>
                    </a:lnTo>
                    <a:lnTo>
                      <a:pt x="2379257" y="0"/>
                    </a:lnTo>
                    <a:lnTo>
                      <a:pt x="2184121" y="7887"/>
                    </a:lnTo>
                    <a:lnTo>
                      <a:pt x="1993329" y="31140"/>
                    </a:lnTo>
                    <a:lnTo>
                      <a:pt x="1807494" y="69147"/>
                    </a:lnTo>
                    <a:lnTo>
                      <a:pt x="1627227" y="121296"/>
                    </a:lnTo>
                    <a:lnTo>
                      <a:pt x="1453142" y="186973"/>
                    </a:lnTo>
                    <a:lnTo>
                      <a:pt x="1285851" y="265568"/>
                    </a:lnTo>
                    <a:lnTo>
                      <a:pt x="1125966" y="356467"/>
                    </a:lnTo>
                    <a:lnTo>
                      <a:pt x="974098" y="459058"/>
                    </a:lnTo>
                    <a:lnTo>
                      <a:pt x="830862" y="572729"/>
                    </a:lnTo>
                    <a:lnTo>
                      <a:pt x="696868" y="696868"/>
                    </a:lnTo>
                    <a:lnTo>
                      <a:pt x="572729" y="830862"/>
                    </a:lnTo>
                    <a:lnTo>
                      <a:pt x="459058" y="974098"/>
                    </a:lnTo>
                    <a:lnTo>
                      <a:pt x="356467" y="1125966"/>
                    </a:lnTo>
                    <a:lnTo>
                      <a:pt x="265568" y="1285851"/>
                    </a:lnTo>
                    <a:lnTo>
                      <a:pt x="186973" y="1453142"/>
                    </a:lnTo>
                    <a:lnTo>
                      <a:pt x="121296" y="1627227"/>
                    </a:lnTo>
                    <a:lnTo>
                      <a:pt x="69147" y="1807494"/>
                    </a:lnTo>
                    <a:lnTo>
                      <a:pt x="31140" y="1993329"/>
                    </a:lnTo>
                    <a:lnTo>
                      <a:pt x="7887" y="2184121"/>
                    </a:lnTo>
                    <a:lnTo>
                      <a:pt x="0" y="2379257"/>
                    </a:lnTo>
                    <a:lnTo>
                      <a:pt x="7887" y="2574393"/>
                    </a:lnTo>
                    <a:lnTo>
                      <a:pt x="31140" y="2765185"/>
                    </a:lnTo>
                    <a:lnTo>
                      <a:pt x="69147" y="2951020"/>
                    </a:lnTo>
                    <a:lnTo>
                      <a:pt x="121296" y="3131286"/>
                    </a:lnTo>
                    <a:lnTo>
                      <a:pt x="186973" y="3305371"/>
                    </a:lnTo>
                    <a:lnTo>
                      <a:pt x="265568" y="3472663"/>
                    </a:lnTo>
                    <a:lnTo>
                      <a:pt x="356467" y="3632548"/>
                    </a:lnTo>
                    <a:lnTo>
                      <a:pt x="459058" y="3784415"/>
                    </a:lnTo>
                    <a:lnTo>
                      <a:pt x="572729" y="3927652"/>
                    </a:lnTo>
                    <a:lnTo>
                      <a:pt x="696868" y="4061646"/>
                    </a:lnTo>
                    <a:lnTo>
                      <a:pt x="830862" y="4185785"/>
                    </a:lnTo>
                    <a:lnTo>
                      <a:pt x="974098" y="4299456"/>
                    </a:lnTo>
                    <a:lnTo>
                      <a:pt x="1125966" y="4402047"/>
                    </a:lnTo>
                    <a:lnTo>
                      <a:pt x="1285851" y="4492946"/>
                    </a:lnTo>
                    <a:lnTo>
                      <a:pt x="1453142" y="4571540"/>
                    </a:lnTo>
                    <a:lnTo>
                      <a:pt x="1627227" y="4637218"/>
                    </a:lnTo>
                    <a:lnTo>
                      <a:pt x="1807494" y="4689367"/>
                    </a:lnTo>
                    <a:lnTo>
                      <a:pt x="1993329" y="4727374"/>
                    </a:lnTo>
                    <a:lnTo>
                      <a:pt x="2184121" y="4750627"/>
                    </a:lnTo>
                    <a:lnTo>
                      <a:pt x="2379257" y="4758514"/>
                    </a:lnTo>
                    <a:lnTo>
                      <a:pt x="2574393" y="4750627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noAutofit/>
              </a:bodyPr>
              <a:lstStyle/>
              <a:p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3C08AD11-8674-CB71-3559-FDB7415A066E}"/>
                </a:ext>
              </a:extLst>
            </p:cNvPr>
            <p:cNvSpPr txBox="1"/>
            <p:nvPr/>
          </p:nvSpPr>
          <p:spPr>
            <a:xfrm>
              <a:off x="2920465" y="6955123"/>
              <a:ext cx="568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10.</a:t>
              </a:r>
              <a:endParaRPr lang="en-ID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Freeform 7">
            <a:extLst>
              <a:ext uri="{FF2B5EF4-FFF2-40B4-BE49-F238E27FC236}">
                <a16:creationId xmlns:a16="http://schemas.microsoft.com/office/drawing/2014/main" xmlns="" id="{9714E8EA-BBC3-AF0E-A3BE-EF6162788040}"/>
              </a:ext>
            </a:extLst>
          </p:cNvPr>
          <p:cNvSpPr/>
          <p:nvPr/>
        </p:nvSpPr>
        <p:spPr>
          <a:xfrm>
            <a:off x="16764000" y="190500"/>
            <a:ext cx="1327633" cy="1327633"/>
          </a:xfrm>
          <a:custGeom>
            <a:avLst/>
            <a:gdLst/>
            <a:ahLst/>
            <a:cxnLst/>
            <a:rect l="l" t="t" r="r" b="b"/>
            <a:pathLst>
              <a:path w="1327633" h="1327633">
                <a:moveTo>
                  <a:pt x="0" y="0"/>
                </a:moveTo>
                <a:lnTo>
                  <a:pt x="1327633" y="0"/>
                </a:lnTo>
                <a:lnTo>
                  <a:pt x="1327633" y="1327633"/>
                </a:lnTo>
                <a:lnTo>
                  <a:pt x="0" y="13276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20">
            <a:extLst>
              <a:ext uri="{FF2B5EF4-FFF2-40B4-BE49-F238E27FC236}">
                <a16:creationId xmlns:a16="http://schemas.microsoft.com/office/drawing/2014/main" xmlns="" id="{B1CFFF47-3CD9-22C5-6FD6-64E203716CFE}"/>
              </a:ext>
            </a:extLst>
          </p:cNvPr>
          <p:cNvSpPr/>
          <p:nvPr/>
        </p:nvSpPr>
        <p:spPr>
          <a:xfrm>
            <a:off x="356016" y="8644862"/>
            <a:ext cx="2935544" cy="2289838"/>
          </a:xfrm>
          <a:custGeom>
            <a:avLst/>
            <a:gdLst/>
            <a:ahLst/>
            <a:cxnLst/>
            <a:rect l="l" t="t" r="r" b="b"/>
            <a:pathLst>
              <a:path w="2935544" h="2289838">
                <a:moveTo>
                  <a:pt x="0" y="0"/>
                </a:moveTo>
                <a:lnTo>
                  <a:pt x="2935544" y="0"/>
                </a:lnTo>
                <a:lnTo>
                  <a:pt x="2935544" y="2289838"/>
                </a:lnTo>
                <a:lnTo>
                  <a:pt x="0" y="22898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D7F340BD-7FD9-9C2D-2B32-B4D661A7A2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7" y="482648"/>
            <a:ext cx="1395968" cy="1269501"/>
          </a:xfrm>
          <a:prstGeom prst="rect">
            <a:avLst/>
          </a:prstGeom>
        </p:spPr>
      </p:pic>
      <p:sp>
        <p:nvSpPr>
          <p:cNvPr id="71" name="Freeform 4">
            <a:extLst>
              <a:ext uri="{FF2B5EF4-FFF2-40B4-BE49-F238E27FC236}">
                <a16:creationId xmlns:a16="http://schemas.microsoft.com/office/drawing/2014/main" xmlns="" id="{9A15B937-3011-1956-C2F6-A3125A8A5053}"/>
              </a:ext>
            </a:extLst>
          </p:cNvPr>
          <p:cNvSpPr/>
          <p:nvPr/>
        </p:nvSpPr>
        <p:spPr>
          <a:xfrm>
            <a:off x="7572598" y="4850497"/>
            <a:ext cx="3179822" cy="2041307"/>
          </a:xfrm>
          <a:custGeom>
            <a:avLst/>
            <a:gdLst/>
            <a:ahLst/>
            <a:cxnLst/>
            <a:rect l="l" t="t" r="r" b="b"/>
            <a:pathLst>
              <a:path w="7277247" h="4710363">
                <a:moveTo>
                  <a:pt x="0" y="0"/>
                </a:moveTo>
                <a:lnTo>
                  <a:pt x="7277246" y="0"/>
                </a:lnTo>
                <a:lnTo>
                  <a:pt x="7277246" y="4710364"/>
                </a:lnTo>
                <a:lnTo>
                  <a:pt x="0" y="47103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D" dirty="0"/>
          </a:p>
        </p:txBody>
      </p:sp>
      <p:sp>
        <p:nvSpPr>
          <p:cNvPr id="72" name="Freeform 5">
            <a:extLst>
              <a:ext uri="{FF2B5EF4-FFF2-40B4-BE49-F238E27FC236}">
                <a16:creationId xmlns:a16="http://schemas.microsoft.com/office/drawing/2014/main" xmlns="" id="{D0070943-FDA0-137E-B565-94A05029E517}"/>
              </a:ext>
            </a:extLst>
          </p:cNvPr>
          <p:cNvSpPr/>
          <p:nvPr/>
        </p:nvSpPr>
        <p:spPr>
          <a:xfrm>
            <a:off x="15414504" y="7934947"/>
            <a:ext cx="2873496" cy="2304021"/>
          </a:xfrm>
          <a:custGeom>
            <a:avLst/>
            <a:gdLst/>
            <a:ahLst/>
            <a:cxnLst/>
            <a:rect l="l" t="t" r="r" b="b"/>
            <a:pathLst>
              <a:path w="2873496" h="2304021">
                <a:moveTo>
                  <a:pt x="0" y="0"/>
                </a:moveTo>
                <a:lnTo>
                  <a:pt x="2873495" y="0"/>
                </a:lnTo>
                <a:lnTo>
                  <a:pt x="2873495" y="2304022"/>
                </a:lnTo>
                <a:lnTo>
                  <a:pt x="0" y="23040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678438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9B9C5A-BACA-A4CF-F498-F248213F4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0">
            <a:extLst>
              <a:ext uri="{FF2B5EF4-FFF2-40B4-BE49-F238E27FC236}">
                <a16:creationId xmlns:a16="http://schemas.microsoft.com/office/drawing/2014/main" xmlns="" id="{1EEAEC68-8C25-3E62-5BC9-EF7F1A9C8104}"/>
              </a:ext>
            </a:extLst>
          </p:cNvPr>
          <p:cNvSpPr/>
          <p:nvPr/>
        </p:nvSpPr>
        <p:spPr>
          <a:xfrm>
            <a:off x="3351879" y="7200900"/>
            <a:ext cx="6418939" cy="3053435"/>
          </a:xfrm>
          <a:custGeom>
            <a:avLst/>
            <a:gdLst/>
            <a:ahLst/>
            <a:cxnLst/>
            <a:rect l="l" t="t" r="r" b="b"/>
            <a:pathLst>
              <a:path w="3428560" h="1396359">
                <a:moveTo>
                  <a:pt x="0" y="0"/>
                </a:moveTo>
                <a:lnTo>
                  <a:pt x="3428560" y="0"/>
                </a:lnTo>
                <a:lnTo>
                  <a:pt x="3428560" y="1396359"/>
                </a:lnTo>
                <a:lnTo>
                  <a:pt x="0" y="13963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5F510EA-CDB1-67DB-FCC1-F225E73B8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665" y="364859"/>
            <a:ext cx="8125735" cy="9631258"/>
          </a:xfrm>
          <a:prstGeom prst="rect">
            <a:avLst/>
          </a:prstGeom>
        </p:spPr>
      </p:pic>
      <p:sp>
        <p:nvSpPr>
          <p:cNvPr id="11" name="object 39">
            <a:extLst>
              <a:ext uri="{FF2B5EF4-FFF2-40B4-BE49-F238E27FC236}">
                <a16:creationId xmlns:a16="http://schemas.microsoft.com/office/drawing/2014/main" xmlns="" id="{7A67C195-1ADD-BD8F-59FD-5718C447C685}"/>
              </a:ext>
            </a:extLst>
          </p:cNvPr>
          <p:cNvSpPr txBox="1"/>
          <p:nvPr/>
        </p:nvSpPr>
        <p:spPr>
          <a:xfrm>
            <a:off x="2057400" y="1485900"/>
            <a:ext cx="6261474" cy="990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spcBef>
                <a:spcPts val="370"/>
              </a:spcBef>
            </a:pPr>
            <a:r>
              <a:rPr lang="en-US" sz="4200" b="1" dirty="0" err="1">
                <a:solidFill>
                  <a:srgbClr val="002060"/>
                </a:solidFill>
                <a:latin typeface="Times New Roman"/>
                <a:cs typeface="Times New Roman"/>
              </a:rPr>
              <a:t>Pembentukan</a:t>
            </a:r>
            <a:r>
              <a:rPr lang="en-US" sz="4200" b="1" dirty="0">
                <a:solidFill>
                  <a:srgbClr val="002060"/>
                </a:solidFill>
                <a:latin typeface="Times New Roman"/>
                <a:cs typeface="Times New Roman"/>
              </a:rPr>
              <a:t> Tim </a:t>
            </a:r>
            <a:r>
              <a:rPr lang="en-US" sz="4200" b="1" dirty="0" err="1">
                <a:solidFill>
                  <a:srgbClr val="002060"/>
                </a:solidFill>
                <a:latin typeface="Times New Roman"/>
                <a:cs typeface="Times New Roman"/>
              </a:rPr>
              <a:t>Efektif</a:t>
            </a:r>
            <a:r>
              <a:rPr lang="en-US" sz="4200" b="1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4200" b="1" u="sng" dirty="0">
                <a:solidFill>
                  <a:srgbClr val="002060"/>
                </a:solidFill>
                <a:latin typeface="Times New Roman"/>
                <a:cs typeface="Times New Roman"/>
              </a:rPr>
              <a:t>RUKO ASA</a:t>
            </a:r>
          </a:p>
          <a:p>
            <a:pPr marL="12700" algn="ctr">
              <a:spcBef>
                <a:spcPts val="370"/>
              </a:spcBef>
            </a:pPr>
            <a:endParaRPr sz="4200" u="sng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557BC54-F37C-6861-9E7B-A918CF6CDBDC}"/>
              </a:ext>
            </a:extLst>
          </p:cNvPr>
          <p:cNvGrpSpPr/>
          <p:nvPr/>
        </p:nvGrpSpPr>
        <p:grpSpPr>
          <a:xfrm>
            <a:off x="1380843" y="3798491"/>
            <a:ext cx="1171906" cy="1207706"/>
            <a:chOff x="1380843" y="2863741"/>
            <a:chExt cx="1171906" cy="1207706"/>
          </a:xfrm>
        </p:grpSpPr>
        <p:grpSp>
          <p:nvGrpSpPr>
            <p:cNvPr id="13" name="Group 14">
              <a:extLst>
                <a:ext uri="{FF2B5EF4-FFF2-40B4-BE49-F238E27FC236}">
                  <a16:creationId xmlns:a16="http://schemas.microsoft.com/office/drawing/2014/main" xmlns="" id="{F842BAD6-A16B-B590-CBEB-980BA5722F30}"/>
                </a:ext>
              </a:extLst>
            </p:cNvPr>
            <p:cNvGrpSpPr/>
            <p:nvPr/>
          </p:nvGrpSpPr>
          <p:grpSpPr>
            <a:xfrm>
              <a:off x="1380843" y="2863741"/>
              <a:ext cx="1171906" cy="1207706"/>
              <a:chOff x="0" y="0"/>
              <a:chExt cx="812800" cy="812800"/>
            </a:xfrm>
          </p:grpSpPr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xmlns="" id="{9CD5AFC1-18AD-9FAA-73B6-B7B84AE9030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DA295"/>
              </a:solidFill>
            </p:spPr>
          </p:sp>
          <p:sp>
            <p:nvSpPr>
              <p:cNvPr id="25" name="TextBox 16">
                <a:extLst>
                  <a:ext uri="{FF2B5EF4-FFF2-40B4-BE49-F238E27FC236}">
                    <a16:creationId xmlns:a16="http://schemas.microsoft.com/office/drawing/2014/main" xmlns="" id="{E94DD8F8-515F-A00F-9811-02A9D6882E0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4" name="Freeform 29">
              <a:extLst>
                <a:ext uri="{FF2B5EF4-FFF2-40B4-BE49-F238E27FC236}">
                  <a16:creationId xmlns:a16="http://schemas.microsoft.com/office/drawing/2014/main" xmlns="" id="{7EB3563F-09DF-3054-7928-DC9010FB4938}"/>
                </a:ext>
              </a:extLst>
            </p:cNvPr>
            <p:cNvSpPr/>
            <p:nvPr/>
          </p:nvSpPr>
          <p:spPr>
            <a:xfrm>
              <a:off x="1586036" y="3084294"/>
              <a:ext cx="677285" cy="649801"/>
            </a:xfrm>
            <a:custGeom>
              <a:avLst/>
              <a:gdLst/>
              <a:ahLst/>
              <a:cxnLst/>
              <a:rect l="l" t="t" r="r" b="b"/>
              <a:pathLst>
                <a:path w="947230" h="961211">
                  <a:moveTo>
                    <a:pt x="0" y="0"/>
                  </a:moveTo>
                  <a:lnTo>
                    <a:pt x="947230" y="0"/>
                  </a:lnTo>
                  <a:lnTo>
                    <a:pt x="947230" y="961210"/>
                  </a:lnTo>
                  <a:lnTo>
                    <a:pt x="0" y="961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37AAB65-DF90-C327-9D5C-7D0F5F776930}"/>
              </a:ext>
            </a:extLst>
          </p:cNvPr>
          <p:cNvGrpSpPr/>
          <p:nvPr/>
        </p:nvGrpSpPr>
        <p:grpSpPr>
          <a:xfrm>
            <a:off x="2674478" y="3695700"/>
            <a:ext cx="4249034" cy="1300377"/>
            <a:chOff x="2629346" y="2693094"/>
            <a:chExt cx="4249034" cy="1300377"/>
          </a:xfrm>
        </p:grpSpPr>
        <p:sp>
          <p:nvSpPr>
            <p:cNvPr id="33" name="TextBox 31">
              <a:extLst>
                <a:ext uri="{FF2B5EF4-FFF2-40B4-BE49-F238E27FC236}">
                  <a16:creationId xmlns:a16="http://schemas.microsoft.com/office/drawing/2014/main" xmlns="" id="{F68EA486-18AF-9CA3-46B2-B512D69B1CF7}"/>
                </a:ext>
              </a:extLst>
            </p:cNvPr>
            <p:cNvSpPr txBox="1"/>
            <p:nvPr/>
          </p:nvSpPr>
          <p:spPr>
            <a:xfrm>
              <a:off x="2629346" y="2693094"/>
              <a:ext cx="2997650" cy="555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200" b="1" dirty="0" err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Pembentukan</a:t>
              </a:r>
              <a:endParaRPr lang="en-US" sz="320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endParaRPr>
            </a:p>
          </p:txBody>
        </p:sp>
        <p:sp>
          <p:nvSpPr>
            <p:cNvPr id="35" name="TextBox 32">
              <a:extLst>
                <a:ext uri="{FF2B5EF4-FFF2-40B4-BE49-F238E27FC236}">
                  <a16:creationId xmlns:a16="http://schemas.microsoft.com/office/drawing/2014/main" xmlns="" id="{8A6D26FF-F708-BD55-DCAE-37F4882408CD}"/>
                </a:ext>
              </a:extLst>
            </p:cNvPr>
            <p:cNvSpPr txBox="1"/>
            <p:nvPr/>
          </p:nvSpPr>
          <p:spPr>
            <a:xfrm>
              <a:off x="2643272" y="3254807"/>
              <a:ext cx="4235108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Pembentukan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Tim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Efektif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(23 September 2024)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B92A9FB-9131-78B5-3CF7-4261967F3F2B}"/>
              </a:ext>
            </a:extLst>
          </p:cNvPr>
          <p:cNvGrpSpPr/>
          <p:nvPr/>
        </p:nvGrpSpPr>
        <p:grpSpPr>
          <a:xfrm>
            <a:off x="4523883" y="5578948"/>
            <a:ext cx="4875127" cy="1621952"/>
            <a:chOff x="4097798" y="6304024"/>
            <a:chExt cx="4875127" cy="1621952"/>
          </a:xfrm>
        </p:grpSpPr>
        <p:sp>
          <p:nvSpPr>
            <p:cNvPr id="39" name="TextBox 33">
              <a:extLst>
                <a:ext uri="{FF2B5EF4-FFF2-40B4-BE49-F238E27FC236}">
                  <a16:creationId xmlns:a16="http://schemas.microsoft.com/office/drawing/2014/main" xmlns="" id="{C9883C48-5FA0-E1F8-4707-B034FCFC5C25}"/>
                </a:ext>
              </a:extLst>
            </p:cNvPr>
            <p:cNvSpPr txBox="1"/>
            <p:nvPr/>
          </p:nvSpPr>
          <p:spPr>
            <a:xfrm>
              <a:off x="4097798" y="6304024"/>
              <a:ext cx="3769606" cy="555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200" b="1" i="1" dirty="0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Stakeholder</a:t>
              </a:r>
            </a:p>
          </p:txBody>
        </p:sp>
        <p:sp>
          <p:nvSpPr>
            <p:cNvPr id="42" name="TextBox 34">
              <a:extLst>
                <a:ext uri="{FF2B5EF4-FFF2-40B4-BE49-F238E27FC236}">
                  <a16:creationId xmlns:a16="http://schemas.microsoft.com/office/drawing/2014/main" xmlns="" id="{4AA23A19-0092-392E-8498-4A96AD78CAB6}"/>
                </a:ext>
              </a:extLst>
            </p:cNvPr>
            <p:cNvSpPr txBox="1"/>
            <p:nvPr/>
          </p:nvSpPr>
          <p:spPr>
            <a:xfrm>
              <a:off x="4128171" y="6817980"/>
              <a:ext cx="4844754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Sekretaris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Daerah, Dinas PMD,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Bappelitbangda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Badan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Keuangan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Daerah,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Camat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Ketua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BPD, APIP</a:t>
              </a:r>
              <a:endParaRPr lang="en-ID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44E7C10-4965-303E-36AE-8C22C22252A9}"/>
              </a:ext>
            </a:extLst>
          </p:cNvPr>
          <p:cNvGrpSpPr/>
          <p:nvPr/>
        </p:nvGrpSpPr>
        <p:grpSpPr>
          <a:xfrm>
            <a:off x="3248460" y="5900769"/>
            <a:ext cx="1171906" cy="1107997"/>
            <a:chOff x="3248460" y="4966019"/>
            <a:chExt cx="1171906" cy="1107997"/>
          </a:xfrm>
        </p:grpSpPr>
        <p:grpSp>
          <p:nvGrpSpPr>
            <p:cNvPr id="45" name="Group 17">
              <a:extLst>
                <a:ext uri="{FF2B5EF4-FFF2-40B4-BE49-F238E27FC236}">
                  <a16:creationId xmlns:a16="http://schemas.microsoft.com/office/drawing/2014/main" xmlns="" id="{55445AB9-218C-6F30-B42C-F5477D767AE0}"/>
                </a:ext>
              </a:extLst>
            </p:cNvPr>
            <p:cNvGrpSpPr/>
            <p:nvPr/>
          </p:nvGrpSpPr>
          <p:grpSpPr>
            <a:xfrm>
              <a:off x="3248460" y="4966019"/>
              <a:ext cx="1171906" cy="1107997"/>
              <a:chOff x="0" y="0"/>
              <a:chExt cx="812800" cy="812800"/>
            </a:xfrm>
          </p:grpSpPr>
          <p:sp>
            <p:nvSpPr>
              <p:cNvPr id="47" name="Freeform 18">
                <a:extLst>
                  <a:ext uri="{FF2B5EF4-FFF2-40B4-BE49-F238E27FC236}">
                    <a16:creationId xmlns:a16="http://schemas.microsoft.com/office/drawing/2014/main" xmlns="" id="{F7D9B67A-A8EC-6D67-302D-68BDBC06679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DA295"/>
              </a:solidFill>
            </p:spPr>
          </p:sp>
          <p:sp>
            <p:nvSpPr>
              <p:cNvPr id="48" name="TextBox 19">
                <a:extLst>
                  <a:ext uri="{FF2B5EF4-FFF2-40B4-BE49-F238E27FC236}">
                    <a16:creationId xmlns:a16="http://schemas.microsoft.com/office/drawing/2014/main" xmlns="" id="{1E66F322-85D1-3819-4657-7F2BCB69DD0B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xmlns="" id="{90313B3F-1167-B38C-17EA-168AC316F7B2}"/>
                </a:ext>
              </a:extLst>
            </p:cNvPr>
            <p:cNvSpPr/>
            <p:nvPr/>
          </p:nvSpPr>
          <p:spPr>
            <a:xfrm>
              <a:off x="3579940" y="5143500"/>
              <a:ext cx="532253" cy="620665"/>
            </a:xfrm>
            <a:custGeom>
              <a:avLst/>
              <a:gdLst/>
              <a:ahLst/>
              <a:cxnLst/>
              <a:rect l="l" t="t" r="r" b="b"/>
              <a:pathLst>
                <a:path w="744393" h="842312">
                  <a:moveTo>
                    <a:pt x="0" y="0"/>
                  </a:moveTo>
                  <a:lnTo>
                    <a:pt x="744393" y="0"/>
                  </a:lnTo>
                  <a:lnTo>
                    <a:pt x="744393" y="842312"/>
                  </a:lnTo>
                  <a:lnTo>
                    <a:pt x="0" y="842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9" name="object 62">
            <a:extLst>
              <a:ext uri="{FF2B5EF4-FFF2-40B4-BE49-F238E27FC236}">
                <a16:creationId xmlns:a16="http://schemas.microsoft.com/office/drawing/2014/main" xmlns="" id="{83828A30-1048-8DFB-70A9-DA30B9A50AC5}"/>
              </a:ext>
            </a:extLst>
          </p:cNvPr>
          <p:cNvSpPr/>
          <p:nvPr/>
        </p:nvSpPr>
        <p:spPr>
          <a:xfrm rot="9180246" flipV="1">
            <a:off x="2479536" y="4972265"/>
            <a:ext cx="632434" cy="1340263"/>
          </a:xfrm>
          <a:custGeom>
            <a:avLst/>
            <a:gdLst/>
            <a:ahLst/>
            <a:cxnLst/>
            <a:rect l="l" t="t" r="r" b="b"/>
            <a:pathLst>
              <a:path w="751772" h="1777122">
                <a:moveTo>
                  <a:pt x="328081" y="1776255"/>
                </a:moveTo>
                <a:lnTo>
                  <a:pt x="335999" y="1773658"/>
                </a:lnTo>
                <a:lnTo>
                  <a:pt x="344799" y="1769225"/>
                </a:lnTo>
                <a:lnTo>
                  <a:pt x="354806" y="1762850"/>
                </a:lnTo>
                <a:lnTo>
                  <a:pt x="366347" y="1754427"/>
                </a:lnTo>
                <a:lnTo>
                  <a:pt x="379745" y="1743849"/>
                </a:lnTo>
                <a:lnTo>
                  <a:pt x="395329" y="1731011"/>
                </a:lnTo>
                <a:lnTo>
                  <a:pt x="400525" y="1726758"/>
                </a:lnTo>
                <a:lnTo>
                  <a:pt x="412761" y="1716906"/>
                </a:lnTo>
                <a:lnTo>
                  <a:pt x="423946" y="1708109"/>
                </a:lnTo>
                <a:lnTo>
                  <a:pt x="434239" y="1700193"/>
                </a:lnTo>
                <a:lnTo>
                  <a:pt x="443800" y="1692980"/>
                </a:lnTo>
                <a:lnTo>
                  <a:pt x="452789" y="1686295"/>
                </a:lnTo>
                <a:lnTo>
                  <a:pt x="461366" y="1679959"/>
                </a:lnTo>
                <a:lnTo>
                  <a:pt x="469692" y="1673798"/>
                </a:lnTo>
                <a:lnTo>
                  <a:pt x="477925" y="1667635"/>
                </a:lnTo>
                <a:lnTo>
                  <a:pt x="486226" y="1661293"/>
                </a:lnTo>
                <a:lnTo>
                  <a:pt x="494755" y="1654596"/>
                </a:lnTo>
                <a:lnTo>
                  <a:pt x="503671" y="1647368"/>
                </a:lnTo>
                <a:lnTo>
                  <a:pt x="513135" y="1639432"/>
                </a:lnTo>
                <a:lnTo>
                  <a:pt x="523306" y="1630612"/>
                </a:lnTo>
                <a:lnTo>
                  <a:pt x="534344" y="1620731"/>
                </a:lnTo>
                <a:lnTo>
                  <a:pt x="546410" y="1609613"/>
                </a:lnTo>
                <a:lnTo>
                  <a:pt x="551610" y="1604919"/>
                </a:lnTo>
                <a:lnTo>
                  <a:pt x="558663" y="1598661"/>
                </a:lnTo>
                <a:lnTo>
                  <a:pt x="567302" y="1591002"/>
                </a:lnTo>
                <a:lnTo>
                  <a:pt x="577261" y="1582109"/>
                </a:lnTo>
                <a:lnTo>
                  <a:pt x="588272" y="1572145"/>
                </a:lnTo>
                <a:lnTo>
                  <a:pt x="600070" y="1561275"/>
                </a:lnTo>
                <a:lnTo>
                  <a:pt x="612389" y="1549663"/>
                </a:lnTo>
                <a:lnTo>
                  <a:pt x="624961" y="1537475"/>
                </a:lnTo>
                <a:lnTo>
                  <a:pt x="637520" y="1524875"/>
                </a:lnTo>
                <a:lnTo>
                  <a:pt x="649801" y="1512027"/>
                </a:lnTo>
                <a:lnTo>
                  <a:pt x="661535" y="1499096"/>
                </a:lnTo>
                <a:lnTo>
                  <a:pt x="672458" y="1486246"/>
                </a:lnTo>
                <a:lnTo>
                  <a:pt x="682301" y="1473643"/>
                </a:lnTo>
                <a:lnTo>
                  <a:pt x="690800" y="1461451"/>
                </a:lnTo>
                <a:lnTo>
                  <a:pt x="697688" y="1449835"/>
                </a:lnTo>
                <a:lnTo>
                  <a:pt x="702697" y="1438958"/>
                </a:lnTo>
                <a:lnTo>
                  <a:pt x="705562" y="1428986"/>
                </a:lnTo>
                <a:lnTo>
                  <a:pt x="706016" y="1420084"/>
                </a:lnTo>
                <a:lnTo>
                  <a:pt x="703792" y="1412416"/>
                </a:lnTo>
                <a:lnTo>
                  <a:pt x="698625" y="1406146"/>
                </a:lnTo>
                <a:lnTo>
                  <a:pt x="694059" y="1403780"/>
                </a:lnTo>
                <a:lnTo>
                  <a:pt x="684413" y="1402600"/>
                </a:lnTo>
                <a:lnTo>
                  <a:pt x="672234" y="1403965"/>
                </a:lnTo>
                <a:lnTo>
                  <a:pt x="658189" y="1407332"/>
                </a:lnTo>
                <a:lnTo>
                  <a:pt x="642945" y="1412159"/>
                </a:lnTo>
                <a:lnTo>
                  <a:pt x="627170" y="1417904"/>
                </a:lnTo>
                <a:lnTo>
                  <a:pt x="611531" y="1424023"/>
                </a:lnTo>
                <a:lnTo>
                  <a:pt x="596696" y="1429974"/>
                </a:lnTo>
                <a:lnTo>
                  <a:pt x="583333" y="1435214"/>
                </a:lnTo>
                <a:lnTo>
                  <a:pt x="572108" y="1439201"/>
                </a:lnTo>
                <a:lnTo>
                  <a:pt x="563690" y="1441393"/>
                </a:lnTo>
                <a:lnTo>
                  <a:pt x="558745" y="1441246"/>
                </a:lnTo>
                <a:lnTo>
                  <a:pt x="558382" y="1440880"/>
                </a:lnTo>
                <a:lnTo>
                  <a:pt x="558311" y="1435670"/>
                </a:lnTo>
                <a:lnTo>
                  <a:pt x="560244" y="1425623"/>
                </a:lnTo>
                <a:lnTo>
                  <a:pt x="563629" y="1412182"/>
                </a:lnTo>
                <a:lnTo>
                  <a:pt x="567916" y="1396788"/>
                </a:lnTo>
                <a:lnTo>
                  <a:pt x="572554" y="1380884"/>
                </a:lnTo>
                <a:lnTo>
                  <a:pt x="576991" y="1365910"/>
                </a:lnTo>
                <a:lnTo>
                  <a:pt x="580676" y="1353308"/>
                </a:lnTo>
                <a:lnTo>
                  <a:pt x="586063" y="1330846"/>
                </a:lnTo>
                <a:lnTo>
                  <a:pt x="591195" y="1298920"/>
                </a:lnTo>
                <a:lnTo>
                  <a:pt x="593291" y="1280927"/>
                </a:lnTo>
                <a:lnTo>
                  <a:pt x="595053" y="1261753"/>
                </a:lnTo>
                <a:lnTo>
                  <a:pt x="596464" y="1241527"/>
                </a:lnTo>
                <a:lnTo>
                  <a:pt x="597508" y="1220378"/>
                </a:lnTo>
                <a:lnTo>
                  <a:pt x="598170" y="1198435"/>
                </a:lnTo>
                <a:lnTo>
                  <a:pt x="598434" y="1175828"/>
                </a:lnTo>
                <a:lnTo>
                  <a:pt x="598282" y="1152684"/>
                </a:lnTo>
                <a:lnTo>
                  <a:pt x="454080" y="866921"/>
                </a:lnTo>
                <a:lnTo>
                  <a:pt x="444743" y="876141"/>
                </a:lnTo>
                <a:lnTo>
                  <a:pt x="435253" y="884961"/>
                </a:lnTo>
                <a:lnTo>
                  <a:pt x="415771" y="901324"/>
                </a:lnTo>
                <a:lnTo>
                  <a:pt x="395543" y="915863"/>
                </a:lnTo>
                <a:lnTo>
                  <a:pt x="374476" y="928434"/>
                </a:lnTo>
                <a:lnTo>
                  <a:pt x="352482" y="938890"/>
                </a:lnTo>
                <a:lnTo>
                  <a:pt x="329467" y="947085"/>
                </a:lnTo>
                <a:lnTo>
                  <a:pt x="305342" y="952875"/>
                </a:lnTo>
                <a:lnTo>
                  <a:pt x="280015" y="956113"/>
                </a:lnTo>
                <a:lnTo>
                  <a:pt x="266872" y="956730"/>
                </a:lnTo>
                <a:lnTo>
                  <a:pt x="253394" y="956655"/>
                </a:lnTo>
                <a:lnTo>
                  <a:pt x="238383" y="955603"/>
                </a:lnTo>
                <a:lnTo>
                  <a:pt x="212458" y="951246"/>
                </a:lnTo>
                <a:lnTo>
                  <a:pt x="187632" y="943663"/>
                </a:lnTo>
                <a:lnTo>
                  <a:pt x="164192" y="932805"/>
                </a:lnTo>
                <a:lnTo>
                  <a:pt x="142425" y="918625"/>
                </a:lnTo>
                <a:lnTo>
                  <a:pt x="122617" y="901075"/>
                </a:lnTo>
                <a:lnTo>
                  <a:pt x="105054" y="880107"/>
                </a:lnTo>
                <a:lnTo>
                  <a:pt x="97204" y="868326"/>
                </a:lnTo>
                <a:lnTo>
                  <a:pt x="88737" y="853561"/>
                </a:lnTo>
                <a:lnTo>
                  <a:pt x="77789" y="830033"/>
                </a:lnTo>
                <a:lnTo>
                  <a:pt x="70151" y="806331"/>
                </a:lnTo>
                <a:lnTo>
                  <a:pt x="65993" y="782196"/>
                </a:lnTo>
                <a:lnTo>
                  <a:pt x="65274" y="769885"/>
                </a:lnTo>
                <a:lnTo>
                  <a:pt x="65490" y="757367"/>
                </a:lnTo>
                <a:lnTo>
                  <a:pt x="68813" y="731585"/>
                </a:lnTo>
                <a:lnTo>
                  <a:pt x="71963" y="718255"/>
                </a:lnTo>
                <a:lnTo>
                  <a:pt x="76937" y="703334"/>
                </a:lnTo>
                <a:lnTo>
                  <a:pt x="83324" y="689754"/>
                </a:lnTo>
                <a:lnTo>
                  <a:pt x="91001" y="677491"/>
                </a:lnTo>
                <a:lnTo>
                  <a:pt x="99848" y="666519"/>
                </a:lnTo>
                <a:lnTo>
                  <a:pt x="109743" y="656817"/>
                </a:lnTo>
                <a:lnTo>
                  <a:pt x="120564" y="648358"/>
                </a:lnTo>
                <a:lnTo>
                  <a:pt x="132191" y="641119"/>
                </a:lnTo>
                <a:lnTo>
                  <a:pt x="144501" y="635075"/>
                </a:lnTo>
                <a:lnTo>
                  <a:pt x="157374" y="630203"/>
                </a:lnTo>
                <a:lnTo>
                  <a:pt x="170687" y="626478"/>
                </a:lnTo>
                <a:lnTo>
                  <a:pt x="184320" y="623876"/>
                </a:lnTo>
                <a:lnTo>
                  <a:pt x="198151" y="622372"/>
                </a:lnTo>
                <a:lnTo>
                  <a:pt x="212058" y="621943"/>
                </a:lnTo>
                <a:lnTo>
                  <a:pt x="225920" y="622564"/>
                </a:lnTo>
                <a:lnTo>
                  <a:pt x="239616" y="624210"/>
                </a:lnTo>
                <a:lnTo>
                  <a:pt x="253024" y="626859"/>
                </a:lnTo>
                <a:lnTo>
                  <a:pt x="278490" y="635063"/>
                </a:lnTo>
                <a:lnTo>
                  <a:pt x="301348" y="646984"/>
                </a:lnTo>
                <a:lnTo>
                  <a:pt x="320161" y="659422"/>
                </a:lnTo>
                <a:lnTo>
                  <a:pt x="341009" y="674243"/>
                </a:lnTo>
                <a:lnTo>
                  <a:pt x="361313" y="690114"/>
                </a:lnTo>
                <a:lnTo>
                  <a:pt x="380668" y="707094"/>
                </a:lnTo>
                <a:lnTo>
                  <a:pt x="398669" y="725242"/>
                </a:lnTo>
                <a:lnTo>
                  <a:pt x="414910" y="744616"/>
                </a:lnTo>
                <a:lnTo>
                  <a:pt x="428248" y="765252"/>
                </a:lnTo>
                <a:lnTo>
                  <a:pt x="436751" y="779095"/>
                </a:lnTo>
                <a:lnTo>
                  <a:pt x="445823" y="794236"/>
                </a:lnTo>
                <a:lnTo>
                  <a:pt x="454681" y="809473"/>
                </a:lnTo>
                <a:lnTo>
                  <a:pt x="462543" y="823604"/>
                </a:lnTo>
                <a:lnTo>
                  <a:pt x="472156" y="843743"/>
                </a:lnTo>
                <a:lnTo>
                  <a:pt x="472343" y="847348"/>
                </a:lnTo>
                <a:lnTo>
                  <a:pt x="596672" y="1105305"/>
                </a:lnTo>
                <a:lnTo>
                  <a:pt x="595182" y="1081329"/>
                </a:lnTo>
                <a:lnTo>
                  <a:pt x="593212" y="1057332"/>
                </a:lnTo>
                <a:lnTo>
                  <a:pt x="590749" y="1033445"/>
                </a:lnTo>
                <a:lnTo>
                  <a:pt x="587775" y="1009796"/>
                </a:lnTo>
                <a:lnTo>
                  <a:pt x="584274" y="986515"/>
                </a:lnTo>
                <a:lnTo>
                  <a:pt x="580231" y="963730"/>
                </a:lnTo>
                <a:lnTo>
                  <a:pt x="575630" y="941571"/>
                </a:lnTo>
                <a:lnTo>
                  <a:pt x="570454" y="920167"/>
                </a:lnTo>
                <a:lnTo>
                  <a:pt x="572339" y="916303"/>
                </a:lnTo>
                <a:lnTo>
                  <a:pt x="579489" y="907692"/>
                </a:lnTo>
                <a:lnTo>
                  <a:pt x="590135" y="896233"/>
                </a:lnTo>
                <a:lnTo>
                  <a:pt x="602362" y="883620"/>
                </a:lnTo>
                <a:lnTo>
                  <a:pt x="614255" y="871543"/>
                </a:lnTo>
                <a:lnTo>
                  <a:pt x="623897" y="861696"/>
                </a:lnTo>
                <a:lnTo>
                  <a:pt x="644658" y="835253"/>
                </a:lnTo>
                <a:lnTo>
                  <a:pt x="665758" y="803385"/>
                </a:lnTo>
                <a:lnTo>
                  <a:pt x="684383" y="770226"/>
                </a:lnTo>
                <a:lnTo>
                  <a:pt x="701753" y="732930"/>
                </a:lnTo>
                <a:lnTo>
                  <a:pt x="715715" y="697313"/>
                </a:lnTo>
                <a:lnTo>
                  <a:pt x="727312" y="661283"/>
                </a:lnTo>
                <a:lnTo>
                  <a:pt x="736609" y="624616"/>
                </a:lnTo>
                <a:lnTo>
                  <a:pt x="743666" y="587087"/>
                </a:lnTo>
                <a:lnTo>
                  <a:pt x="748548" y="548474"/>
                </a:lnTo>
                <a:lnTo>
                  <a:pt x="751502" y="501186"/>
                </a:lnTo>
                <a:lnTo>
                  <a:pt x="751772" y="477987"/>
                </a:lnTo>
                <a:lnTo>
                  <a:pt x="751240" y="455072"/>
                </a:lnTo>
                <a:lnTo>
                  <a:pt x="747778" y="410055"/>
                </a:lnTo>
                <a:lnTo>
                  <a:pt x="741130" y="366060"/>
                </a:lnTo>
                <a:lnTo>
                  <a:pt x="731313" y="323010"/>
                </a:lnTo>
                <a:lnTo>
                  <a:pt x="718341" y="280829"/>
                </a:lnTo>
                <a:lnTo>
                  <a:pt x="702231" y="239440"/>
                </a:lnTo>
                <a:lnTo>
                  <a:pt x="682997" y="198768"/>
                </a:lnTo>
                <a:lnTo>
                  <a:pt x="660656" y="158736"/>
                </a:lnTo>
                <a:lnTo>
                  <a:pt x="635221" y="119269"/>
                </a:lnTo>
                <a:lnTo>
                  <a:pt x="615505" y="92331"/>
                </a:lnTo>
                <a:lnTo>
                  <a:pt x="588407" y="61242"/>
                </a:lnTo>
                <a:lnTo>
                  <a:pt x="557362" y="33389"/>
                </a:lnTo>
                <a:lnTo>
                  <a:pt x="523114" y="12157"/>
                </a:lnTo>
                <a:lnTo>
                  <a:pt x="486404" y="932"/>
                </a:lnTo>
                <a:lnTo>
                  <a:pt x="473748" y="0"/>
                </a:lnTo>
                <a:lnTo>
                  <a:pt x="460928" y="680"/>
                </a:lnTo>
                <a:lnTo>
                  <a:pt x="459882" y="864"/>
                </a:lnTo>
                <a:lnTo>
                  <a:pt x="456839" y="3288"/>
                </a:lnTo>
                <a:lnTo>
                  <a:pt x="456678" y="8034"/>
                </a:lnTo>
                <a:lnTo>
                  <a:pt x="459038" y="14777"/>
                </a:lnTo>
                <a:lnTo>
                  <a:pt x="477664" y="43729"/>
                </a:lnTo>
                <a:lnTo>
                  <a:pt x="496117" y="67036"/>
                </a:lnTo>
                <a:lnTo>
                  <a:pt x="516051" y="90506"/>
                </a:lnTo>
                <a:lnTo>
                  <a:pt x="542454" y="120307"/>
                </a:lnTo>
                <a:lnTo>
                  <a:pt x="548888" y="127495"/>
                </a:lnTo>
                <a:lnTo>
                  <a:pt x="553540" y="132767"/>
                </a:lnTo>
                <a:lnTo>
                  <a:pt x="574527" y="159074"/>
                </a:lnTo>
                <a:lnTo>
                  <a:pt x="592634" y="186291"/>
                </a:lnTo>
                <a:lnTo>
                  <a:pt x="608031" y="214366"/>
                </a:lnTo>
                <a:lnTo>
                  <a:pt x="620887" y="243251"/>
                </a:lnTo>
                <a:lnTo>
                  <a:pt x="631371" y="272893"/>
                </a:lnTo>
                <a:lnTo>
                  <a:pt x="639654" y="303244"/>
                </a:lnTo>
                <a:lnTo>
                  <a:pt x="645905" y="334253"/>
                </a:lnTo>
                <a:lnTo>
                  <a:pt x="650293" y="365870"/>
                </a:lnTo>
                <a:lnTo>
                  <a:pt x="652988" y="398045"/>
                </a:lnTo>
                <a:lnTo>
                  <a:pt x="654160" y="430726"/>
                </a:lnTo>
                <a:lnTo>
                  <a:pt x="654134" y="448238"/>
                </a:lnTo>
                <a:lnTo>
                  <a:pt x="652768" y="483847"/>
                </a:lnTo>
                <a:lnTo>
                  <a:pt x="649531" y="519950"/>
                </a:lnTo>
                <a:lnTo>
                  <a:pt x="644277" y="556207"/>
                </a:lnTo>
                <a:lnTo>
                  <a:pt x="636861" y="592276"/>
                </a:lnTo>
                <a:lnTo>
                  <a:pt x="627135" y="627816"/>
                </a:lnTo>
                <a:lnTo>
                  <a:pt x="614954" y="662486"/>
                </a:lnTo>
                <a:lnTo>
                  <a:pt x="600172" y="695945"/>
                </a:lnTo>
                <a:lnTo>
                  <a:pt x="582644" y="727851"/>
                </a:lnTo>
                <a:lnTo>
                  <a:pt x="562223" y="757863"/>
                </a:lnTo>
                <a:lnTo>
                  <a:pt x="546897" y="775843"/>
                </a:lnTo>
                <a:lnTo>
                  <a:pt x="535372" y="786999"/>
                </a:lnTo>
                <a:lnTo>
                  <a:pt x="523033" y="798754"/>
                </a:lnTo>
                <a:lnTo>
                  <a:pt x="516682" y="804200"/>
                </a:lnTo>
                <a:lnTo>
                  <a:pt x="511063" y="795585"/>
                </a:lnTo>
                <a:lnTo>
                  <a:pt x="504032" y="784996"/>
                </a:lnTo>
                <a:lnTo>
                  <a:pt x="496896" y="774415"/>
                </a:lnTo>
                <a:lnTo>
                  <a:pt x="489713" y="763886"/>
                </a:lnTo>
                <a:lnTo>
                  <a:pt x="482541" y="753454"/>
                </a:lnTo>
                <a:lnTo>
                  <a:pt x="480135" y="749914"/>
                </a:lnTo>
                <a:lnTo>
                  <a:pt x="473278" y="739652"/>
                </a:lnTo>
                <a:lnTo>
                  <a:pt x="466292" y="729073"/>
                </a:lnTo>
                <a:lnTo>
                  <a:pt x="459159" y="718314"/>
                </a:lnTo>
                <a:lnTo>
                  <a:pt x="444382" y="696802"/>
                </a:lnTo>
                <a:lnTo>
                  <a:pt x="428810" y="676210"/>
                </a:lnTo>
                <a:lnTo>
                  <a:pt x="412303" y="657632"/>
                </a:lnTo>
                <a:lnTo>
                  <a:pt x="398294" y="643766"/>
                </a:lnTo>
                <a:lnTo>
                  <a:pt x="378717" y="625866"/>
                </a:lnTo>
                <a:lnTo>
                  <a:pt x="358349" y="609068"/>
                </a:lnTo>
                <a:lnTo>
                  <a:pt x="337233" y="593625"/>
                </a:lnTo>
                <a:lnTo>
                  <a:pt x="315412" y="579789"/>
                </a:lnTo>
                <a:lnTo>
                  <a:pt x="292931" y="567813"/>
                </a:lnTo>
                <a:lnTo>
                  <a:pt x="269834" y="557950"/>
                </a:lnTo>
                <a:lnTo>
                  <a:pt x="246163" y="550453"/>
                </a:lnTo>
                <a:lnTo>
                  <a:pt x="218383" y="545270"/>
                </a:lnTo>
                <a:lnTo>
                  <a:pt x="202663" y="544526"/>
                </a:lnTo>
                <a:lnTo>
                  <a:pt x="187036" y="545364"/>
                </a:lnTo>
                <a:lnTo>
                  <a:pt x="156344" y="551492"/>
                </a:lnTo>
                <a:lnTo>
                  <a:pt x="126866" y="563062"/>
                </a:lnTo>
                <a:lnTo>
                  <a:pt x="99163" y="579480"/>
                </a:lnTo>
                <a:lnTo>
                  <a:pt x="73796" y="600156"/>
                </a:lnTo>
                <a:lnTo>
                  <a:pt x="51325" y="624496"/>
                </a:lnTo>
                <a:lnTo>
                  <a:pt x="32310" y="651909"/>
                </a:lnTo>
                <a:lnTo>
                  <a:pt x="24274" y="666583"/>
                </a:lnTo>
                <a:lnTo>
                  <a:pt x="17312" y="681803"/>
                </a:lnTo>
                <a:lnTo>
                  <a:pt x="11495" y="697494"/>
                </a:lnTo>
                <a:lnTo>
                  <a:pt x="6892" y="713584"/>
                </a:lnTo>
                <a:lnTo>
                  <a:pt x="3574" y="729998"/>
                </a:lnTo>
                <a:lnTo>
                  <a:pt x="938" y="751811"/>
                </a:lnTo>
                <a:lnTo>
                  <a:pt x="0" y="772408"/>
                </a:lnTo>
                <a:lnTo>
                  <a:pt x="630" y="791826"/>
                </a:lnTo>
                <a:lnTo>
                  <a:pt x="2701" y="810102"/>
                </a:lnTo>
                <a:lnTo>
                  <a:pt x="6086" y="827271"/>
                </a:lnTo>
                <a:lnTo>
                  <a:pt x="10654" y="843371"/>
                </a:lnTo>
                <a:lnTo>
                  <a:pt x="22833" y="872509"/>
                </a:lnTo>
                <a:lnTo>
                  <a:pt x="38211" y="897809"/>
                </a:lnTo>
                <a:lnTo>
                  <a:pt x="55764" y="919564"/>
                </a:lnTo>
                <a:lnTo>
                  <a:pt x="74467" y="938067"/>
                </a:lnTo>
                <a:lnTo>
                  <a:pt x="93293" y="953612"/>
                </a:lnTo>
                <a:lnTo>
                  <a:pt x="111217" y="966492"/>
                </a:lnTo>
                <a:lnTo>
                  <a:pt x="127214" y="976999"/>
                </a:lnTo>
                <a:lnTo>
                  <a:pt x="145981" y="988217"/>
                </a:lnTo>
                <a:lnTo>
                  <a:pt x="164961" y="998016"/>
                </a:lnTo>
                <a:lnTo>
                  <a:pt x="184118" y="1006433"/>
                </a:lnTo>
                <a:lnTo>
                  <a:pt x="203413" y="1013507"/>
                </a:lnTo>
                <a:lnTo>
                  <a:pt x="222810" y="1019274"/>
                </a:lnTo>
                <a:lnTo>
                  <a:pt x="242272" y="1023772"/>
                </a:lnTo>
                <a:lnTo>
                  <a:pt x="261760" y="1027038"/>
                </a:lnTo>
                <a:lnTo>
                  <a:pt x="281237" y="1029109"/>
                </a:lnTo>
                <a:lnTo>
                  <a:pt x="300666" y="1030024"/>
                </a:lnTo>
                <a:lnTo>
                  <a:pt x="320010" y="1029819"/>
                </a:lnTo>
                <a:lnTo>
                  <a:pt x="339232" y="1028533"/>
                </a:lnTo>
                <a:lnTo>
                  <a:pt x="358293" y="1026201"/>
                </a:lnTo>
                <a:lnTo>
                  <a:pt x="377157" y="1022862"/>
                </a:lnTo>
                <a:lnTo>
                  <a:pt x="395785" y="1018553"/>
                </a:lnTo>
                <a:lnTo>
                  <a:pt x="414142" y="1013311"/>
                </a:lnTo>
                <a:lnTo>
                  <a:pt x="432189" y="1007174"/>
                </a:lnTo>
                <a:lnTo>
                  <a:pt x="449890" y="1000180"/>
                </a:lnTo>
                <a:lnTo>
                  <a:pt x="467205" y="992365"/>
                </a:lnTo>
                <a:lnTo>
                  <a:pt x="484100" y="983767"/>
                </a:lnTo>
                <a:lnTo>
                  <a:pt x="500535" y="974423"/>
                </a:lnTo>
                <a:lnTo>
                  <a:pt x="500882" y="975308"/>
                </a:lnTo>
                <a:lnTo>
                  <a:pt x="508292" y="998407"/>
                </a:lnTo>
                <a:lnTo>
                  <a:pt x="513428" y="1023039"/>
                </a:lnTo>
                <a:lnTo>
                  <a:pt x="516608" y="1048791"/>
                </a:lnTo>
                <a:lnTo>
                  <a:pt x="518151" y="1075250"/>
                </a:lnTo>
                <a:lnTo>
                  <a:pt x="518409" y="1088617"/>
                </a:lnTo>
                <a:lnTo>
                  <a:pt x="518377" y="1102005"/>
                </a:lnTo>
                <a:lnTo>
                  <a:pt x="517603" y="1128643"/>
                </a:lnTo>
                <a:lnTo>
                  <a:pt x="516151" y="1154750"/>
                </a:lnTo>
                <a:lnTo>
                  <a:pt x="514337" y="1179916"/>
                </a:lnTo>
                <a:lnTo>
                  <a:pt x="512481" y="1203726"/>
                </a:lnTo>
                <a:lnTo>
                  <a:pt x="510313" y="1228512"/>
                </a:lnTo>
                <a:lnTo>
                  <a:pt x="507448" y="1253827"/>
                </a:lnTo>
                <a:lnTo>
                  <a:pt x="503898" y="1279136"/>
                </a:lnTo>
                <a:lnTo>
                  <a:pt x="499640" y="1304380"/>
                </a:lnTo>
                <a:lnTo>
                  <a:pt x="494649" y="1329504"/>
                </a:lnTo>
                <a:lnTo>
                  <a:pt x="488901" y="1354449"/>
                </a:lnTo>
                <a:lnTo>
                  <a:pt x="482373" y="1379158"/>
                </a:lnTo>
                <a:lnTo>
                  <a:pt x="475040" y="1403573"/>
                </a:lnTo>
                <a:lnTo>
                  <a:pt x="466880" y="1427637"/>
                </a:lnTo>
                <a:lnTo>
                  <a:pt x="457867" y="1451292"/>
                </a:lnTo>
                <a:lnTo>
                  <a:pt x="454950" y="1449889"/>
                </a:lnTo>
                <a:lnTo>
                  <a:pt x="449599" y="1431858"/>
                </a:lnTo>
                <a:lnTo>
                  <a:pt x="447888" y="1402047"/>
                </a:lnTo>
                <a:lnTo>
                  <a:pt x="447805" y="1386320"/>
                </a:lnTo>
                <a:lnTo>
                  <a:pt x="447919" y="1371965"/>
                </a:lnTo>
                <a:lnTo>
                  <a:pt x="447994" y="1360419"/>
                </a:lnTo>
                <a:lnTo>
                  <a:pt x="447792" y="1353122"/>
                </a:lnTo>
                <a:lnTo>
                  <a:pt x="444733" y="1334619"/>
                </a:lnTo>
                <a:lnTo>
                  <a:pt x="440558" y="1320829"/>
                </a:lnTo>
                <a:lnTo>
                  <a:pt x="435071" y="1308797"/>
                </a:lnTo>
                <a:lnTo>
                  <a:pt x="428443" y="1298945"/>
                </a:lnTo>
                <a:lnTo>
                  <a:pt x="420847" y="1291693"/>
                </a:lnTo>
                <a:lnTo>
                  <a:pt x="412453" y="1287465"/>
                </a:lnTo>
                <a:lnTo>
                  <a:pt x="409262" y="1288355"/>
                </a:lnTo>
                <a:lnTo>
                  <a:pt x="402091" y="1299551"/>
                </a:lnTo>
                <a:lnTo>
                  <a:pt x="398192" y="1309192"/>
                </a:lnTo>
                <a:lnTo>
                  <a:pt x="394140" y="1321087"/>
                </a:lnTo>
                <a:lnTo>
                  <a:pt x="389975" y="1334905"/>
                </a:lnTo>
                <a:lnTo>
                  <a:pt x="385739" y="1350312"/>
                </a:lnTo>
                <a:lnTo>
                  <a:pt x="381472" y="1366977"/>
                </a:lnTo>
                <a:lnTo>
                  <a:pt x="377216" y="1384569"/>
                </a:lnTo>
                <a:lnTo>
                  <a:pt x="373011" y="1402756"/>
                </a:lnTo>
                <a:lnTo>
                  <a:pt x="368899" y="1421206"/>
                </a:lnTo>
                <a:lnTo>
                  <a:pt x="364921" y="1439587"/>
                </a:lnTo>
                <a:lnTo>
                  <a:pt x="361118" y="1457568"/>
                </a:lnTo>
                <a:lnTo>
                  <a:pt x="357530" y="1474817"/>
                </a:lnTo>
                <a:lnTo>
                  <a:pt x="354200" y="1491001"/>
                </a:lnTo>
                <a:lnTo>
                  <a:pt x="351168" y="1505790"/>
                </a:lnTo>
                <a:lnTo>
                  <a:pt x="348475" y="1518852"/>
                </a:lnTo>
                <a:lnTo>
                  <a:pt x="346162" y="1529854"/>
                </a:lnTo>
                <a:lnTo>
                  <a:pt x="344270" y="1538465"/>
                </a:lnTo>
                <a:lnTo>
                  <a:pt x="342841" y="1544354"/>
                </a:lnTo>
                <a:lnTo>
                  <a:pt x="341185" y="1550679"/>
                </a:lnTo>
                <a:lnTo>
                  <a:pt x="339138" y="1559184"/>
                </a:lnTo>
                <a:lnTo>
                  <a:pt x="336773" y="1569598"/>
                </a:lnTo>
                <a:lnTo>
                  <a:pt x="334162" y="1581651"/>
                </a:lnTo>
                <a:lnTo>
                  <a:pt x="331379" y="1595073"/>
                </a:lnTo>
                <a:lnTo>
                  <a:pt x="328497" y="1609594"/>
                </a:lnTo>
                <a:lnTo>
                  <a:pt x="325590" y="1624945"/>
                </a:lnTo>
                <a:lnTo>
                  <a:pt x="322730" y="1640854"/>
                </a:lnTo>
                <a:lnTo>
                  <a:pt x="319990" y="1657053"/>
                </a:lnTo>
                <a:lnTo>
                  <a:pt x="317444" y="1673270"/>
                </a:lnTo>
                <a:lnTo>
                  <a:pt x="315164" y="1689236"/>
                </a:lnTo>
                <a:lnTo>
                  <a:pt x="313225" y="1704681"/>
                </a:lnTo>
                <a:lnTo>
                  <a:pt x="311699" y="1719335"/>
                </a:lnTo>
                <a:lnTo>
                  <a:pt x="310659" y="1732928"/>
                </a:lnTo>
                <a:lnTo>
                  <a:pt x="310178" y="1745188"/>
                </a:lnTo>
                <a:lnTo>
                  <a:pt x="310329" y="1755848"/>
                </a:lnTo>
                <a:lnTo>
                  <a:pt x="311186" y="1764636"/>
                </a:lnTo>
                <a:lnTo>
                  <a:pt x="315310" y="1775517"/>
                </a:lnTo>
                <a:lnTo>
                  <a:pt x="320718" y="1777122"/>
                </a:lnTo>
                <a:lnTo>
                  <a:pt x="328081" y="1776255"/>
                </a:lnTo>
                <a:close/>
              </a:path>
              <a:path w="751772" h="1777122">
                <a:moveTo>
                  <a:pt x="472343" y="847348"/>
                </a:moveTo>
                <a:lnTo>
                  <a:pt x="471799" y="847613"/>
                </a:lnTo>
                <a:lnTo>
                  <a:pt x="470889" y="848947"/>
                </a:lnTo>
                <a:lnTo>
                  <a:pt x="472343" y="847348"/>
                </a:lnTo>
                <a:close/>
              </a:path>
              <a:path w="751772" h="1777122">
                <a:moveTo>
                  <a:pt x="597701" y="1129134"/>
                </a:moveTo>
                <a:lnTo>
                  <a:pt x="596672" y="1105305"/>
                </a:lnTo>
                <a:lnTo>
                  <a:pt x="472343" y="847348"/>
                </a:lnTo>
                <a:lnTo>
                  <a:pt x="469047" y="851647"/>
                </a:lnTo>
                <a:lnTo>
                  <a:pt x="470889" y="848947"/>
                </a:lnTo>
                <a:lnTo>
                  <a:pt x="463277" y="857317"/>
                </a:lnTo>
                <a:lnTo>
                  <a:pt x="454080" y="866921"/>
                </a:lnTo>
                <a:lnTo>
                  <a:pt x="598282" y="1152684"/>
                </a:lnTo>
                <a:lnTo>
                  <a:pt x="597701" y="1129134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0" name="object 2">
            <a:extLst>
              <a:ext uri="{FF2B5EF4-FFF2-40B4-BE49-F238E27FC236}">
                <a16:creationId xmlns:a16="http://schemas.microsoft.com/office/drawing/2014/main" xmlns="" id="{C8C80E02-C5CE-DCC2-0050-14906B1DF1D8}"/>
              </a:ext>
            </a:extLst>
          </p:cNvPr>
          <p:cNvSpPr txBox="1"/>
          <p:nvPr/>
        </p:nvSpPr>
        <p:spPr>
          <a:xfrm>
            <a:off x="989813" y="5627490"/>
            <a:ext cx="1355394" cy="2827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indent="-7" algn="just">
              <a:lnSpc>
                <a:spcPts val="3970"/>
              </a:lnSpc>
              <a:spcBef>
                <a:spcPts val="238"/>
              </a:spcBef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melibatkan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Freeform 23">
            <a:extLst>
              <a:ext uri="{FF2B5EF4-FFF2-40B4-BE49-F238E27FC236}">
                <a16:creationId xmlns:a16="http://schemas.microsoft.com/office/drawing/2014/main" xmlns="" id="{3CD12C61-C12C-374C-CADA-4AC211700366}"/>
              </a:ext>
            </a:extLst>
          </p:cNvPr>
          <p:cNvSpPr/>
          <p:nvPr/>
        </p:nvSpPr>
        <p:spPr>
          <a:xfrm>
            <a:off x="49257" y="7736474"/>
            <a:ext cx="2998743" cy="2569679"/>
          </a:xfrm>
          <a:custGeom>
            <a:avLst/>
            <a:gdLst/>
            <a:ahLst/>
            <a:cxnLst/>
            <a:rect l="l" t="t" r="r" b="b"/>
            <a:pathLst>
              <a:path w="1589266" h="1625016">
                <a:moveTo>
                  <a:pt x="0" y="0"/>
                </a:moveTo>
                <a:lnTo>
                  <a:pt x="1589265" y="0"/>
                </a:lnTo>
                <a:lnTo>
                  <a:pt x="1589265" y="1625016"/>
                </a:lnTo>
                <a:lnTo>
                  <a:pt x="0" y="16250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16">
            <a:extLst>
              <a:ext uri="{FF2B5EF4-FFF2-40B4-BE49-F238E27FC236}">
                <a16:creationId xmlns:a16="http://schemas.microsoft.com/office/drawing/2014/main" xmlns="" id="{EC566BED-3614-7865-E6BE-DB18BEA0957D}"/>
              </a:ext>
            </a:extLst>
          </p:cNvPr>
          <p:cNvSpPr/>
          <p:nvPr/>
        </p:nvSpPr>
        <p:spPr>
          <a:xfrm>
            <a:off x="-1676400" y="-1866900"/>
            <a:ext cx="3675104" cy="3675104"/>
          </a:xfrm>
          <a:custGeom>
            <a:avLst/>
            <a:gdLst/>
            <a:ahLst/>
            <a:cxnLst/>
            <a:rect l="l" t="t" r="r" b="b"/>
            <a:pathLst>
              <a:path w="3675104" h="3675104">
                <a:moveTo>
                  <a:pt x="0" y="0"/>
                </a:moveTo>
                <a:lnTo>
                  <a:pt x="3675104" y="0"/>
                </a:lnTo>
                <a:lnTo>
                  <a:pt x="3675104" y="3675104"/>
                </a:lnTo>
                <a:lnTo>
                  <a:pt x="0" y="36751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38">
            <a:extLst>
              <a:ext uri="{FF2B5EF4-FFF2-40B4-BE49-F238E27FC236}">
                <a16:creationId xmlns:a16="http://schemas.microsoft.com/office/drawing/2014/main" xmlns="" id="{901930B7-AB76-ED01-C246-856B56B76C11}"/>
              </a:ext>
            </a:extLst>
          </p:cNvPr>
          <p:cNvSpPr/>
          <p:nvPr/>
        </p:nvSpPr>
        <p:spPr>
          <a:xfrm>
            <a:off x="1469280" y="1409700"/>
            <a:ext cx="659197" cy="659197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6" y="0"/>
                </a:lnTo>
                <a:lnTo>
                  <a:pt x="659196" y="659197"/>
                </a:lnTo>
                <a:lnTo>
                  <a:pt x="0" y="6591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62" name="Freeform 50">
            <a:extLst>
              <a:ext uri="{FF2B5EF4-FFF2-40B4-BE49-F238E27FC236}">
                <a16:creationId xmlns:a16="http://schemas.microsoft.com/office/drawing/2014/main" xmlns="" id="{50ADFA6F-D7E9-D63C-9788-71F1FB4685A9}"/>
              </a:ext>
            </a:extLst>
          </p:cNvPr>
          <p:cNvSpPr/>
          <p:nvPr/>
        </p:nvSpPr>
        <p:spPr>
          <a:xfrm>
            <a:off x="2160203" y="2120293"/>
            <a:ext cx="659197" cy="659197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7" y="0"/>
                </a:lnTo>
                <a:lnTo>
                  <a:pt x="659197" y="659196"/>
                </a:lnTo>
                <a:lnTo>
                  <a:pt x="0" y="6591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64" name="Freeform 27">
            <a:extLst>
              <a:ext uri="{FF2B5EF4-FFF2-40B4-BE49-F238E27FC236}">
                <a16:creationId xmlns:a16="http://schemas.microsoft.com/office/drawing/2014/main" xmlns="" id="{69FBEB60-2F07-6F4E-2641-AC1F06CF42B0}"/>
              </a:ext>
            </a:extLst>
          </p:cNvPr>
          <p:cNvSpPr/>
          <p:nvPr/>
        </p:nvSpPr>
        <p:spPr>
          <a:xfrm>
            <a:off x="17449800" y="9639949"/>
            <a:ext cx="456551" cy="456551"/>
          </a:xfrm>
          <a:custGeom>
            <a:avLst/>
            <a:gdLst/>
            <a:ahLst/>
            <a:cxnLst/>
            <a:rect l="l" t="t" r="r" b="b"/>
            <a:pathLst>
              <a:path w="456551" h="456551">
                <a:moveTo>
                  <a:pt x="0" y="0"/>
                </a:moveTo>
                <a:lnTo>
                  <a:pt x="456551" y="0"/>
                </a:lnTo>
                <a:lnTo>
                  <a:pt x="456551" y="456551"/>
                </a:lnTo>
                <a:lnTo>
                  <a:pt x="0" y="4565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65" name="Freeform 24">
            <a:extLst>
              <a:ext uri="{FF2B5EF4-FFF2-40B4-BE49-F238E27FC236}">
                <a16:creationId xmlns:a16="http://schemas.microsoft.com/office/drawing/2014/main" xmlns="" id="{9F96AB89-68B9-5D3C-CEB7-5025280E9884}"/>
              </a:ext>
            </a:extLst>
          </p:cNvPr>
          <p:cNvSpPr/>
          <p:nvPr/>
        </p:nvSpPr>
        <p:spPr>
          <a:xfrm rot="18692457">
            <a:off x="16218965" y="8823132"/>
            <a:ext cx="2479866" cy="1239933"/>
          </a:xfrm>
          <a:custGeom>
            <a:avLst/>
            <a:gdLst/>
            <a:ahLst/>
            <a:cxnLst/>
            <a:rect l="l" t="t" r="r" b="b"/>
            <a:pathLst>
              <a:path w="2479866" h="1239933">
                <a:moveTo>
                  <a:pt x="0" y="0"/>
                </a:moveTo>
                <a:lnTo>
                  <a:pt x="2479866" y="0"/>
                </a:lnTo>
                <a:lnTo>
                  <a:pt x="2479866" y="1239933"/>
                </a:lnTo>
                <a:lnTo>
                  <a:pt x="0" y="123993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510748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F0AB5EE-4ACC-DBCA-F9C5-41E757597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bject 43">
            <a:extLst>
              <a:ext uri="{FF2B5EF4-FFF2-40B4-BE49-F238E27FC236}">
                <a16:creationId xmlns:a16="http://schemas.microsoft.com/office/drawing/2014/main" xmlns="" id="{7C6BF074-1A35-2883-D07F-B5769BF57049}"/>
              </a:ext>
            </a:extLst>
          </p:cNvPr>
          <p:cNvSpPr/>
          <p:nvPr/>
        </p:nvSpPr>
        <p:spPr>
          <a:xfrm>
            <a:off x="4593758" y="0"/>
            <a:ext cx="5014165" cy="457493"/>
          </a:xfrm>
          <a:custGeom>
            <a:avLst/>
            <a:gdLst/>
            <a:ahLst/>
            <a:cxnLst/>
            <a:rect l="l" t="t" r="r" b="b"/>
            <a:pathLst>
              <a:path w="5014165" h="457493">
                <a:moveTo>
                  <a:pt x="0" y="0"/>
                </a:moveTo>
                <a:lnTo>
                  <a:pt x="5014165" y="0"/>
                </a:lnTo>
                <a:lnTo>
                  <a:pt x="5014165" y="457493"/>
                </a:lnTo>
                <a:lnTo>
                  <a:pt x="0" y="457493"/>
                </a:lnTo>
                <a:lnTo>
                  <a:pt x="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EDB1FA7A-F1BF-5FBA-B281-7785451DF7BF}"/>
              </a:ext>
            </a:extLst>
          </p:cNvPr>
          <p:cNvSpPr txBox="1"/>
          <p:nvPr/>
        </p:nvSpPr>
        <p:spPr>
          <a:xfrm>
            <a:off x="6155473" y="1067160"/>
            <a:ext cx="1007401" cy="3428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05"/>
              </a:lnSpc>
              <a:spcBef>
                <a:spcPts val="130"/>
              </a:spcBef>
            </a:pPr>
            <a:r>
              <a:rPr sz="2500" b="1" dirty="0">
                <a:solidFill>
                  <a:srgbClr val="FFFFFF"/>
                </a:solidFill>
                <a:latin typeface="Times New Roman"/>
                <a:cs typeface="Times New Roman"/>
              </a:rPr>
              <a:t>Thynk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37" name="object 37">
            <a:extLst>
              <a:ext uri="{FF2B5EF4-FFF2-40B4-BE49-F238E27FC236}">
                <a16:creationId xmlns:a16="http://schemas.microsoft.com/office/drawing/2014/main" xmlns="" id="{87905820-F807-C258-7553-F36CDD3081A4}"/>
              </a:ext>
            </a:extLst>
          </p:cNvPr>
          <p:cNvSpPr txBox="1"/>
          <p:nvPr/>
        </p:nvSpPr>
        <p:spPr>
          <a:xfrm>
            <a:off x="7172306" y="1067160"/>
            <a:ext cx="1584951" cy="3428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05"/>
              </a:lnSpc>
              <a:spcBef>
                <a:spcPts val="130"/>
              </a:spcBef>
            </a:pPr>
            <a:r>
              <a:rPr sz="2500" b="1" dirty="0">
                <a:solidFill>
                  <a:srgbClr val="FFFFFF"/>
                </a:solidFill>
                <a:latin typeface="Times New Roman"/>
                <a:cs typeface="Times New Roman"/>
              </a:rPr>
              <a:t>Unlimited</a:t>
            </a:r>
            <a:endParaRPr sz="2500">
              <a:latin typeface="Times New Roman"/>
              <a:cs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D86659-22EA-A677-235B-64DF9FB3D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 t="4814" r="4124" b="15926"/>
          <a:stretch/>
        </p:blipFill>
        <p:spPr>
          <a:xfrm>
            <a:off x="9878921" y="304800"/>
            <a:ext cx="7921208" cy="979169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2292BD50-6C90-2679-B82B-DBB01AF4C26A}"/>
              </a:ext>
            </a:extLst>
          </p:cNvPr>
          <p:cNvGrpSpPr/>
          <p:nvPr/>
        </p:nvGrpSpPr>
        <p:grpSpPr>
          <a:xfrm>
            <a:off x="1066800" y="3771900"/>
            <a:ext cx="8469531" cy="3931721"/>
            <a:chOff x="1219264" y="3051461"/>
            <a:chExt cx="11894685" cy="5337961"/>
          </a:xfrm>
        </p:grpSpPr>
        <p:sp>
          <p:nvSpPr>
            <p:cNvPr id="2" name="AutoShape 12">
              <a:extLst>
                <a:ext uri="{FF2B5EF4-FFF2-40B4-BE49-F238E27FC236}">
                  <a16:creationId xmlns:a16="http://schemas.microsoft.com/office/drawing/2014/main" xmlns="" id="{A1327B44-E101-EE6F-7CF2-D3BBDD27F845}"/>
                </a:ext>
              </a:extLst>
            </p:cNvPr>
            <p:cNvSpPr/>
            <p:nvPr/>
          </p:nvSpPr>
          <p:spPr>
            <a:xfrm flipV="1">
              <a:off x="1238312" y="8389421"/>
              <a:ext cx="11875637" cy="1"/>
            </a:xfrm>
            <a:prstGeom prst="line">
              <a:avLst/>
            </a:prstGeom>
            <a:ln w="38100" cap="flat">
              <a:solidFill>
                <a:srgbClr val="5DA29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" name="AutoShape 13">
              <a:extLst>
                <a:ext uri="{FF2B5EF4-FFF2-40B4-BE49-F238E27FC236}">
                  <a16:creationId xmlns:a16="http://schemas.microsoft.com/office/drawing/2014/main" xmlns="" id="{5F827DBE-6865-A9EB-4F2B-6224B05A9EB5}"/>
                </a:ext>
              </a:extLst>
            </p:cNvPr>
            <p:cNvSpPr/>
            <p:nvPr/>
          </p:nvSpPr>
          <p:spPr>
            <a:xfrm flipV="1">
              <a:off x="1219264" y="3051461"/>
              <a:ext cx="11878224" cy="50920"/>
            </a:xfrm>
            <a:prstGeom prst="line">
              <a:avLst/>
            </a:prstGeom>
            <a:ln w="38100" cap="flat">
              <a:solidFill>
                <a:srgbClr val="5DA29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14">
              <a:extLst>
                <a:ext uri="{FF2B5EF4-FFF2-40B4-BE49-F238E27FC236}">
                  <a16:creationId xmlns:a16="http://schemas.microsoft.com/office/drawing/2014/main" xmlns="" id="{AF2DD4E6-F5C6-DE47-A2DF-EF371AE453CA}"/>
                </a:ext>
              </a:extLst>
            </p:cNvPr>
            <p:cNvSpPr/>
            <p:nvPr/>
          </p:nvSpPr>
          <p:spPr>
            <a:xfrm flipV="1">
              <a:off x="1238313" y="3083200"/>
              <a:ext cx="2587" cy="5306222"/>
            </a:xfrm>
            <a:prstGeom prst="line">
              <a:avLst/>
            </a:prstGeom>
            <a:ln w="38100" cap="flat">
              <a:solidFill>
                <a:srgbClr val="5DA29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15">
              <a:extLst>
                <a:ext uri="{FF2B5EF4-FFF2-40B4-BE49-F238E27FC236}">
                  <a16:creationId xmlns:a16="http://schemas.microsoft.com/office/drawing/2014/main" xmlns="" id="{81C35D73-B44A-1812-782D-AD7F9471EA9F}"/>
                </a:ext>
              </a:extLst>
            </p:cNvPr>
            <p:cNvSpPr/>
            <p:nvPr/>
          </p:nvSpPr>
          <p:spPr>
            <a:xfrm flipH="1" flipV="1">
              <a:off x="5193097" y="3092590"/>
              <a:ext cx="0" cy="5287443"/>
            </a:xfrm>
            <a:prstGeom prst="line">
              <a:avLst/>
            </a:prstGeom>
            <a:ln w="38100" cap="flat">
              <a:solidFill>
                <a:srgbClr val="5DA29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AutoShape 16">
              <a:extLst>
                <a:ext uri="{FF2B5EF4-FFF2-40B4-BE49-F238E27FC236}">
                  <a16:creationId xmlns:a16="http://schemas.microsoft.com/office/drawing/2014/main" xmlns="" id="{C99CB07A-3718-1CCA-0BF6-1ABA8E888DC6}"/>
                </a:ext>
              </a:extLst>
            </p:cNvPr>
            <p:cNvSpPr/>
            <p:nvPr/>
          </p:nvSpPr>
          <p:spPr>
            <a:xfrm flipH="1" flipV="1">
              <a:off x="9145294" y="3092590"/>
              <a:ext cx="0" cy="5287443"/>
            </a:xfrm>
            <a:prstGeom prst="line">
              <a:avLst/>
            </a:prstGeom>
            <a:ln w="38100" cap="flat">
              <a:solidFill>
                <a:srgbClr val="5DA29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17">
              <a:extLst>
                <a:ext uri="{FF2B5EF4-FFF2-40B4-BE49-F238E27FC236}">
                  <a16:creationId xmlns:a16="http://schemas.microsoft.com/office/drawing/2014/main" xmlns="" id="{02ED717D-CD7F-8ABA-22A7-F73BB28FA053}"/>
                </a:ext>
              </a:extLst>
            </p:cNvPr>
            <p:cNvSpPr/>
            <p:nvPr/>
          </p:nvSpPr>
          <p:spPr>
            <a:xfrm flipV="1">
              <a:off x="13097490" y="3092590"/>
              <a:ext cx="0" cy="5287443"/>
            </a:xfrm>
            <a:prstGeom prst="line">
              <a:avLst/>
            </a:prstGeom>
            <a:ln w="38100" cap="flat">
              <a:solidFill>
                <a:srgbClr val="5DA295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5" name="Group 19">
              <a:extLst>
                <a:ext uri="{FF2B5EF4-FFF2-40B4-BE49-F238E27FC236}">
                  <a16:creationId xmlns:a16="http://schemas.microsoft.com/office/drawing/2014/main" xmlns="" id="{FE3B63A6-B905-6DAE-ED94-4F07728B67B9}"/>
                </a:ext>
              </a:extLst>
            </p:cNvPr>
            <p:cNvGrpSpPr/>
            <p:nvPr/>
          </p:nvGrpSpPr>
          <p:grpSpPr>
            <a:xfrm>
              <a:off x="6457175" y="3092590"/>
              <a:ext cx="1465528" cy="1491803"/>
              <a:chOff x="0" y="0"/>
              <a:chExt cx="798484" cy="812800"/>
            </a:xfrm>
          </p:grpSpPr>
          <p:sp>
            <p:nvSpPr>
              <p:cNvPr id="16" name="Freeform 20">
                <a:extLst>
                  <a:ext uri="{FF2B5EF4-FFF2-40B4-BE49-F238E27FC236}">
                    <a16:creationId xmlns:a16="http://schemas.microsoft.com/office/drawing/2014/main" xmlns="" id="{C41538ED-6552-67A5-1622-66544622385D}"/>
                  </a:ext>
                </a:extLst>
              </p:cNvPr>
              <p:cNvSpPr/>
              <p:nvPr/>
            </p:nvSpPr>
            <p:spPr>
              <a:xfrm>
                <a:off x="0" y="0"/>
                <a:ext cx="79848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98484" h="812800">
                    <a:moveTo>
                      <a:pt x="798484" y="0"/>
                    </a:moveTo>
                    <a:lnTo>
                      <a:pt x="798484" y="698500"/>
                    </a:lnTo>
                    <a:lnTo>
                      <a:pt x="399242" y="812800"/>
                    </a:lnTo>
                    <a:lnTo>
                      <a:pt x="0" y="698500"/>
                    </a:lnTo>
                    <a:lnTo>
                      <a:pt x="0" y="0"/>
                    </a:lnTo>
                    <a:lnTo>
                      <a:pt x="798484" y="0"/>
                    </a:lnTo>
                    <a:close/>
                  </a:path>
                </a:pathLst>
              </a:custGeom>
              <a:solidFill>
                <a:srgbClr val="5DA295"/>
              </a:solidFill>
            </p:spPr>
          </p:sp>
          <p:sp>
            <p:nvSpPr>
              <p:cNvPr id="17" name="TextBox 21">
                <a:extLst>
                  <a:ext uri="{FF2B5EF4-FFF2-40B4-BE49-F238E27FC236}">
                    <a16:creationId xmlns:a16="http://schemas.microsoft.com/office/drawing/2014/main" xmlns="" id="{7A603707-6CF5-0735-618C-5ACC4B76ACC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798484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22">
              <a:extLst>
                <a:ext uri="{FF2B5EF4-FFF2-40B4-BE49-F238E27FC236}">
                  <a16:creationId xmlns:a16="http://schemas.microsoft.com/office/drawing/2014/main" xmlns="" id="{099D4F0C-8D6D-E690-58F7-8AD68B7390CA}"/>
                </a:ext>
              </a:extLst>
            </p:cNvPr>
            <p:cNvGrpSpPr/>
            <p:nvPr/>
          </p:nvGrpSpPr>
          <p:grpSpPr>
            <a:xfrm>
              <a:off x="2469462" y="3092590"/>
              <a:ext cx="1465528" cy="1491803"/>
              <a:chOff x="0" y="0"/>
              <a:chExt cx="798484" cy="812800"/>
            </a:xfrm>
          </p:grpSpPr>
          <p:sp>
            <p:nvSpPr>
              <p:cNvPr id="19" name="Freeform 23">
                <a:extLst>
                  <a:ext uri="{FF2B5EF4-FFF2-40B4-BE49-F238E27FC236}">
                    <a16:creationId xmlns:a16="http://schemas.microsoft.com/office/drawing/2014/main" xmlns="" id="{B4D3702B-F650-2A97-FCF7-9BB2EBE74E57}"/>
                  </a:ext>
                </a:extLst>
              </p:cNvPr>
              <p:cNvSpPr/>
              <p:nvPr/>
            </p:nvSpPr>
            <p:spPr>
              <a:xfrm>
                <a:off x="0" y="0"/>
                <a:ext cx="79848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98484" h="812800">
                    <a:moveTo>
                      <a:pt x="798484" y="0"/>
                    </a:moveTo>
                    <a:lnTo>
                      <a:pt x="798484" y="698500"/>
                    </a:lnTo>
                    <a:lnTo>
                      <a:pt x="399242" y="812800"/>
                    </a:lnTo>
                    <a:lnTo>
                      <a:pt x="0" y="698500"/>
                    </a:lnTo>
                    <a:lnTo>
                      <a:pt x="0" y="0"/>
                    </a:lnTo>
                    <a:lnTo>
                      <a:pt x="798484" y="0"/>
                    </a:lnTo>
                    <a:close/>
                  </a:path>
                </a:pathLst>
              </a:custGeom>
              <a:solidFill>
                <a:srgbClr val="5DA295"/>
              </a:solidFill>
            </p:spPr>
          </p:sp>
          <p:sp>
            <p:nvSpPr>
              <p:cNvPr id="20" name="TextBox 24">
                <a:extLst>
                  <a:ext uri="{FF2B5EF4-FFF2-40B4-BE49-F238E27FC236}">
                    <a16:creationId xmlns:a16="http://schemas.microsoft.com/office/drawing/2014/main" xmlns="" id="{D3084A29-F8E9-DCD5-967F-DF8EAE40BDC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798484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5">
              <a:extLst>
                <a:ext uri="{FF2B5EF4-FFF2-40B4-BE49-F238E27FC236}">
                  <a16:creationId xmlns:a16="http://schemas.microsoft.com/office/drawing/2014/main" xmlns="" id="{B8A14C16-D477-841F-6470-1F1766665CCC}"/>
                </a:ext>
              </a:extLst>
            </p:cNvPr>
            <p:cNvGrpSpPr/>
            <p:nvPr/>
          </p:nvGrpSpPr>
          <p:grpSpPr>
            <a:xfrm>
              <a:off x="10430002" y="3083191"/>
              <a:ext cx="1465528" cy="1491803"/>
              <a:chOff x="0" y="0"/>
              <a:chExt cx="798484" cy="812800"/>
            </a:xfrm>
          </p:grpSpPr>
          <p:sp>
            <p:nvSpPr>
              <p:cNvPr id="22" name="Freeform 26">
                <a:extLst>
                  <a:ext uri="{FF2B5EF4-FFF2-40B4-BE49-F238E27FC236}">
                    <a16:creationId xmlns:a16="http://schemas.microsoft.com/office/drawing/2014/main" xmlns="" id="{4A987EEE-305D-0AD2-5D06-52C1BFD6957D}"/>
                  </a:ext>
                </a:extLst>
              </p:cNvPr>
              <p:cNvSpPr/>
              <p:nvPr/>
            </p:nvSpPr>
            <p:spPr>
              <a:xfrm>
                <a:off x="0" y="0"/>
                <a:ext cx="79848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98484" h="812800">
                    <a:moveTo>
                      <a:pt x="798484" y="0"/>
                    </a:moveTo>
                    <a:lnTo>
                      <a:pt x="798484" y="698500"/>
                    </a:lnTo>
                    <a:lnTo>
                      <a:pt x="399242" y="812800"/>
                    </a:lnTo>
                    <a:lnTo>
                      <a:pt x="0" y="698500"/>
                    </a:lnTo>
                    <a:lnTo>
                      <a:pt x="0" y="0"/>
                    </a:lnTo>
                    <a:lnTo>
                      <a:pt x="798484" y="0"/>
                    </a:lnTo>
                    <a:close/>
                  </a:path>
                </a:pathLst>
              </a:custGeom>
              <a:solidFill>
                <a:srgbClr val="5DA295"/>
              </a:solidFill>
            </p:spPr>
          </p:sp>
          <p:sp>
            <p:nvSpPr>
              <p:cNvPr id="23" name="TextBox 27">
                <a:extLst>
                  <a:ext uri="{FF2B5EF4-FFF2-40B4-BE49-F238E27FC236}">
                    <a16:creationId xmlns:a16="http://schemas.microsoft.com/office/drawing/2014/main" xmlns="" id="{DF82B9A4-B40F-C744-AFEB-7D28E3C373D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798484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xmlns="" id="{A6148F05-2591-EFDE-ECA3-A07B41690E65}"/>
                </a:ext>
              </a:extLst>
            </p:cNvPr>
            <p:cNvSpPr/>
            <p:nvPr/>
          </p:nvSpPr>
          <p:spPr>
            <a:xfrm>
              <a:off x="6745030" y="3426749"/>
              <a:ext cx="889817" cy="823485"/>
            </a:xfrm>
            <a:custGeom>
              <a:avLst/>
              <a:gdLst/>
              <a:ahLst/>
              <a:cxnLst/>
              <a:rect l="l" t="t" r="r" b="b"/>
              <a:pathLst>
                <a:path w="889817" h="823485">
                  <a:moveTo>
                    <a:pt x="0" y="0"/>
                  </a:moveTo>
                  <a:lnTo>
                    <a:pt x="889817" y="0"/>
                  </a:lnTo>
                  <a:lnTo>
                    <a:pt x="889817" y="823485"/>
                  </a:lnTo>
                  <a:lnTo>
                    <a:pt x="0" y="823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33">
              <a:extLst>
                <a:ext uri="{FF2B5EF4-FFF2-40B4-BE49-F238E27FC236}">
                  <a16:creationId xmlns:a16="http://schemas.microsoft.com/office/drawing/2014/main" xmlns="" id="{E94481F1-3836-38DE-A45F-ADF25CD3BC4C}"/>
                </a:ext>
              </a:extLst>
            </p:cNvPr>
            <p:cNvSpPr/>
            <p:nvPr/>
          </p:nvSpPr>
          <p:spPr>
            <a:xfrm>
              <a:off x="2804870" y="3388385"/>
              <a:ext cx="809600" cy="844933"/>
            </a:xfrm>
            <a:custGeom>
              <a:avLst/>
              <a:gdLst/>
              <a:ahLst/>
              <a:cxnLst/>
              <a:rect l="l" t="t" r="r" b="b"/>
              <a:pathLst>
                <a:path w="809600" h="844933">
                  <a:moveTo>
                    <a:pt x="0" y="0"/>
                  </a:moveTo>
                  <a:lnTo>
                    <a:pt x="809600" y="0"/>
                  </a:lnTo>
                  <a:lnTo>
                    <a:pt x="809600" y="844933"/>
                  </a:lnTo>
                  <a:lnTo>
                    <a:pt x="0" y="844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40">
              <a:extLst>
                <a:ext uri="{FF2B5EF4-FFF2-40B4-BE49-F238E27FC236}">
                  <a16:creationId xmlns:a16="http://schemas.microsoft.com/office/drawing/2014/main" xmlns="" id="{7B05FB1C-A53D-EA79-AAF1-3140E823A61B}"/>
                </a:ext>
              </a:extLst>
            </p:cNvPr>
            <p:cNvSpPr txBox="1"/>
            <p:nvPr/>
          </p:nvSpPr>
          <p:spPr>
            <a:xfrm>
              <a:off x="1580589" y="4787420"/>
              <a:ext cx="3243275" cy="698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800" b="1" dirty="0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Satu</a:t>
              </a:r>
            </a:p>
          </p:txBody>
        </p:sp>
        <p:sp>
          <p:nvSpPr>
            <p:cNvPr id="30" name="TextBox 41">
              <a:extLst>
                <a:ext uri="{FF2B5EF4-FFF2-40B4-BE49-F238E27FC236}">
                  <a16:creationId xmlns:a16="http://schemas.microsoft.com/office/drawing/2014/main" xmlns="" id="{946D4DF8-0224-CE30-B9DB-A66E857C9FA1}"/>
                </a:ext>
              </a:extLst>
            </p:cNvPr>
            <p:cNvSpPr txBox="1"/>
            <p:nvPr/>
          </p:nvSpPr>
          <p:spPr>
            <a:xfrm>
              <a:off x="5592936" y="4787420"/>
              <a:ext cx="3194007" cy="714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800" b="1" dirty="0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Dua</a:t>
              </a:r>
            </a:p>
          </p:txBody>
        </p:sp>
        <p:sp>
          <p:nvSpPr>
            <p:cNvPr id="31" name="TextBox 42">
              <a:extLst>
                <a:ext uri="{FF2B5EF4-FFF2-40B4-BE49-F238E27FC236}">
                  <a16:creationId xmlns:a16="http://schemas.microsoft.com/office/drawing/2014/main" xmlns="" id="{77207B3F-D80A-CFBF-9755-DCD76ECD9A0A}"/>
                </a:ext>
              </a:extLst>
            </p:cNvPr>
            <p:cNvSpPr txBox="1"/>
            <p:nvPr/>
          </p:nvSpPr>
          <p:spPr>
            <a:xfrm>
              <a:off x="9614328" y="4754400"/>
              <a:ext cx="3096878" cy="698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800" b="1" dirty="0" err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Tiga</a:t>
              </a:r>
              <a:endParaRPr lang="en-US" sz="280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endParaRPr>
            </a:p>
          </p:txBody>
        </p:sp>
        <p:sp>
          <p:nvSpPr>
            <p:cNvPr id="32" name="TextBox 44">
              <a:extLst>
                <a:ext uri="{FF2B5EF4-FFF2-40B4-BE49-F238E27FC236}">
                  <a16:creationId xmlns:a16="http://schemas.microsoft.com/office/drawing/2014/main" xmlns="" id="{375C3AE4-9608-185D-EF49-971226951202}"/>
                </a:ext>
              </a:extLst>
            </p:cNvPr>
            <p:cNvSpPr txBox="1"/>
            <p:nvPr/>
          </p:nvSpPr>
          <p:spPr>
            <a:xfrm>
              <a:off x="1455545" y="5494270"/>
              <a:ext cx="3616204" cy="20057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Penyusunan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Rancangan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Keputusan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Bupati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(27 September 2024)</a:t>
              </a:r>
            </a:p>
          </p:txBody>
        </p:sp>
        <p:sp>
          <p:nvSpPr>
            <p:cNvPr id="34" name="TextBox 45">
              <a:extLst>
                <a:ext uri="{FF2B5EF4-FFF2-40B4-BE49-F238E27FC236}">
                  <a16:creationId xmlns:a16="http://schemas.microsoft.com/office/drawing/2014/main" xmlns="" id="{F00E0740-D8D6-B286-91A6-21DD0F044BFB}"/>
                </a:ext>
              </a:extLst>
            </p:cNvPr>
            <p:cNvSpPr txBox="1"/>
            <p:nvPr/>
          </p:nvSpPr>
          <p:spPr>
            <a:xfrm>
              <a:off x="5285781" y="5466822"/>
              <a:ext cx="3658043" cy="20057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Pengajuan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Keputusan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Bupati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tentang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RUKO ASA</a:t>
              </a:r>
            </a:p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(7 Oktober 2024)</a:t>
              </a:r>
              <a:endParaRPr lang="en-ID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46">
              <a:extLst>
                <a:ext uri="{FF2B5EF4-FFF2-40B4-BE49-F238E27FC236}">
                  <a16:creationId xmlns:a16="http://schemas.microsoft.com/office/drawing/2014/main" xmlns="" id="{8F2D74CF-7E43-3C75-DB0B-0D0AAE103763}"/>
                </a:ext>
              </a:extLst>
            </p:cNvPr>
            <p:cNvSpPr txBox="1"/>
            <p:nvPr/>
          </p:nvSpPr>
          <p:spPr>
            <a:xfrm>
              <a:off x="9313016" y="5466822"/>
              <a:ext cx="3570898" cy="20057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Penetapan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Keputusan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Bupati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tentang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RUKO ASA</a:t>
              </a:r>
            </a:p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(18 Oktober 2024)</a:t>
              </a:r>
              <a:endParaRPr lang="en-ID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object 39">
            <a:extLst>
              <a:ext uri="{FF2B5EF4-FFF2-40B4-BE49-F238E27FC236}">
                <a16:creationId xmlns:a16="http://schemas.microsoft.com/office/drawing/2014/main" xmlns="" id="{B26F1A57-31FF-D241-C170-705176F15188}"/>
              </a:ext>
            </a:extLst>
          </p:cNvPr>
          <p:cNvSpPr txBox="1"/>
          <p:nvPr/>
        </p:nvSpPr>
        <p:spPr>
          <a:xfrm>
            <a:off x="1387506" y="1575652"/>
            <a:ext cx="7642431" cy="990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spcBef>
                <a:spcPts val="370"/>
              </a:spcBef>
            </a:pPr>
            <a:r>
              <a:rPr lang="en-US" sz="4000" b="1" dirty="0" err="1">
                <a:latin typeface="Times New Roman"/>
                <a:cs typeface="Times New Roman"/>
              </a:rPr>
              <a:t>Penyusunan</a:t>
            </a:r>
            <a:r>
              <a:rPr lang="en-US" sz="4000" b="1" dirty="0">
                <a:latin typeface="Times New Roman"/>
                <a:cs typeface="Times New Roman"/>
              </a:rPr>
              <a:t> </a:t>
            </a:r>
            <a:r>
              <a:rPr lang="en-US" sz="4000" b="1" dirty="0" err="1">
                <a:latin typeface="Times New Roman"/>
                <a:cs typeface="Times New Roman"/>
              </a:rPr>
              <a:t>Rancangan</a:t>
            </a:r>
            <a:r>
              <a:rPr lang="en-US" sz="4000" b="1" dirty="0">
                <a:latin typeface="Times New Roman"/>
                <a:cs typeface="Times New Roman"/>
              </a:rPr>
              <a:t> 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Keputusan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Bupati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 Sumba Tengah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tentang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 RUKO ASA</a:t>
            </a:r>
            <a:endParaRPr sz="4000" dirty="0">
              <a:solidFill>
                <a:schemeClr val="accent5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53" name="Freeform 34">
            <a:extLst>
              <a:ext uri="{FF2B5EF4-FFF2-40B4-BE49-F238E27FC236}">
                <a16:creationId xmlns:a16="http://schemas.microsoft.com/office/drawing/2014/main" xmlns="" id="{D4969D0C-B7FA-61EC-B501-70DF5DB7D385}"/>
              </a:ext>
            </a:extLst>
          </p:cNvPr>
          <p:cNvSpPr/>
          <p:nvPr/>
        </p:nvSpPr>
        <p:spPr>
          <a:xfrm>
            <a:off x="7848536" y="4000500"/>
            <a:ext cx="549095" cy="606545"/>
          </a:xfrm>
          <a:custGeom>
            <a:avLst/>
            <a:gdLst/>
            <a:ahLst/>
            <a:cxnLst/>
            <a:rect l="l" t="t" r="r" b="b"/>
            <a:pathLst>
              <a:path w="680475" h="841037">
                <a:moveTo>
                  <a:pt x="0" y="0"/>
                </a:moveTo>
                <a:lnTo>
                  <a:pt x="680476" y="0"/>
                </a:lnTo>
                <a:lnTo>
                  <a:pt x="680476" y="841037"/>
                </a:lnTo>
                <a:lnTo>
                  <a:pt x="0" y="841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38">
            <a:extLst>
              <a:ext uri="{FF2B5EF4-FFF2-40B4-BE49-F238E27FC236}">
                <a16:creationId xmlns:a16="http://schemas.microsoft.com/office/drawing/2014/main" xmlns="" id="{9D5BEA2B-5960-1042-D461-76957A673986}"/>
              </a:ext>
            </a:extLst>
          </p:cNvPr>
          <p:cNvSpPr/>
          <p:nvPr/>
        </p:nvSpPr>
        <p:spPr>
          <a:xfrm>
            <a:off x="1533010" y="1455499"/>
            <a:ext cx="659197" cy="659197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6" y="0"/>
                </a:lnTo>
                <a:lnTo>
                  <a:pt x="659196" y="659197"/>
                </a:lnTo>
                <a:lnTo>
                  <a:pt x="0" y="6591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0">
            <a:extLst>
              <a:ext uri="{FF2B5EF4-FFF2-40B4-BE49-F238E27FC236}">
                <a16:creationId xmlns:a16="http://schemas.microsoft.com/office/drawing/2014/main" xmlns="" id="{B909EA60-94EF-05D7-738A-000CAECB8BFE}"/>
              </a:ext>
            </a:extLst>
          </p:cNvPr>
          <p:cNvSpPr/>
          <p:nvPr/>
        </p:nvSpPr>
        <p:spPr>
          <a:xfrm>
            <a:off x="-381000" y="-337525"/>
            <a:ext cx="1816970" cy="1747225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7" y="0"/>
                </a:lnTo>
                <a:lnTo>
                  <a:pt x="659197" y="659196"/>
                </a:lnTo>
                <a:lnTo>
                  <a:pt x="0" y="6591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8" name="Freeform 3">
            <a:extLst>
              <a:ext uri="{FF2B5EF4-FFF2-40B4-BE49-F238E27FC236}">
                <a16:creationId xmlns:a16="http://schemas.microsoft.com/office/drawing/2014/main" xmlns="" id="{A3DE3660-0811-F246-32C6-31427CAB7678}"/>
              </a:ext>
            </a:extLst>
          </p:cNvPr>
          <p:cNvSpPr/>
          <p:nvPr/>
        </p:nvSpPr>
        <p:spPr>
          <a:xfrm>
            <a:off x="15697200" y="8648700"/>
            <a:ext cx="2819400" cy="2180364"/>
          </a:xfrm>
          <a:custGeom>
            <a:avLst/>
            <a:gdLst/>
            <a:ahLst/>
            <a:cxnLst/>
            <a:rect l="l" t="t" r="r" b="b"/>
            <a:pathLst>
              <a:path w="3878430" h="3141528">
                <a:moveTo>
                  <a:pt x="0" y="0"/>
                </a:moveTo>
                <a:lnTo>
                  <a:pt x="3878430" y="0"/>
                </a:lnTo>
                <a:lnTo>
                  <a:pt x="3878430" y="3141528"/>
                </a:lnTo>
                <a:lnTo>
                  <a:pt x="0" y="31415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2">
            <a:extLst>
              <a:ext uri="{FF2B5EF4-FFF2-40B4-BE49-F238E27FC236}">
                <a16:creationId xmlns:a16="http://schemas.microsoft.com/office/drawing/2014/main" xmlns="" id="{58628D9F-A149-F5F8-FC38-F9FD9E013742}"/>
              </a:ext>
            </a:extLst>
          </p:cNvPr>
          <p:cNvSpPr/>
          <p:nvPr/>
        </p:nvSpPr>
        <p:spPr>
          <a:xfrm>
            <a:off x="15856819" y="8445534"/>
            <a:ext cx="762000" cy="763764"/>
          </a:xfrm>
          <a:custGeom>
            <a:avLst/>
            <a:gdLst/>
            <a:ahLst/>
            <a:cxnLst/>
            <a:rect l="l" t="t" r="r" b="b"/>
            <a:pathLst>
              <a:path w="1084179" h="1084179">
                <a:moveTo>
                  <a:pt x="0" y="0"/>
                </a:moveTo>
                <a:lnTo>
                  <a:pt x="1084179" y="0"/>
                </a:lnTo>
                <a:lnTo>
                  <a:pt x="1084179" y="1084179"/>
                </a:lnTo>
                <a:lnTo>
                  <a:pt x="0" y="10841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17">
            <a:extLst>
              <a:ext uri="{FF2B5EF4-FFF2-40B4-BE49-F238E27FC236}">
                <a16:creationId xmlns:a16="http://schemas.microsoft.com/office/drawing/2014/main" xmlns="" id="{B67F2F97-EA5A-B570-F6B0-C2A955B357E4}"/>
              </a:ext>
            </a:extLst>
          </p:cNvPr>
          <p:cNvSpPr/>
          <p:nvPr/>
        </p:nvSpPr>
        <p:spPr>
          <a:xfrm>
            <a:off x="16618819" y="8038867"/>
            <a:ext cx="456551" cy="456551"/>
          </a:xfrm>
          <a:custGeom>
            <a:avLst/>
            <a:gdLst/>
            <a:ahLst/>
            <a:cxnLst/>
            <a:rect l="l" t="t" r="r" b="b"/>
            <a:pathLst>
              <a:path w="456551" h="456551">
                <a:moveTo>
                  <a:pt x="0" y="0"/>
                </a:moveTo>
                <a:lnTo>
                  <a:pt x="456551" y="0"/>
                </a:lnTo>
                <a:lnTo>
                  <a:pt x="456551" y="456551"/>
                </a:lnTo>
                <a:lnTo>
                  <a:pt x="0" y="4565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xmlns="" id="{4B34E98C-AEE9-1CFE-D83D-40EA375A39A6}"/>
              </a:ext>
            </a:extLst>
          </p:cNvPr>
          <p:cNvSpPr/>
          <p:nvPr/>
        </p:nvSpPr>
        <p:spPr>
          <a:xfrm flipH="1">
            <a:off x="0" y="8086464"/>
            <a:ext cx="2551332" cy="2245667"/>
          </a:xfrm>
          <a:custGeom>
            <a:avLst/>
            <a:gdLst/>
            <a:ahLst/>
            <a:cxnLst/>
            <a:rect l="l" t="t" r="r" b="b"/>
            <a:pathLst>
              <a:path w="7072766" h="6288332">
                <a:moveTo>
                  <a:pt x="0" y="0"/>
                </a:moveTo>
                <a:lnTo>
                  <a:pt x="7072766" y="0"/>
                </a:lnTo>
                <a:lnTo>
                  <a:pt x="7072766" y="6288332"/>
                </a:lnTo>
                <a:lnTo>
                  <a:pt x="0" y="62883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68545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D144335-819B-40DF-5656-88FDBEE9A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 3">
            <a:extLst>
              <a:ext uri="{FF2B5EF4-FFF2-40B4-BE49-F238E27FC236}">
                <a16:creationId xmlns:a16="http://schemas.microsoft.com/office/drawing/2014/main" xmlns="" id="{DB2690F9-5B45-8435-091A-0B666C425A8E}"/>
              </a:ext>
            </a:extLst>
          </p:cNvPr>
          <p:cNvSpPr/>
          <p:nvPr/>
        </p:nvSpPr>
        <p:spPr>
          <a:xfrm>
            <a:off x="-152400" y="8552382"/>
            <a:ext cx="3276600" cy="1772718"/>
          </a:xfrm>
          <a:custGeom>
            <a:avLst/>
            <a:gdLst/>
            <a:ahLst/>
            <a:cxnLst/>
            <a:rect l="l" t="t" r="r" b="b"/>
            <a:pathLst>
              <a:path w="3878430" h="3141528">
                <a:moveTo>
                  <a:pt x="0" y="0"/>
                </a:moveTo>
                <a:lnTo>
                  <a:pt x="3878430" y="0"/>
                </a:lnTo>
                <a:lnTo>
                  <a:pt x="3878430" y="3141528"/>
                </a:lnTo>
                <a:lnTo>
                  <a:pt x="0" y="31415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56" name="Freeform 15">
            <a:extLst>
              <a:ext uri="{FF2B5EF4-FFF2-40B4-BE49-F238E27FC236}">
                <a16:creationId xmlns:a16="http://schemas.microsoft.com/office/drawing/2014/main" xmlns="" id="{D99D10E7-A22A-FE2F-CE7D-1F8A52305482}"/>
              </a:ext>
            </a:extLst>
          </p:cNvPr>
          <p:cNvSpPr/>
          <p:nvPr/>
        </p:nvSpPr>
        <p:spPr>
          <a:xfrm>
            <a:off x="13219398" y="8298088"/>
            <a:ext cx="3846190" cy="1981613"/>
          </a:xfrm>
          <a:custGeom>
            <a:avLst/>
            <a:gdLst/>
            <a:ahLst/>
            <a:cxnLst/>
            <a:rect l="l" t="t" r="r" b="b"/>
            <a:pathLst>
              <a:path w="4521830" h="2244472">
                <a:moveTo>
                  <a:pt x="0" y="0"/>
                </a:moveTo>
                <a:lnTo>
                  <a:pt x="4521830" y="0"/>
                </a:lnTo>
                <a:lnTo>
                  <a:pt x="4521830" y="2244472"/>
                </a:lnTo>
                <a:lnTo>
                  <a:pt x="0" y="2244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9AF334E-00B5-2880-E13E-1F50644793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" b="20271"/>
          <a:stretch/>
        </p:blipFill>
        <p:spPr>
          <a:xfrm>
            <a:off x="4927485" y="6690276"/>
            <a:ext cx="5105400" cy="3223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B530FA5-FF0C-9DC8-361C-5A45CEF0BF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5" b="12963"/>
          <a:stretch/>
        </p:blipFill>
        <p:spPr>
          <a:xfrm>
            <a:off x="762000" y="5095355"/>
            <a:ext cx="5038414" cy="2715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xmlns="" id="{F2C5E206-6DBB-65AF-2160-0AD67093B84E}"/>
              </a:ext>
            </a:extLst>
          </p:cNvPr>
          <p:cNvSpPr txBox="1"/>
          <p:nvPr/>
        </p:nvSpPr>
        <p:spPr>
          <a:xfrm>
            <a:off x="6004662" y="870735"/>
            <a:ext cx="9631581" cy="120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indent="-117" algn="ctr">
              <a:lnSpc>
                <a:spcPts val="3950"/>
              </a:lnSpc>
              <a:spcBef>
                <a:spcPts val="252"/>
              </a:spcBef>
            </a:pPr>
            <a:r>
              <a:rPr lang="en-US" sz="4400" spc="104" dirty="0">
                <a:solidFill>
                  <a:srgbClr val="4E6A91"/>
                </a:solidFill>
                <a:latin typeface="Times New Roman"/>
                <a:cs typeface="Times New Roman"/>
              </a:rPr>
              <a:t>SOSIALISASI </a:t>
            </a:r>
          </a:p>
          <a:p>
            <a:pPr indent="-117" algn="ctr">
              <a:lnSpc>
                <a:spcPts val="3950"/>
              </a:lnSpc>
              <a:spcBef>
                <a:spcPts val="252"/>
              </a:spcBef>
            </a:pPr>
            <a:r>
              <a:rPr lang="en-US" sz="4000" spc="104" dirty="0">
                <a:latin typeface="Times New Roman"/>
                <a:cs typeface="Times New Roman"/>
              </a:rPr>
              <a:t>KEPUTUSAN BUPATI SUMBA TENGAH </a:t>
            </a:r>
          </a:p>
          <a:p>
            <a:pPr indent="-117" algn="ctr">
              <a:lnSpc>
                <a:spcPts val="3950"/>
              </a:lnSpc>
              <a:spcBef>
                <a:spcPts val="252"/>
              </a:spcBef>
            </a:pPr>
            <a:r>
              <a:rPr lang="en-US" sz="4000" spc="104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TENTANG RUKO ASA </a:t>
            </a: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xmlns="" id="{03DB8A50-56B8-B685-FAB1-9EFF90030788}"/>
              </a:ext>
            </a:extLst>
          </p:cNvPr>
          <p:cNvSpPr txBox="1"/>
          <p:nvPr/>
        </p:nvSpPr>
        <p:spPr>
          <a:xfrm>
            <a:off x="10271309" y="8239913"/>
            <a:ext cx="5364934" cy="1045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indent="-7" algn="just">
              <a:lnSpc>
                <a:spcPts val="3970"/>
              </a:lnSpc>
              <a:spcBef>
                <a:spcPts val="238"/>
              </a:spcBef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1D6EE94B-0B09-326E-AFF2-A417215A87FC}"/>
              </a:ext>
            </a:extLst>
          </p:cNvPr>
          <p:cNvGrpSpPr/>
          <p:nvPr/>
        </p:nvGrpSpPr>
        <p:grpSpPr>
          <a:xfrm>
            <a:off x="16479913" y="659408"/>
            <a:ext cx="1337513" cy="1271429"/>
            <a:chOff x="13509993" y="2095971"/>
            <a:chExt cx="4758514" cy="4758514"/>
          </a:xfrm>
        </p:grpSpPr>
        <p:sp>
          <p:nvSpPr>
            <p:cNvPr id="29" name="object 19">
              <a:extLst>
                <a:ext uri="{FF2B5EF4-FFF2-40B4-BE49-F238E27FC236}">
                  <a16:creationId xmlns:a16="http://schemas.microsoft.com/office/drawing/2014/main" xmlns="" id="{D68F2158-3D95-1DF2-BD13-3805EC9E9EF5}"/>
                </a:ext>
              </a:extLst>
            </p:cNvPr>
            <p:cNvSpPr/>
            <p:nvPr/>
          </p:nvSpPr>
          <p:spPr>
            <a:xfrm>
              <a:off x="13509993" y="2095971"/>
              <a:ext cx="4758514" cy="4758514"/>
            </a:xfrm>
            <a:custGeom>
              <a:avLst/>
              <a:gdLst/>
              <a:ahLst/>
              <a:cxnLst/>
              <a:rect l="l" t="t" r="r" b="b"/>
              <a:pathLst>
                <a:path w="4758514" h="4758514">
                  <a:moveTo>
                    <a:pt x="2574393" y="4750627"/>
                  </a:moveTo>
                  <a:lnTo>
                    <a:pt x="2765185" y="4727374"/>
                  </a:lnTo>
                  <a:lnTo>
                    <a:pt x="2951020" y="4689367"/>
                  </a:lnTo>
                  <a:lnTo>
                    <a:pt x="3131286" y="4637218"/>
                  </a:lnTo>
                  <a:lnTo>
                    <a:pt x="3305371" y="4571540"/>
                  </a:lnTo>
                  <a:lnTo>
                    <a:pt x="3472663" y="4492946"/>
                  </a:lnTo>
                  <a:lnTo>
                    <a:pt x="3632548" y="4402047"/>
                  </a:lnTo>
                  <a:lnTo>
                    <a:pt x="3784416" y="4299456"/>
                  </a:lnTo>
                  <a:lnTo>
                    <a:pt x="3927652" y="4185785"/>
                  </a:lnTo>
                  <a:lnTo>
                    <a:pt x="4061646" y="4061646"/>
                  </a:lnTo>
                  <a:lnTo>
                    <a:pt x="4185785" y="3927652"/>
                  </a:lnTo>
                  <a:lnTo>
                    <a:pt x="4299456" y="3784415"/>
                  </a:lnTo>
                  <a:lnTo>
                    <a:pt x="4402047" y="3632548"/>
                  </a:lnTo>
                  <a:lnTo>
                    <a:pt x="4492947" y="3472663"/>
                  </a:lnTo>
                  <a:lnTo>
                    <a:pt x="4571541" y="3305371"/>
                  </a:lnTo>
                  <a:lnTo>
                    <a:pt x="4637219" y="3131286"/>
                  </a:lnTo>
                  <a:lnTo>
                    <a:pt x="4689368" y="2951020"/>
                  </a:lnTo>
                  <a:lnTo>
                    <a:pt x="4727375" y="2765185"/>
                  </a:lnTo>
                  <a:lnTo>
                    <a:pt x="4750628" y="2574393"/>
                  </a:lnTo>
                  <a:lnTo>
                    <a:pt x="4758514" y="2379277"/>
                  </a:lnTo>
                  <a:lnTo>
                    <a:pt x="4750628" y="2184121"/>
                  </a:lnTo>
                  <a:lnTo>
                    <a:pt x="4727375" y="1993329"/>
                  </a:lnTo>
                  <a:lnTo>
                    <a:pt x="4689368" y="1807494"/>
                  </a:lnTo>
                  <a:lnTo>
                    <a:pt x="4637219" y="1627227"/>
                  </a:lnTo>
                  <a:lnTo>
                    <a:pt x="4571541" y="1453142"/>
                  </a:lnTo>
                  <a:lnTo>
                    <a:pt x="4492947" y="1285851"/>
                  </a:lnTo>
                  <a:lnTo>
                    <a:pt x="4402047" y="1125966"/>
                  </a:lnTo>
                  <a:lnTo>
                    <a:pt x="4299456" y="974098"/>
                  </a:lnTo>
                  <a:lnTo>
                    <a:pt x="4185785" y="830862"/>
                  </a:lnTo>
                  <a:lnTo>
                    <a:pt x="4061646" y="696868"/>
                  </a:lnTo>
                  <a:lnTo>
                    <a:pt x="3927652" y="572729"/>
                  </a:lnTo>
                  <a:lnTo>
                    <a:pt x="3784416" y="459058"/>
                  </a:lnTo>
                  <a:lnTo>
                    <a:pt x="3632548" y="356467"/>
                  </a:lnTo>
                  <a:lnTo>
                    <a:pt x="3472663" y="265568"/>
                  </a:lnTo>
                  <a:lnTo>
                    <a:pt x="3305371" y="186973"/>
                  </a:lnTo>
                  <a:lnTo>
                    <a:pt x="3131286" y="121296"/>
                  </a:lnTo>
                  <a:lnTo>
                    <a:pt x="2951020" y="69147"/>
                  </a:lnTo>
                  <a:lnTo>
                    <a:pt x="2765185" y="31140"/>
                  </a:lnTo>
                  <a:lnTo>
                    <a:pt x="2574393" y="7887"/>
                  </a:lnTo>
                  <a:lnTo>
                    <a:pt x="2379257" y="0"/>
                  </a:lnTo>
                  <a:lnTo>
                    <a:pt x="2184121" y="7887"/>
                  </a:lnTo>
                  <a:lnTo>
                    <a:pt x="1993329" y="31140"/>
                  </a:lnTo>
                  <a:lnTo>
                    <a:pt x="1807494" y="69147"/>
                  </a:lnTo>
                  <a:lnTo>
                    <a:pt x="1627227" y="121296"/>
                  </a:lnTo>
                  <a:lnTo>
                    <a:pt x="1453142" y="186973"/>
                  </a:lnTo>
                  <a:lnTo>
                    <a:pt x="1285851" y="265568"/>
                  </a:lnTo>
                  <a:lnTo>
                    <a:pt x="1125966" y="356467"/>
                  </a:lnTo>
                  <a:lnTo>
                    <a:pt x="974098" y="459058"/>
                  </a:lnTo>
                  <a:lnTo>
                    <a:pt x="830862" y="572729"/>
                  </a:lnTo>
                  <a:lnTo>
                    <a:pt x="696868" y="696868"/>
                  </a:lnTo>
                  <a:lnTo>
                    <a:pt x="572729" y="830862"/>
                  </a:lnTo>
                  <a:lnTo>
                    <a:pt x="459058" y="974098"/>
                  </a:lnTo>
                  <a:lnTo>
                    <a:pt x="356467" y="1125966"/>
                  </a:lnTo>
                  <a:lnTo>
                    <a:pt x="265568" y="1285851"/>
                  </a:lnTo>
                  <a:lnTo>
                    <a:pt x="186973" y="1453142"/>
                  </a:lnTo>
                  <a:lnTo>
                    <a:pt x="121296" y="1627227"/>
                  </a:lnTo>
                  <a:lnTo>
                    <a:pt x="69147" y="1807494"/>
                  </a:lnTo>
                  <a:lnTo>
                    <a:pt x="31140" y="1993329"/>
                  </a:lnTo>
                  <a:lnTo>
                    <a:pt x="7887" y="2184121"/>
                  </a:lnTo>
                  <a:lnTo>
                    <a:pt x="0" y="2379257"/>
                  </a:lnTo>
                  <a:lnTo>
                    <a:pt x="7887" y="2574393"/>
                  </a:lnTo>
                  <a:lnTo>
                    <a:pt x="31140" y="2765185"/>
                  </a:lnTo>
                  <a:lnTo>
                    <a:pt x="69147" y="2951020"/>
                  </a:lnTo>
                  <a:lnTo>
                    <a:pt x="121296" y="3131286"/>
                  </a:lnTo>
                  <a:lnTo>
                    <a:pt x="186973" y="3305371"/>
                  </a:lnTo>
                  <a:lnTo>
                    <a:pt x="265568" y="3472663"/>
                  </a:lnTo>
                  <a:lnTo>
                    <a:pt x="356467" y="3632548"/>
                  </a:lnTo>
                  <a:lnTo>
                    <a:pt x="459058" y="3784415"/>
                  </a:lnTo>
                  <a:lnTo>
                    <a:pt x="572729" y="3927652"/>
                  </a:lnTo>
                  <a:lnTo>
                    <a:pt x="696868" y="4061646"/>
                  </a:lnTo>
                  <a:lnTo>
                    <a:pt x="830862" y="4185785"/>
                  </a:lnTo>
                  <a:lnTo>
                    <a:pt x="974098" y="4299456"/>
                  </a:lnTo>
                  <a:lnTo>
                    <a:pt x="1125966" y="4402047"/>
                  </a:lnTo>
                  <a:lnTo>
                    <a:pt x="1285851" y="4492946"/>
                  </a:lnTo>
                  <a:lnTo>
                    <a:pt x="1453142" y="4571540"/>
                  </a:lnTo>
                  <a:lnTo>
                    <a:pt x="1627227" y="4637218"/>
                  </a:lnTo>
                  <a:lnTo>
                    <a:pt x="1807494" y="4689367"/>
                  </a:lnTo>
                  <a:lnTo>
                    <a:pt x="1993329" y="4727374"/>
                  </a:lnTo>
                  <a:lnTo>
                    <a:pt x="2184121" y="4750627"/>
                  </a:lnTo>
                  <a:lnTo>
                    <a:pt x="2379257" y="4758514"/>
                  </a:lnTo>
                  <a:lnTo>
                    <a:pt x="2574393" y="4750627"/>
                  </a:lnTo>
                  <a:close/>
                </a:path>
              </a:pathLst>
            </a:custGeom>
            <a:solidFill>
              <a:srgbClr val="E9E3D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BA73E459-9E60-C13D-3942-2FA43CC67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09490" y="2351549"/>
              <a:ext cx="3687921" cy="392476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43C631D-4D98-2172-D869-555C8A8CAEB2}"/>
              </a:ext>
            </a:extLst>
          </p:cNvPr>
          <p:cNvGrpSpPr/>
          <p:nvPr/>
        </p:nvGrpSpPr>
        <p:grpSpPr>
          <a:xfrm>
            <a:off x="12367372" y="3453940"/>
            <a:ext cx="4249034" cy="931045"/>
            <a:chOff x="2629346" y="2693094"/>
            <a:chExt cx="4249034" cy="931045"/>
          </a:xfrm>
        </p:grpSpPr>
        <p:sp>
          <p:nvSpPr>
            <p:cNvPr id="5" name="TextBox 31">
              <a:extLst>
                <a:ext uri="{FF2B5EF4-FFF2-40B4-BE49-F238E27FC236}">
                  <a16:creationId xmlns:a16="http://schemas.microsoft.com/office/drawing/2014/main" xmlns="" id="{F519CEC4-A7D2-F525-0535-2828451BAE5A}"/>
                </a:ext>
              </a:extLst>
            </p:cNvPr>
            <p:cNvSpPr txBox="1"/>
            <p:nvPr/>
          </p:nvSpPr>
          <p:spPr>
            <a:xfrm>
              <a:off x="2629346" y="2693094"/>
              <a:ext cx="3954922" cy="5551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200" b="1" dirty="0" err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Sasaran</a:t>
              </a:r>
              <a:r>
                <a:rPr lang="en-US" sz="3200" b="1" dirty="0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Sosialisasi</a:t>
              </a:r>
              <a:endParaRPr lang="en-US" sz="320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endParaRPr>
            </a:p>
          </p:txBody>
        </p:sp>
        <p:sp>
          <p:nvSpPr>
            <p:cNvPr id="7" name="TextBox 32">
              <a:extLst>
                <a:ext uri="{FF2B5EF4-FFF2-40B4-BE49-F238E27FC236}">
                  <a16:creationId xmlns:a16="http://schemas.microsoft.com/office/drawing/2014/main" xmlns="" id="{0A11D9DF-B079-A1E7-528D-A7822AFCEC26}"/>
                </a:ext>
              </a:extLst>
            </p:cNvPr>
            <p:cNvSpPr txBox="1"/>
            <p:nvPr/>
          </p:nvSpPr>
          <p:spPr>
            <a:xfrm>
              <a:off x="2643272" y="3254807"/>
              <a:ext cx="4235108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APIP dan 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Stakeholder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302276C-8F19-50D1-6E10-7A8E1DCD93C7}"/>
              </a:ext>
            </a:extLst>
          </p:cNvPr>
          <p:cNvGrpSpPr/>
          <p:nvPr/>
        </p:nvGrpSpPr>
        <p:grpSpPr>
          <a:xfrm>
            <a:off x="12359413" y="4915800"/>
            <a:ext cx="4908366" cy="2777704"/>
            <a:chOff x="2629346" y="2693094"/>
            <a:chExt cx="3954922" cy="2777704"/>
          </a:xfrm>
        </p:grpSpPr>
        <p:sp>
          <p:nvSpPr>
            <p:cNvPr id="15" name="TextBox 31">
              <a:extLst>
                <a:ext uri="{FF2B5EF4-FFF2-40B4-BE49-F238E27FC236}">
                  <a16:creationId xmlns:a16="http://schemas.microsoft.com/office/drawing/2014/main" xmlns="" id="{A32BF7D7-B333-B780-BAAC-C896E2361B49}"/>
                </a:ext>
              </a:extLst>
            </p:cNvPr>
            <p:cNvSpPr txBox="1"/>
            <p:nvPr/>
          </p:nvSpPr>
          <p:spPr>
            <a:xfrm>
              <a:off x="2629346" y="2693094"/>
              <a:ext cx="3954922" cy="5551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200" b="1" dirty="0" err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Tujuan</a:t>
              </a:r>
              <a:r>
                <a:rPr lang="en-US" sz="3200" b="1" dirty="0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Sosialisasi</a:t>
              </a:r>
              <a:endParaRPr lang="en-US" sz="320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endParaRPr>
            </a:p>
          </p:txBody>
        </p:sp>
        <p:sp>
          <p:nvSpPr>
            <p:cNvPr id="17" name="TextBox 32">
              <a:extLst>
                <a:ext uri="{FF2B5EF4-FFF2-40B4-BE49-F238E27FC236}">
                  <a16:creationId xmlns:a16="http://schemas.microsoft.com/office/drawing/2014/main" xmlns="" id="{ED4938FE-26D2-6B98-27E1-F65160925A3A}"/>
                </a:ext>
              </a:extLst>
            </p:cNvPr>
            <p:cNvSpPr txBox="1"/>
            <p:nvPr/>
          </p:nvSpPr>
          <p:spPr>
            <a:xfrm>
              <a:off x="2643273" y="3254807"/>
              <a:ext cx="3420773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APIP dan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seluruh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stakeholder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dapat</a:t>
              </a:r>
              <a:r>
                <a:rPr lang="en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sv-S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bekerja sama dalam melaksanakan Proyek Perubahan Ruko ASA sesuai dengan tugas dan fungsi yang tertera dalam Surat Keputusan Bupati tersebut.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36C4239-ECDF-3761-3B85-990950A052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r="13077"/>
          <a:stretch/>
        </p:blipFill>
        <p:spPr>
          <a:xfrm>
            <a:off x="4800600" y="3238500"/>
            <a:ext cx="5105400" cy="2715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93AB104-B235-BCDF-659C-2E9A06DC32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4"/>
          <a:stretch/>
        </p:blipFill>
        <p:spPr>
          <a:xfrm>
            <a:off x="762000" y="1333500"/>
            <a:ext cx="4788809" cy="2546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36E5A2CB-3B8E-3C79-A9E7-37E152E02E25}"/>
              </a:ext>
            </a:extLst>
          </p:cNvPr>
          <p:cNvSpPr/>
          <p:nvPr/>
        </p:nvSpPr>
        <p:spPr>
          <a:xfrm>
            <a:off x="705639" y="3467100"/>
            <a:ext cx="4399761" cy="53247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Sosialisasi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kepada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Dinas PMD dan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C557871C-7AEF-A13A-F843-CA0550B9ADC6}"/>
              </a:ext>
            </a:extLst>
          </p:cNvPr>
          <p:cNvSpPr/>
          <p:nvPr/>
        </p:nvSpPr>
        <p:spPr>
          <a:xfrm>
            <a:off x="7086600" y="5648844"/>
            <a:ext cx="2819400" cy="48525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Sosialisasi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kepada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Camat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2E741959-F9EA-E9CB-7472-7A35DD83933B}"/>
              </a:ext>
            </a:extLst>
          </p:cNvPr>
          <p:cNvSpPr/>
          <p:nvPr/>
        </p:nvSpPr>
        <p:spPr>
          <a:xfrm>
            <a:off x="7353300" y="9559709"/>
            <a:ext cx="2752598" cy="53062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Sosialisasi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kepada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APIP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A2F1EBBD-0175-9C51-1813-9FED00FC2B22}"/>
              </a:ext>
            </a:extLst>
          </p:cNvPr>
          <p:cNvSpPr/>
          <p:nvPr/>
        </p:nvSpPr>
        <p:spPr>
          <a:xfrm>
            <a:off x="756236" y="7545188"/>
            <a:ext cx="2752598" cy="53062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Sosialisasi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kepada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APIP</a:t>
            </a:r>
          </a:p>
        </p:txBody>
      </p:sp>
      <p:sp>
        <p:nvSpPr>
          <p:cNvPr id="38" name="AutoShape 15">
            <a:extLst>
              <a:ext uri="{FF2B5EF4-FFF2-40B4-BE49-F238E27FC236}">
                <a16:creationId xmlns:a16="http://schemas.microsoft.com/office/drawing/2014/main" xmlns="" id="{B11645CE-D922-FBA0-99FD-D427AFC625F4}"/>
              </a:ext>
            </a:extLst>
          </p:cNvPr>
          <p:cNvSpPr/>
          <p:nvPr/>
        </p:nvSpPr>
        <p:spPr>
          <a:xfrm flipV="1">
            <a:off x="17065588" y="3344538"/>
            <a:ext cx="0" cy="4595603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65DD535-BBD0-B9D4-0828-BE9620A1F870}"/>
              </a:ext>
            </a:extLst>
          </p:cNvPr>
          <p:cNvGrpSpPr/>
          <p:nvPr/>
        </p:nvGrpSpPr>
        <p:grpSpPr>
          <a:xfrm>
            <a:off x="11154478" y="5031816"/>
            <a:ext cx="938052" cy="904618"/>
            <a:chOff x="15277408" y="3561676"/>
            <a:chExt cx="1638992" cy="1638992"/>
          </a:xfrm>
        </p:grpSpPr>
        <p:grpSp>
          <p:nvGrpSpPr>
            <p:cNvPr id="39" name="Group 14">
              <a:extLst>
                <a:ext uri="{FF2B5EF4-FFF2-40B4-BE49-F238E27FC236}">
                  <a16:creationId xmlns:a16="http://schemas.microsoft.com/office/drawing/2014/main" xmlns="" id="{ABEE839E-CE46-E041-13C4-C377B6C9D148}"/>
                </a:ext>
              </a:extLst>
            </p:cNvPr>
            <p:cNvGrpSpPr/>
            <p:nvPr/>
          </p:nvGrpSpPr>
          <p:grpSpPr>
            <a:xfrm>
              <a:off x="15277408" y="3561676"/>
              <a:ext cx="1638992" cy="1638992"/>
              <a:chOff x="0" y="0"/>
              <a:chExt cx="812800" cy="812800"/>
            </a:xfrm>
          </p:grpSpPr>
          <p:sp>
            <p:nvSpPr>
              <p:cNvPr id="40" name="Freeform 15">
                <a:extLst>
                  <a:ext uri="{FF2B5EF4-FFF2-40B4-BE49-F238E27FC236}">
                    <a16:creationId xmlns:a16="http://schemas.microsoft.com/office/drawing/2014/main" xmlns="" id="{AB2D3B4A-786C-CCD2-AE57-6BCDBE13D16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DA295"/>
              </a:solidFill>
            </p:spPr>
          </p:sp>
          <p:sp>
            <p:nvSpPr>
              <p:cNvPr id="41" name="TextBox 16">
                <a:extLst>
                  <a:ext uri="{FF2B5EF4-FFF2-40B4-BE49-F238E27FC236}">
                    <a16:creationId xmlns:a16="http://schemas.microsoft.com/office/drawing/2014/main" xmlns="" id="{3C9D125F-BD4C-25FB-544A-B369FD7E82B0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2" name="Freeform 26">
              <a:extLst>
                <a:ext uri="{FF2B5EF4-FFF2-40B4-BE49-F238E27FC236}">
                  <a16:creationId xmlns:a16="http://schemas.microsoft.com/office/drawing/2014/main" xmlns="" id="{1598D448-EFBA-848F-4686-AB5CC2B72DE8}"/>
                </a:ext>
              </a:extLst>
            </p:cNvPr>
            <p:cNvSpPr/>
            <p:nvPr/>
          </p:nvSpPr>
          <p:spPr>
            <a:xfrm>
              <a:off x="15658098" y="3942366"/>
              <a:ext cx="877612" cy="877612"/>
            </a:xfrm>
            <a:custGeom>
              <a:avLst/>
              <a:gdLst/>
              <a:ahLst/>
              <a:cxnLst/>
              <a:rect l="l" t="t" r="r" b="b"/>
              <a:pathLst>
                <a:path w="877612" h="877612">
                  <a:moveTo>
                    <a:pt x="0" y="0"/>
                  </a:moveTo>
                  <a:lnTo>
                    <a:pt x="877612" y="0"/>
                  </a:lnTo>
                  <a:lnTo>
                    <a:pt x="877612" y="877612"/>
                  </a:lnTo>
                  <a:lnTo>
                    <a:pt x="0" y="877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4D881248-D64F-BFDA-809E-6906BB984CB5}"/>
              </a:ext>
            </a:extLst>
          </p:cNvPr>
          <p:cNvGrpSpPr/>
          <p:nvPr/>
        </p:nvGrpSpPr>
        <p:grpSpPr>
          <a:xfrm>
            <a:off x="11106492" y="3541447"/>
            <a:ext cx="986038" cy="916253"/>
            <a:chOff x="9439686" y="6209015"/>
            <a:chExt cx="1638992" cy="1638992"/>
          </a:xfrm>
        </p:grpSpPr>
        <p:grpSp>
          <p:nvGrpSpPr>
            <p:cNvPr id="48" name="Group 23">
              <a:extLst>
                <a:ext uri="{FF2B5EF4-FFF2-40B4-BE49-F238E27FC236}">
                  <a16:creationId xmlns:a16="http://schemas.microsoft.com/office/drawing/2014/main" xmlns="" id="{EE3ACD81-0D24-62BE-5BB3-78A871270726}"/>
                </a:ext>
              </a:extLst>
            </p:cNvPr>
            <p:cNvGrpSpPr/>
            <p:nvPr/>
          </p:nvGrpSpPr>
          <p:grpSpPr>
            <a:xfrm>
              <a:off x="9439686" y="6209015"/>
              <a:ext cx="1638992" cy="1638992"/>
              <a:chOff x="0" y="0"/>
              <a:chExt cx="812800" cy="812800"/>
            </a:xfrm>
          </p:grpSpPr>
          <p:sp>
            <p:nvSpPr>
              <p:cNvPr id="50" name="Freeform 24">
                <a:extLst>
                  <a:ext uri="{FF2B5EF4-FFF2-40B4-BE49-F238E27FC236}">
                    <a16:creationId xmlns:a16="http://schemas.microsoft.com/office/drawing/2014/main" xmlns="" id="{7C99D816-D732-5502-1764-B81949CE44C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DA295"/>
              </a:solidFill>
            </p:spPr>
          </p:sp>
          <p:sp>
            <p:nvSpPr>
              <p:cNvPr id="51" name="TextBox 25">
                <a:extLst>
                  <a:ext uri="{FF2B5EF4-FFF2-40B4-BE49-F238E27FC236}">
                    <a16:creationId xmlns:a16="http://schemas.microsoft.com/office/drawing/2014/main" xmlns="" id="{EFD1F8EC-2106-234A-BC66-532CA3436434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xmlns="" id="{C8DF466B-AE1F-85D7-93AF-9396011C6838}"/>
                </a:ext>
              </a:extLst>
            </p:cNvPr>
            <p:cNvSpPr/>
            <p:nvPr/>
          </p:nvSpPr>
          <p:spPr>
            <a:xfrm>
              <a:off x="9705619" y="6474948"/>
              <a:ext cx="1107127" cy="1107127"/>
            </a:xfrm>
            <a:custGeom>
              <a:avLst/>
              <a:gdLst/>
              <a:ahLst/>
              <a:cxnLst/>
              <a:rect l="l" t="t" r="r" b="b"/>
              <a:pathLst>
                <a:path w="1107127" h="1107127">
                  <a:moveTo>
                    <a:pt x="0" y="0"/>
                  </a:moveTo>
                  <a:lnTo>
                    <a:pt x="1107127" y="0"/>
                  </a:lnTo>
                  <a:lnTo>
                    <a:pt x="1107127" y="1107126"/>
                  </a:lnTo>
                  <a:lnTo>
                    <a:pt x="0" y="1107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2" name="AutoShape 15">
            <a:extLst>
              <a:ext uri="{FF2B5EF4-FFF2-40B4-BE49-F238E27FC236}">
                <a16:creationId xmlns:a16="http://schemas.microsoft.com/office/drawing/2014/main" xmlns="" id="{33F1C005-38E9-56E0-A4CF-0EB4CDFC4951}"/>
              </a:ext>
            </a:extLst>
          </p:cNvPr>
          <p:cNvSpPr/>
          <p:nvPr/>
        </p:nvSpPr>
        <p:spPr>
          <a:xfrm flipV="1">
            <a:off x="10820453" y="3364048"/>
            <a:ext cx="0" cy="4595603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3" name="AutoShape 15">
            <a:extLst>
              <a:ext uri="{FF2B5EF4-FFF2-40B4-BE49-F238E27FC236}">
                <a16:creationId xmlns:a16="http://schemas.microsoft.com/office/drawing/2014/main" xmlns="" id="{21F6CE82-0FBA-5827-284E-4C88DAC5ED8D}"/>
              </a:ext>
            </a:extLst>
          </p:cNvPr>
          <p:cNvSpPr/>
          <p:nvPr/>
        </p:nvSpPr>
        <p:spPr>
          <a:xfrm flipV="1">
            <a:off x="10820453" y="3372769"/>
            <a:ext cx="6248344" cy="11635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4" name="AutoShape 15">
            <a:extLst>
              <a:ext uri="{FF2B5EF4-FFF2-40B4-BE49-F238E27FC236}">
                <a16:creationId xmlns:a16="http://schemas.microsoft.com/office/drawing/2014/main" xmlns="" id="{634F2762-C982-265D-0589-08E9CDE19930}"/>
              </a:ext>
            </a:extLst>
          </p:cNvPr>
          <p:cNvSpPr/>
          <p:nvPr/>
        </p:nvSpPr>
        <p:spPr>
          <a:xfrm flipV="1">
            <a:off x="10820453" y="7916053"/>
            <a:ext cx="6248344" cy="11635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5" name="Freeform 14">
            <a:extLst>
              <a:ext uri="{FF2B5EF4-FFF2-40B4-BE49-F238E27FC236}">
                <a16:creationId xmlns:a16="http://schemas.microsoft.com/office/drawing/2014/main" xmlns="" id="{B2F071D3-732D-6B73-E26D-9620B403F8F2}"/>
              </a:ext>
            </a:extLst>
          </p:cNvPr>
          <p:cNvSpPr/>
          <p:nvPr/>
        </p:nvSpPr>
        <p:spPr>
          <a:xfrm>
            <a:off x="10688904" y="8065624"/>
            <a:ext cx="2341296" cy="2259476"/>
          </a:xfrm>
          <a:custGeom>
            <a:avLst/>
            <a:gdLst/>
            <a:ahLst/>
            <a:cxnLst/>
            <a:rect l="l" t="t" r="r" b="b"/>
            <a:pathLst>
              <a:path w="2341296" h="2259476">
                <a:moveTo>
                  <a:pt x="0" y="0"/>
                </a:moveTo>
                <a:lnTo>
                  <a:pt x="2341296" y="0"/>
                </a:lnTo>
                <a:lnTo>
                  <a:pt x="2341296" y="2259476"/>
                </a:lnTo>
                <a:lnTo>
                  <a:pt x="0" y="22594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grpSp>
        <p:nvGrpSpPr>
          <p:cNvPr id="63" name="Group 12">
            <a:extLst>
              <a:ext uri="{FF2B5EF4-FFF2-40B4-BE49-F238E27FC236}">
                <a16:creationId xmlns:a16="http://schemas.microsoft.com/office/drawing/2014/main" xmlns="" id="{5F77D89E-3939-85DD-EAF7-B569C7D3D305}"/>
              </a:ext>
            </a:extLst>
          </p:cNvPr>
          <p:cNvGrpSpPr/>
          <p:nvPr/>
        </p:nvGrpSpPr>
        <p:grpSpPr>
          <a:xfrm>
            <a:off x="0" y="0"/>
            <a:ext cx="619741" cy="2934068"/>
            <a:chOff x="0" y="0"/>
            <a:chExt cx="163224" cy="772759"/>
          </a:xfrm>
        </p:grpSpPr>
        <p:sp>
          <p:nvSpPr>
            <p:cNvPr id="64" name="Freeform 13">
              <a:extLst>
                <a:ext uri="{FF2B5EF4-FFF2-40B4-BE49-F238E27FC236}">
                  <a16:creationId xmlns:a16="http://schemas.microsoft.com/office/drawing/2014/main" xmlns="" id="{F2062B4D-81EC-891B-A1EA-A8FB0506F2FA}"/>
                </a:ext>
              </a:extLst>
            </p:cNvPr>
            <p:cNvSpPr/>
            <p:nvPr/>
          </p:nvSpPr>
          <p:spPr>
            <a:xfrm>
              <a:off x="0" y="0"/>
              <a:ext cx="163224" cy="772759"/>
            </a:xfrm>
            <a:custGeom>
              <a:avLst/>
              <a:gdLst/>
              <a:ahLst/>
              <a:cxnLst/>
              <a:rect l="l" t="t" r="r" b="b"/>
              <a:pathLst>
                <a:path w="163224" h="772759">
                  <a:moveTo>
                    <a:pt x="0" y="0"/>
                  </a:moveTo>
                  <a:lnTo>
                    <a:pt x="163224" y="0"/>
                  </a:lnTo>
                  <a:lnTo>
                    <a:pt x="163224" y="772759"/>
                  </a:lnTo>
                  <a:lnTo>
                    <a:pt x="0" y="772759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id="65" name="TextBox 14">
              <a:extLst>
                <a:ext uri="{FF2B5EF4-FFF2-40B4-BE49-F238E27FC236}">
                  <a16:creationId xmlns:a16="http://schemas.microsoft.com/office/drawing/2014/main" xmlns="" id="{56D51428-F0A7-3CA0-EBDD-E0C0C3CE5425}"/>
                </a:ext>
              </a:extLst>
            </p:cNvPr>
            <p:cNvSpPr txBox="1"/>
            <p:nvPr/>
          </p:nvSpPr>
          <p:spPr>
            <a:xfrm>
              <a:off x="0" y="-38100"/>
              <a:ext cx="163224" cy="810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6" name="Group 15">
            <a:extLst>
              <a:ext uri="{FF2B5EF4-FFF2-40B4-BE49-F238E27FC236}">
                <a16:creationId xmlns:a16="http://schemas.microsoft.com/office/drawing/2014/main" xmlns="" id="{77D121B0-38DA-8BF9-E3FD-D1F077ED034C}"/>
              </a:ext>
            </a:extLst>
          </p:cNvPr>
          <p:cNvGrpSpPr/>
          <p:nvPr/>
        </p:nvGrpSpPr>
        <p:grpSpPr>
          <a:xfrm>
            <a:off x="0" y="2933707"/>
            <a:ext cx="619741" cy="1004046"/>
            <a:chOff x="0" y="0"/>
            <a:chExt cx="163224" cy="264440"/>
          </a:xfrm>
        </p:grpSpPr>
        <p:sp>
          <p:nvSpPr>
            <p:cNvPr id="67" name="Freeform 16">
              <a:extLst>
                <a:ext uri="{FF2B5EF4-FFF2-40B4-BE49-F238E27FC236}">
                  <a16:creationId xmlns:a16="http://schemas.microsoft.com/office/drawing/2014/main" xmlns="" id="{8AA6F8AB-2F5C-E867-00E7-3B94DFED6F11}"/>
                </a:ext>
              </a:extLst>
            </p:cNvPr>
            <p:cNvSpPr/>
            <p:nvPr/>
          </p:nvSpPr>
          <p:spPr>
            <a:xfrm>
              <a:off x="0" y="0"/>
              <a:ext cx="163224" cy="264440"/>
            </a:xfrm>
            <a:custGeom>
              <a:avLst/>
              <a:gdLst/>
              <a:ahLst/>
              <a:cxnLst/>
              <a:rect l="l" t="t" r="r" b="b"/>
              <a:pathLst>
                <a:path w="163224" h="264440">
                  <a:moveTo>
                    <a:pt x="0" y="0"/>
                  </a:moveTo>
                  <a:lnTo>
                    <a:pt x="163224" y="0"/>
                  </a:lnTo>
                  <a:lnTo>
                    <a:pt x="163224" y="264440"/>
                  </a:lnTo>
                  <a:lnTo>
                    <a:pt x="0" y="264440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68" name="TextBox 17">
              <a:extLst>
                <a:ext uri="{FF2B5EF4-FFF2-40B4-BE49-F238E27FC236}">
                  <a16:creationId xmlns:a16="http://schemas.microsoft.com/office/drawing/2014/main" xmlns="" id="{9366E062-E263-1EDA-6407-4FACB777E3A9}"/>
                </a:ext>
              </a:extLst>
            </p:cNvPr>
            <p:cNvSpPr txBox="1"/>
            <p:nvPr/>
          </p:nvSpPr>
          <p:spPr>
            <a:xfrm>
              <a:off x="0" y="-38100"/>
              <a:ext cx="163224" cy="3025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9" name="Freeform 14">
            <a:extLst>
              <a:ext uri="{FF2B5EF4-FFF2-40B4-BE49-F238E27FC236}">
                <a16:creationId xmlns:a16="http://schemas.microsoft.com/office/drawing/2014/main" xmlns="" id="{B743192D-2215-399A-016F-24DCF0CB57BF}"/>
              </a:ext>
            </a:extLst>
          </p:cNvPr>
          <p:cNvSpPr/>
          <p:nvPr/>
        </p:nvSpPr>
        <p:spPr>
          <a:xfrm>
            <a:off x="775822" y="237721"/>
            <a:ext cx="1444790" cy="735295"/>
          </a:xfrm>
          <a:custGeom>
            <a:avLst/>
            <a:gdLst/>
            <a:ahLst/>
            <a:cxnLst/>
            <a:rect l="l" t="t" r="r" b="b"/>
            <a:pathLst>
              <a:path w="2552859" h="1687670">
                <a:moveTo>
                  <a:pt x="0" y="0"/>
                </a:moveTo>
                <a:lnTo>
                  <a:pt x="2552859" y="0"/>
                </a:lnTo>
                <a:lnTo>
                  <a:pt x="2552859" y="1687670"/>
                </a:lnTo>
                <a:lnTo>
                  <a:pt x="0" y="168767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71" name="Freeform 5">
            <a:extLst>
              <a:ext uri="{FF2B5EF4-FFF2-40B4-BE49-F238E27FC236}">
                <a16:creationId xmlns:a16="http://schemas.microsoft.com/office/drawing/2014/main" xmlns="" id="{A586B3D0-9F26-AD47-67A0-F403FA601851}"/>
              </a:ext>
            </a:extLst>
          </p:cNvPr>
          <p:cNvSpPr/>
          <p:nvPr/>
        </p:nvSpPr>
        <p:spPr>
          <a:xfrm flipH="1">
            <a:off x="744707" y="8493967"/>
            <a:ext cx="2187031" cy="1754933"/>
          </a:xfrm>
          <a:custGeom>
            <a:avLst/>
            <a:gdLst/>
            <a:ahLst/>
            <a:cxnLst/>
            <a:rect l="l" t="t" r="r" b="b"/>
            <a:pathLst>
              <a:path w="2873496" h="2304021">
                <a:moveTo>
                  <a:pt x="0" y="0"/>
                </a:moveTo>
                <a:lnTo>
                  <a:pt x="2873495" y="0"/>
                </a:lnTo>
                <a:lnTo>
                  <a:pt x="2873495" y="2304022"/>
                </a:lnTo>
                <a:lnTo>
                  <a:pt x="0" y="230402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010179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bject 43"/>
          <p:cNvSpPr/>
          <p:nvPr/>
        </p:nvSpPr>
        <p:spPr>
          <a:xfrm>
            <a:off x="13273834" y="0"/>
            <a:ext cx="5014165" cy="457493"/>
          </a:xfrm>
          <a:custGeom>
            <a:avLst/>
            <a:gdLst/>
            <a:ahLst/>
            <a:cxnLst/>
            <a:rect l="l" t="t" r="r" b="b"/>
            <a:pathLst>
              <a:path w="5014165" h="457493">
                <a:moveTo>
                  <a:pt x="0" y="0"/>
                </a:moveTo>
                <a:lnTo>
                  <a:pt x="5014165" y="0"/>
                </a:lnTo>
                <a:lnTo>
                  <a:pt x="5014165" y="457493"/>
                </a:lnTo>
                <a:lnTo>
                  <a:pt x="0" y="457493"/>
                </a:lnTo>
                <a:lnTo>
                  <a:pt x="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4835549" y="1067160"/>
            <a:ext cx="1007401" cy="3428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05"/>
              </a:lnSpc>
              <a:spcBef>
                <a:spcPts val="130"/>
              </a:spcBef>
            </a:pPr>
            <a:r>
              <a:rPr sz="2500" b="1" dirty="0">
                <a:solidFill>
                  <a:srgbClr val="FFFFFF"/>
                </a:solidFill>
                <a:latin typeface="Times New Roman"/>
                <a:cs typeface="Times New Roman"/>
              </a:rPr>
              <a:t>Thynk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5852382" y="1067160"/>
            <a:ext cx="1584951" cy="3428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05"/>
              </a:lnSpc>
              <a:spcBef>
                <a:spcPts val="130"/>
              </a:spcBef>
            </a:pPr>
            <a:r>
              <a:rPr sz="2500" b="1" dirty="0">
                <a:solidFill>
                  <a:srgbClr val="FFFFFF"/>
                </a:solidFill>
                <a:latin typeface="Times New Roman"/>
                <a:cs typeface="Times New Roman"/>
              </a:rPr>
              <a:t>Unlimited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49" name="object 39">
            <a:extLst>
              <a:ext uri="{FF2B5EF4-FFF2-40B4-BE49-F238E27FC236}">
                <a16:creationId xmlns:a16="http://schemas.microsoft.com/office/drawing/2014/main" xmlns="" id="{9282EB3E-9B5B-839C-2CBA-6D2E7372B4E9}"/>
              </a:ext>
            </a:extLst>
          </p:cNvPr>
          <p:cNvSpPr txBox="1"/>
          <p:nvPr/>
        </p:nvSpPr>
        <p:spPr>
          <a:xfrm>
            <a:off x="1486709" y="1333500"/>
            <a:ext cx="8262449" cy="990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spcBef>
                <a:spcPts val="370"/>
              </a:spcBef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Penyusunan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Term of Reference </a:t>
            </a:r>
          </a:p>
          <a:p>
            <a:pPr marL="12700" algn="ctr">
              <a:spcBef>
                <a:spcPts val="370"/>
              </a:spcBef>
            </a:pPr>
            <a:r>
              <a:rPr lang="en-US" sz="4000" b="1" u="sng" dirty="0">
                <a:solidFill>
                  <a:srgbClr val="17726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RUKO ASA</a:t>
            </a:r>
          </a:p>
          <a:p>
            <a:pPr marL="12700" algn="ctr">
              <a:spcBef>
                <a:spcPts val="370"/>
              </a:spcBef>
            </a:pPr>
            <a:endParaRPr sz="4000" u="sng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xmlns="" id="{CEE09C40-71FF-DFBD-6156-C23D58537626}"/>
              </a:ext>
            </a:extLst>
          </p:cNvPr>
          <p:cNvSpPr txBox="1"/>
          <p:nvPr/>
        </p:nvSpPr>
        <p:spPr>
          <a:xfrm>
            <a:off x="3349905" y="3517071"/>
            <a:ext cx="4662337" cy="16353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indent="-7" algn="just">
              <a:spcBef>
                <a:spcPts val="238"/>
              </a:spcBef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 of Reference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Penyusunan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Pembelajaran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rangka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uji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RUKO ASA.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363DF97-E7E6-472C-D442-471A37679CDC}"/>
              </a:ext>
            </a:extLst>
          </p:cNvPr>
          <p:cNvGrpSpPr/>
          <p:nvPr/>
        </p:nvGrpSpPr>
        <p:grpSpPr>
          <a:xfrm>
            <a:off x="9144000" y="902593"/>
            <a:ext cx="9143999" cy="8691487"/>
            <a:chOff x="3898233" y="142416"/>
            <a:chExt cx="8293767" cy="65731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B39E80BE-EB31-B227-7B98-CC022F2A7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941" r="7927"/>
            <a:stretch/>
          </p:blipFill>
          <p:spPr>
            <a:xfrm>
              <a:off x="3898233" y="142416"/>
              <a:ext cx="4156705" cy="657316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81B4C7C1-933C-E2FF-AB94-8AEB2D2CE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553" b="6468"/>
            <a:stretch/>
          </p:blipFill>
          <p:spPr>
            <a:xfrm>
              <a:off x="7941925" y="496298"/>
              <a:ext cx="4250075" cy="621928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F63A626-BC46-0FB1-C18A-925A130A0333}"/>
              </a:ext>
            </a:extLst>
          </p:cNvPr>
          <p:cNvGrpSpPr/>
          <p:nvPr/>
        </p:nvGrpSpPr>
        <p:grpSpPr>
          <a:xfrm>
            <a:off x="16099820" y="445100"/>
            <a:ext cx="1337513" cy="1271429"/>
            <a:chOff x="13509993" y="2095971"/>
            <a:chExt cx="4758514" cy="4758514"/>
          </a:xfrm>
        </p:grpSpPr>
        <p:sp>
          <p:nvSpPr>
            <p:cNvPr id="16" name="object 19">
              <a:extLst>
                <a:ext uri="{FF2B5EF4-FFF2-40B4-BE49-F238E27FC236}">
                  <a16:creationId xmlns:a16="http://schemas.microsoft.com/office/drawing/2014/main" xmlns="" id="{2BA56D3E-6308-8AB6-8822-5F91B9FA238F}"/>
                </a:ext>
              </a:extLst>
            </p:cNvPr>
            <p:cNvSpPr/>
            <p:nvPr/>
          </p:nvSpPr>
          <p:spPr>
            <a:xfrm>
              <a:off x="13509993" y="2095971"/>
              <a:ext cx="4758514" cy="4758514"/>
            </a:xfrm>
            <a:custGeom>
              <a:avLst/>
              <a:gdLst/>
              <a:ahLst/>
              <a:cxnLst/>
              <a:rect l="l" t="t" r="r" b="b"/>
              <a:pathLst>
                <a:path w="4758514" h="4758514">
                  <a:moveTo>
                    <a:pt x="2574393" y="4750627"/>
                  </a:moveTo>
                  <a:lnTo>
                    <a:pt x="2765185" y="4727374"/>
                  </a:lnTo>
                  <a:lnTo>
                    <a:pt x="2951020" y="4689367"/>
                  </a:lnTo>
                  <a:lnTo>
                    <a:pt x="3131286" y="4637218"/>
                  </a:lnTo>
                  <a:lnTo>
                    <a:pt x="3305371" y="4571540"/>
                  </a:lnTo>
                  <a:lnTo>
                    <a:pt x="3472663" y="4492946"/>
                  </a:lnTo>
                  <a:lnTo>
                    <a:pt x="3632548" y="4402047"/>
                  </a:lnTo>
                  <a:lnTo>
                    <a:pt x="3784416" y="4299456"/>
                  </a:lnTo>
                  <a:lnTo>
                    <a:pt x="3927652" y="4185785"/>
                  </a:lnTo>
                  <a:lnTo>
                    <a:pt x="4061646" y="4061646"/>
                  </a:lnTo>
                  <a:lnTo>
                    <a:pt x="4185785" y="3927652"/>
                  </a:lnTo>
                  <a:lnTo>
                    <a:pt x="4299456" y="3784415"/>
                  </a:lnTo>
                  <a:lnTo>
                    <a:pt x="4402047" y="3632548"/>
                  </a:lnTo>
                  <a:lnTo>
                    <a:pt x="4492947" y="3472663"/>
                  </a:lnTo>
                  <a:lnTo>
                    <a:pt x="4571541" y="3305371"/>
                  </a:lnTo>
                  <a:lnTo>
                    <a:pt x="4637219" y="3131286"/>
                  </a:lnTo>
                  <a:lnTo>
                    <a:pt x="4689368" y="2951020"/>
                  </a:lnTo>
                  <a:lnTo>
                    <a:pt x="4727375" y="2765185"/>
                  </a:lnTo>
                  <a:lnTo>
                    <a:pt x="4750628" y="2574393"/>
                  </a:lnTo>
                  <a:lnTo>
                    <a:pt x="4758514" y="2379277"/>
                  </a:lnTo>
                  <a:lnTo>
                    <a:pt x="4750628" y="2184121"/>
                  </a:lnTo>
                  <a:lnTo>
                    <a:pt x="4727375" y="1993329"/>
                  </a:lnTo>
                  <a:lnTo>
                    <a:pt x="4689368" y="1807494"/>
                  </a:lnTo>
                  <a:lnTo>
                    <a:pt x="4637219" y="1627227"/>
                  </a:lnTo>
                  <a:lnTo>
                    <a:pt x="4571541" y="1453142"/>
                  </a:lnTo>
                  <a:lnTo>
                    <a:pt x="4492947" y="1285851"/>
                  </a:lnTo>
                  <a:lnTo>
                    <a:pt x="4402047" y="1125966"/>
                  </a:lnTo>
                  <a:lnTo>
                    <a:pt x="4299456" y="974098"/>
                  </a:lnTo>
                  <a:lnTo>
                    <a:pt x="4185785" y="830862"/>
                  </a:lnTo>
                  <a:lnTo>
                    <a:pt x="4061646" y="696868"/>
                  </a:lnTo>
                  <a:lnTo>
                    <a:pt x="3927652" y="572729"/>
                  </a:lnTo>
                  <a:lnTo>
                    <a:pt x="3784416" y="459058"/>
                  </a:lnTo>
                  <a:lnTo>
                    <a:pt x="3632548" y="356467"/>
                  </a:lnTo>
                  <a:lnTo>
                    <a:pt x="3472663" y="265568"/>
                  </a:lnTo>
                  <a:lnTo>
                    <a:pt x="3305371" y="186973"/>
                  </a:lnTo>
                  <a:lnTo>
                    <a:pt x="3131286" y="121296"/>
                  </a:lnTo>
                  <a:lnTo>
                    <a:pt x="2951020" y="69147"/>
                  </a:lnTo>
                  <a:lnTo>
                    <a:pt x="2765185" y="31140"/>
                  </a:lnTo>
                  <a:lnTo>
                    <a:pt x="2574393" y="7887"/>
                  </a:lnTo>
                  <a:lnTo>
                    <a:pt x="2379257" y="0"/>
                  </a:lnTo>
                  <a:lnTo>
                    <a:pt x="2184121" y="7887"/>
                  </a:lnTo>
                  <a:lnTo>
                    <a:pt x="1993329" y="31140"/>
                  </a:lnTo>
                  <a:lnTo>
                    <a:pt x="1807494" y="69147"/>
                  </a:lnTo>
                  <a:lnTo>
                    <a:pt x="1627227" y="121296"/>
                  </a:lnTo>
                  <a:lnTo>
                    <a:pt x="1453142" y="186973"/>
                  </a:lnTo>
                  <a:lnTo>
                    <a:pt x="1285851" y="265568"/>
                  </a:lnTo>
                  <a:lnTo>
                    <a:pt x="1125966" y="356467"/>
                  </a:lnTo>
                  <a:lnTo>
                    <a:pt x="974098" y="459058"/>
                  </a:lnTo>
                  <a:lnTo>
                    <a:pt x="830862" y="572729"/>
                  </a:lnTo>
                  <a:lnTo>
                    <a:pt x="696868" y="696868"/>
                  </a:lnTo>
                  <a:lnTo>
                    <a:pt x="572729" y="830862"/>
                  </a:lnTo>
                  <a:lnTo>
                    <a:pt x="459058" y="974098"/>
                  </a:lnTo>
                  <a:lnTo>
                    <a:pt x="356467" y="1125966"/>
                  </a:lnTo>
                  <a:lnTo>
                    <a:pt x="265568" y="1285851"/>
                  </a:lnTo>
                  <a:lnTo>
                    <a:pt x="186973" y="1453142"/>
                  </a:lnTo>
                  <a:lnTo>
                    <a:pt x="121296" y="1627227"/>
                  </a:lnTo>
                  <a:lnTo>
                    <a:pt x="69147" y="1807494"/>
                  </a:lnTo>
                  <a:lnTo>
                    <a:pt x="31140" y="1993329"/>
                  </a:lnTo>
                  <a:lnTo>
                    <a:pt x="7887" y="2184121"/>
                  </a:lnTo>
                  <a:lnTo>
                    <a:pt x="0" y="2379257"/>
                  </a:lnTo>
                  <a:lnTo>
                    <a:pt x="7887" y="2574393"/>
                  </a:lnTo>
                  <a:lnTo>
                    <a:pt x="31140" y="2765185"/>
                  </a:lnTo>
                  <a:lnTo>
                    <a:pt x="69147" y="2951020"/>
                  </a:lnTo>
                  <a:lnTo>
                    <a:pt x="121296" y="3131286"/>
                  </a:lnTo>
                  <a:lnTo>
                    <a:pt x="186973" y="3305371"/>
                  </a:lnTo>
                  <a:lnTo>
                    <a:pt x="265568" y="3472663"/>
                  </a:lnTo>
                  <a:lnTo>
                    <a:pt x="356467" y="3632548"/>
                  </a:lnTo>
                  <a:lnTo>
                    <a:pt x="459058" y="3784415"/>
                  </a:lnTo>
                  <a:lnTo>
                    <a:pt x="572729" y="3927652"/>
                  </a:lnTo>
                  <a:lnTo>
                    <a:pt x="696868" y="4061646"/>
                  </a:lnTo>
                  <a:lnTo>
                    <a:pt x="830862" y="4185785"/>
                  </a:lnTo>
                  <a:lnTo>
                    <a:pt x="974098" y="4299456"/>
                  </a:lnTo>
                  <a:lnTo>
                    <a:pt x="1125966" y="4402047"/>
                  </a:lnTo>
                  <a:lnTo>
                    <a:pt x="1285851" y="4492946"/>
                  </a:lnTo>
                  <a:lnTo>
                    <a:pt x="1453142" y="4571540"/>
                  </a:lnTo>
                  <a:lnTo>
                    <a:pt x="1627227" y="4637218"/>
                  </a:lnTo>
                  <a:lnTo>
                    <a:pt x="1807494" y="4689367"/>
                  </a:lnTo>
                  <a:lnTo>
                    <a:pt x="1993329" y="4727374"/>
                  </a:lnTo>
                  <a:lnTo>
                    <a:pt x="2184121" y="4750627"/>
                  </a:lnTo>
                  <a:lnTo>
                    <a:pt x="2379257" y="4758514"/>
                  </a:lnTo>
                  <a:lnTo>
                    <a:pt x="2574393" y="4750627"/>
                  </a:lnTo>
                  <a:close/>
                </a:path>
              </a:pathLst>
            </a:custGeom>
            <a:solidFill>
              <a:srgbClr val="E9E3D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7780B56-4AA1-04EE-C9B4-FB8DDD7DD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09490" y="2351549"/>
              <a:ext cx="3687921" cy="3924764"/>
            </a:xfrm>
            <a:prstGeom prst="rect">
              <a:avLst/>
            </a:prstGeom>
          </p:spPr>
        </p:pic>
      </p:grpSp>
      <p:sp>
        <p:nvSpPr>
          <p:cNvPr id="14" name="Freeform 19">
            <a:extLst>
              <a:ext uri="{FF2B5EF4-FFF2-40B4-BE49-F238E27FC236}">
                <a16:creationId xmlns:a16="http://schemas.microsoft.com/office/drawing/2014/main" xmlns="" id="{4AA3F3A2-DDE3-7DC2-CB46-C6746291B1FE}"/>
              </a:ext>
            </a:extLst>
          </p:cNvPr>
          <p:cNvSpPr/>
          <p:nvPr/>
        </p:nvSpPr>
        <p:spPr>
          <a:xfrm>
            <a:off x="1857505" y="3517071"/>
            <a:ext cx="1337960" cy="1162668"/>
          </a:xfrm>
          <a:custGeom>
            <a:avLst/>
            <a:gdLst/>
            <a:ahLst/>
            <a:cxnLst/>
            <a:rect l="l" t="t" r="r" b="b"/>
            <a:pathLst>
              <a:path w="1898807" h="2094526">
                <a:moveTo>
                  <a:pt x="0" y="0"/>
                </a:moveTo>
                <a:lnTo>
                  <a:pt x="1898808" y="0"/>
                </a:lnTo>
                <a:lnTo>
                  <a:pt x="1898808" y="2094526"/>
                </a:lnTo>
                <a:lnTo>
                  <a:pt x="0" y="20945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xmlns="" id="{33F004A8-7AFC-585A-9BB1-48F5760B2C52}"/>
              </a:ext>
            </a:extLst>
          </p:cNvPr>
          <p:cNvSpPr/>
          <p:nvPr/>
        </p:nvSpPr>
        <p:spPr>
          <a:xfrm>
            <a:off x="-104725" y="6235831"/>
            <a:ext cx="4662338" cy="4051169"/>
          </a:xfrm>
          <a:custGeom>
            <a:avLst/>
            <a:gdLst/>
            <a:ahLst/>
            <a:cxnLst/>
            <a:rect l="l" t="t" r="r" b="b"/>
            <a:pathLst>
              <a:path w="6485933" h="6108569">
                <a:moveTo>
                  <a:pt x="0" y="0"/>
                </a:moveTo>
                <a:lnTo>
                  <a:pt x="6485933" y="0"/>
                </a:lnTo>
                <a:lnTo>
                  <a:pt x="6485933" y="6108569"/>
                </a:lnTo>
                <a:lnTo>
                  <a:pt x="0" y="61085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D"/>
          </a:p>
        </p:txBody>
      </p:sp>
      <p:sp>
        <p:nvSpPr>
          <p:cNvPr id="20" name="Freeform 38">
            <a:extLst>
              <a:ext uri="{FF2B5EF4-FFF2-40B4-BE49-F238E27FC236}">
                <a16:creationId xmlns:a16="http://schemas.microsoft.com/office/drawing/2014/main" xmlns="" id="{1CD01770-C24C-BC7C-17A4-11BC2CF1F821}"/>
              </a:ext>
            </a:extLst>
          </p:cNvPr>
          <p:cNvSpPr/>
          <p:nvPr/>
        </p:nvSpPr>
        <p:spPr>
          <a:xfrm>
            <a:off x="1533010" y="1455499"/>
            <a:ext cx="659197" cy="659197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6" y="0"/>
                </a:lnTo>
                <a:lnTo>
                  <a:pt x="659196" y="659197"/>
                </a:lnTo>
                <a:lnTo>
                  <a:pt x="0" y="6591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50">
            <a:extLst>
              <a:ext uri="{FF2B5EF4-FFF2-40B4-BE49-F238E27FC236}">
                <a16:creationId xmlns:a16="http://schemas.microsoft.com/office/drawing/2014/main" xmlns="" id="{2919CB57-A1E3-1005-64BB-E41C5D27198A}"/>
              </a:ext>
            </a:extLst>
          </p:cNvPr>
          <p:cNvSpPr/>
          <p:nvPr/>
        </p:nvSpPr>
        <p:spPr>
          <a:xfrm>
            <a:off x="-381000" y="-337525"/>
            <a:ext cx="1816970" cy="1747225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7" y="0"/>
                </a:lnTo>
                <a:lnTo>
                  <a:pt x="659197" y="659196"/>
                </a:lnTo>
                <a:lnTo>
                  <a:pt x="0" y="6591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2" name="Freeform 26">
            <a:extLst>
              <a:ext uri="{FF2B5EF4-FFF2-40B4-BE49-F238E27FC236}">
                <a16:creationId xmlns:a16="http://schemas.microsoft.com/office/drawing/2014/main" xmlns="" id="{0864C560-4823-7195-D105-92B477E8B0D0}"/>
              </a:ext>
            </a:extLst>
          </p:cNvPr>
          <p:cNvSpPr/>
          <p:nvPr/>
        </p:nvSpPr>
        <p:spPr>
          <a:xfrm>
            <a:off x="16992600" y="9029700"/>
            <a:ext cx="2362199" cy="2209800"/>
          </a:xfrm>
          <a:custGeom>
            <a:avLst/>
            <a:gdLst/>
            <a:ahLst/>
            <a:cxnLst/>
            <a:rect l="l" t="t" r="r" b="b"/>
            <a:pathLst>
              <a:path w="962217" h="962217">
                <a:moveTo>
                  <a:pt x="0" y="0"/>
                </a:moveTo>
                <a:lnTo>
                  <a:pt x="962217" y="0"/>
                </a:lnTo>
                <a:lnTo>
                  <a:pt x="962217" y="962217"/>
                </a:lnTo>
                <a:lnTo>
                  <a:pt x="0" y="96221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38">
            <a:extLst>
              <a:ext uri="{FF2B5EF4-FFF2-40B4-BE49-F238E27FC236}">
                <a16:creationId xmlns:a16="http://schemas.microsoft.com/office/drawing/2014/main" xmlns="" id="{C648E3D5-8235-D6A8-1A4B-51521FDC1219}"/>
              </a:ext>
            </a:extLst>
          </p:cNvPr>
          <p:cNvSpPr/>
          <p:nvPr/>
        </p:nvSpPr>
        <p:spPr>
          <a:xfrm>
            <a:off x="16438977" y="8739609"/>
            <a:ext cx="659197" cy="659197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6" y="0"/>
                </a:lnTo>
                <a:lnTo>
                  <a:pt x="659196" y="659197"/>
                </a:lnTo>
                <a:lnTo>
                  <a:pt x="0" y="6591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3">
            <a:extLst>
              <a:ext uri="{FF2B5EF4-FFF2-40B4-BE49-F238E27FC236}">
                <a16:creationId xmlns:a16="http://schemas.microsoft.com/office/drawing/2014/main" xmlns="" id="{D9885F1D-912B-CA81-2999-BFFAA7576AEB}"/>
              </a:ext>
            </a:extLst>
          </p:cNvPr>
          <p:cNvSpPr txBox="1"/>
          <p:nvPr/>
        </p:nvSpPr>
        <p:spPr>
          <a:xfrm>
            <a:off x="4374709" y="1278379"/>
            <a:ext cx="9538581" cy="747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spcBef>
                <a:spcPts val="370"/>
              </a:spcBef>
            </a:pPr>
            <a:r>
              <a:rPr lang="en-US" sz="4000" b="1" dirty="0">
                <a:solidFill>
                  <a:srgbClr val="1772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HASIL UJI COBA RUKO ASA</a:t>
            </a:r>
          </a:p>
          <a:p>
            <a:pPr marL="12700" algn="ctr">
              <a:spcBef>
                <a:spcPts val="370"/>
              </a:spcBef>
            </a:pPr>
            <a:r>
              <a:rPr lang="en-US" sz="4000" b="1" dirty="0">
                <a:solidFill>
                  <a:srgbClr val="1772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TAHAP I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xmlns="" id="{25C78075-F7EC-D3FC-D755-E803F3F3548B}"/>
              </a:ext>
            </a:extLst>
          </p:cNvPr>
          <p:cNvSpPr txBox="1"/>
          <p:nvPr/>
        </p:nvSpPr>
        <p:spPr>
          <a:xfrm>
            <a:off x="10896600" y="4126751"/>
            <a:ext cx="10076517" cy="4549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55"/>
              </a:lnSpc>
              <a:spcBef>
                <a:spcPts val="142"/>
              </a:spcBef>
            </a:pP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B5B93F74-00DB-A386-09BB-52AAB4486B1F}"/>
              </a:ext>
            </a:extLst>
          </p:cNvPr>
          <p:cNvGrpSpPr/>
          <p:nvPr/>
        </p:nvGrpSpPr>
        <p:grpSpPr>
          <a:xfrm>
            <a:off x="1188102" y="2927864"/>
            <a:ext cx="5747867" cy="3360048"/>
            <a:chOff x="1066800" y="2173144"/>
            <a:chExt cx="5747867" cy="3360048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AD22A47A-971D-30C2-7064-6B94C36E21AA}"/>
                </a:ext>
              </a:extLst>
            </p:cNvPr>
            <p:cNvGrpSpPr/>
            <p:nvPr/>
          </p:nvGrpSpPr>
          <p:grpSpPr>
            <a:xfrm>
              <a:off x="1066800" y="2247900"/>
              <a:ext cx="990601" cy="990600"/>
              <a:chOff x="1956995" y="3802194"/>
              <a:chExt cx="1043519" cy="1098800"/>
            </a:xfrm>
          </p:grpSpPr>
          <p:sp>
            <p:nvSpPr>
              <p:cNvPr id="34" name="Freeform 23">
                <a:extLst>
                  <a:ext uri="{FF2B5EF4-FFF2-40B4-BE49-F238E27FC236}">
                    <a16:creationId xmlns:a16="http://schemas.microsoft.com/office/drawing/2014/main" xmlns="" id="{B029A3D8-60D7-20A0-E1B7-B4ABA829378C}"/>
                  </a:ext>
                </a:extLst>
              </p:cNvPr>
              <p:cNvSpPr/>
              <p:nvPr/>
            </p:nvSpPr>
            <p:spPr>
              <a:xfrm>
                <a:off x="1956995" y="3802194"/>
                <a:ext cx="1043519" cy="1098800"/>
              </a:xfrm>
              <a:custGeom>
                <a:avLst/>
                <a:gdLst/>
                <a:ahLst/>
                <a:cxnLst/>
                <a:rect l="l" t="t" r="r" b="b"/>
                <a:pathLst>
                  <a:path w="798484" h="812800">
                    <a:moveTo>
                      <a:pt x="798484" y="0"/>
                    </a:moveTo>
                    <a:lnTo>
                      <a:pt x="798484" y="698500"/>
                    </a:lnTo>
                    <a:lnTo>
                      <a:pt x="399242" y="812800"/>
                    </a:lnTo>
                    <a:lnTo>
                      <a:pt x="0" y="698500"/>
                    </a:lnTo>
                    <a:lnTo>
                      <a:pt x="0" y="0"/>
                    </a:lnTo>
                    <a:lnTo>
                      <a:pt x="798484" y="0"/>
                    </a:lnTo>
                    <a:close/>
                  </a:path>
                </a:pathLst>
              </a:custGeom>
              <a:solidFill>
                <a:srgbClr val="5DA295"/>
              </a:solidFill>
            </p:spPr>
          </p:sp>
          <p:sp>
            <p:nvSpPr>
              <p:cNvPr id="36" name="Freeform 27">
                <a:extLst>
                  <a:ext uri="{FF2B5EF4-FFF2-40B4-BE49-F238E27FC236}">
                    <a16:creationId xmlns:a16="http://schemas.microsoft.com/office/drawing/2014/main" xmlns="" id="{B7F3928E-17CA-7B8B-BAA7-6D43EF700EDC}"/>
                  </a:ext>
                </a:extLst>
              </p:cNvPr>
              <p:cNvSpPr/>
              <p:nvPr/>
            </p:nvSpPr>
            <p:spPr>
              <a:xfrm>
                <a:off x="2161011" y="4000499"/>
                <a:ext cx="657582" cy="586494"/>
              </a:xfrm>
              <a:custGeom>
                <a:avLst/>
                <a:gdLst/>
                <a:ahLst/>
                <a:cxnLst/>
                <a:rect l="l" t="t" r="r" b="b"/>
                <a:pathLst>
                  <a:path w="1010284" h="1001444">
                    <a:moveTo>
                      <a:pt x="0" y="0"/>
                    </a:moveTo>
                    <a:lnTo>
                      <a:pt x="1010284" y="0"/>
                    </a:lnTo>
                    <a:lnTo>
                      <a:pt x="1010284" y="1001445"/>
                    </a:lnTo>
                    <a:lnTo>
                      <a:pt x="0" y="10014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4C2534D2-4538-4406-E401-607F077F3CBA}"/>
                </a:ext>
              </a:extLst>
            </p:cNvPr>
            <p:cNvGrpSpPr/>
            <p:nvPr/>
          </p:nvGrpSpPr>
          <p:grpSpPr>
            <a:xfrm>
              <a:off x="2157985" y="2173144"/>
              <a:ext cx="4656682" cy="3360048"/>
              <a:chOff x="2157985" y="2306342"/>
              <a:chExt cx="4656682" cy="3360048"/>
            </a:xfrm>
          </p:grpSpPr>
          <p:sp>
            <p:nvSpPr>
              <p:cNvPr id="33" name="TextBox 31">
                <a:extLst>
                  <a:ext uri="{FF2B5EF4-FFF2-40B4-BE49-F238E27FC236}">
                    <a16:creationId xmlns:a16="http://schemas.microsoft.com/office/drawing/2014/main" xmlns="" id="{30DE750D-1355-14D2-84A0-011176D0F8D7}"/>
                  </a:ext>
                </a:extLst>
              </p:cNvPr>
              <p:cNvSpPr txBox="1"/>
              <p:nvPr/>
            </p:nvSpPr>
            <p:spPr>
              <a:xfrm>
                <a:off x="2173946" y="2306342"/>
                <a:ext cx="4640721" cy="117070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759"/>
                  </a:lnSpc>
                </a:pPr>
                <a:r>
                  <a:rPr lang="en-US" sz="3200" b="1" u="sng" dirty="0" err="1">
                    <a:latin typeface="Glacial Indifference Bold"/>
                    <a:ea typeface="Glacial Indifference Bold"/>
                    <a:cs typeface="Glacial Indifference Bold"/>
                    <a:sym typeface="Glacial Indifference Bold"/>
                  </a:rPr>
                  <a:t>Pendekatan</a:t>
                </a:r>
                <a:r>
                  <a:rPr lang="en-US" sz="3200" b="1" u="sng" dirty="0">
                    <a:latin typeface="Glacial Indifference Bold"/>
                    <a:ea typeface="Glacial Indifference Bold"/>
                    <a:cs typeface="Glacial Indifference Bold"/>
                    <a:sym typeface="Glacial Indifference Bold"/>
                  </a:rPr>
                  <a:t> bale – bale </a:t>
                </a:r>
                <a:r>
                  <a:rPr lang="en-US" sz="3200" b="1" u="sng" dirty="0">
                    <a:solidFill>
                      <a:schemeClr val="accent5">
                        <a:lumMod val="75000"/>
                      </a:schemeClr>
                    </a:solidFill>
                    <a:latin typeface="Glacial Indifference Bold"/>
                    <a:ea typeface="Glacial Indifference Bold"/>
                    <a:cs typeface="Glacial Indifference Bold"/>
                    <a:sym typeface="Glacial Indifference Bold"/>
                  </a:rPr>
                  <a:t>(</a:t>
                </a:r>
                <a:r>
                  <a:rPr lang="en-US" sz="3200" b="1" i="1" u="sng" dirty="0">
                    <a:solidFill>
                      <a:schemeClr val="accent5">
                        <a:lumMod val="75000"/>
                      </a:schemeClr>
                    </a:solidFill>
                    <a:latin typeface="Glacial Indifference Bold"/>
                    <a:ea typeface="Glacial Indifference Bold"/>
                    <a:cs typeface="Glacial Indifference Bold"/>
                    <a:sym typeface="Glacial Indifference Bold"/>
                  </a:rPr>
                  <a:t>on the spot</a:t>
                </a:r>
                <a:r>
                  <a:rPr lang="en-US" sz="3200" b="1" u="sng" dirty="0">
                    <a:solidFill>
                      <a:schemeClr val="accent5">
                        <a:lumMod val="75000"/>
                      </a:schemeClr>
                    </a:solidFill>
                    <a:latin typeface="Glacial Indifference Bold"/>
                    <a:ea typeface="Glacial Indifference Bold"/>
                    <a:cs typeface="Glacial Indifference Bold"/>
                    <a:sym typeface="Glacial Indifference Bold"/>
                  </a:rPr>
                  <a:t>)</a:t>
                </a:r>
              </a:p>
            </p:txBody>
          </p:sp>
          <p:sp>
            <p:nvSpPr>
              <p:cNvPr id="38" name="TextBox 32">
                <a:extLst>
                  <a:ext uri="{FF2B5EF4-FFF2-40B4-BE49-F238E27FC236}">
                    <a16:creationId xmlns:a16="http://schemas.microsoft.com/office/drawing/2014/main" xmlns="" id="{34DEC2DB-6262-B3B7-8FF7-4AF4B2C8E06F}"/>
                  </a:ext>
                </a:extLst>
              </p:cNvPr>
              <p:cNvSpPr txBox="1"/>
              <p:nvPr/>
            </p:nvSpPr>
            <p:spPr>
              <a:xfrm>
                <a:off x="2157985" y="3635065"/>
                <a:ext cx="4640721" cy="203132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 err="1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Sasaran</a:t>
                </a:r>
                <a:r>
                  <a:rPr lang="en-US" sz="2400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Ruko Asa </a:t>
                </a:r>
                <a:r>
                  <a:rPr lang="en-US" sz="2400" dirty="0" err="1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Tahap</a:t>
                </a:r>
                <a:r>
                  <a:rPr lang="en-US" sz="2400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 :</a:t>
                </a:r>
              </a:p>
              <a:p>
                <a:pPr marL="350838" indent="-350838">
                  <a:buAutoNum type="arabicPeriod"/>
                </a:pPr>
                <a:r>
                  <a:rPr lang="it-IT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Kecamatan Umbu Ratu Nggay;</a:t>
                </a:r>
              </a:p>
              <a:p>
                <a:pPr marL="350838" indent="-350838">
                  <a:buAutoNum type="arabicPeriod"/>
                </a:pPr>
                <a:r>
                  <a:rPr lang="it-IT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Kec. Umbu Ratu Nggay Barat; dan </a:t>
                </a:r>
              </a:p>
              <a:p>
                <a:pPr marL="350838" indent="-350838">
                  <a:buAutoNum type="arabicPeriod"/>
                </a:pPr>
                <a:r>
                  <a:rPr lang="it-IT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Kec. Umbu Ratu Nggay Tengah</a:t>
                </a:r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FCAC2440-3308-70A2-D051-FAC95053FCB4}"/>
              </a:ext>
            </a:extLst>
          </p:cNvPr>
          <p:cNvGrpSpPr/>
          <p:nvPr/>
        </p:nvGrpSpPr>
        <p:grpSpPr>
          <a:xfrm>
            <a:off x="7341752" y="3670704"/>
            <a:ext cx="10260448" cy="5732870"/>
            <a:chOff x="2083551" y="3612607"/>
            <a:chExt cx="10260448" cy="573287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0775A846-428C-44D9-F271-F6471AB20F01}"/>
                </a:ext>
              </a:extLst>
            </p:cNvPr>
            <p:cNvGrpSpPr/>
            <p:nvPr/>
          </p:nvGrpSpPr>
          <p:grpSpPr>
            <a:xfrm>
              <a:off x="2224259" y="3612607"/>
              <a:ext cx="4640722" cy="1946708"/>
              <a:chOff x="2629346" y="2693094"/>
              <a:chExt cx="4640722" cy="1946708"/>
            </a:xfrm>
          </p:grpSpPr>
          <p:sp>
            <p:nvSpPr>
              <p:cNvPr id="3" name="TextBox 31">
                <a:extLst>
                  <a:ext uri="{FF2B5EF4-FFF2-40B4-BE49-F238E27FC236}">
                    <a16:creationId xmlns:a16="http://schemas.microsoft.com/office/drawing/2014/main" xmlns="" id="{F181588B-CF56-91AB-7BEE-BD8E4B92713E}"/>
                  </a:ext>
                </a:extLst>
              </p:cNvPr>
              <p:cNvSpPr txBox="1"/>
              <p:nvPr/>
            </p:nvSpPr>
            <p:spPr>
              <a:xfrm>
                <a:off x="2629346" y="2693094"/>
                <a:ext cx="4640722" cy="55515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759"/>
                  </a:lnSpc>
                </a:pPr>
                <a:r>
                  <a:rPr lang="en-US" sz="28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Desa</a:t>
                </a:r>
                <a:r>
                  <a:rPr lang="en-US" sz="2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Matawai</a:t>
                </a:r>
                <a:r>
                  <a:rPr lang="en-US" sz="2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Kajawi</a:t>
                </a:r>
                <a:endPara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endParaRPr>
              </a:p>
            </p:txBody>
          </p:sp>
          <p:sp>
            <p:nvSpPr>
              <p:cNvPr id="4" name="TextBox 32">
                <a:extLst>
                  <a:ext uri="{FF2B5EF4-FFF2-40B4-BE49-F238E27FC236}">
                    <a16:creationId xmlns:a16="http://schemas.microsoft.com/office/drawing/2014/main" xmlns="" id="{1F79B028-3CD4-A3B5-50E3-6F755EA70E6C}"/>
                  </a:ext>
                </a:extLst>
              </p:cNvPr>
              <p:cNvSpPr txBox="1"/>
              <p:nvPr/>
            </p:nvSpPr>
            <p:spPr>
              <a:xfrm>
                <a:off x="2643272" y="3254807"/>
                <a:ext cx="4235108" cy="138499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Topik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Konsultasi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:</a:t>
                </a:r>
              </a:p>
              <a:p>
                <a:pPr marL="342900" indent="-342900">
                  <a:buAutoNum type="arabicPeriod"/>
                </a:pP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Penyusunan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APB-DES; </a:t>
                </a:r>
              </a:p>
              <a:p>
                <a:pPr marL="342900" indent="-342900">
                  <a:buAutoNum type="arabicPeriod"/>
                </a:pP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Tupoksi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TPK; </a:t>
                </a:r>
              </a:p>
              <a:p>
                <a:pPr marL="342900" indent="-342900">
                  <a:buAutoNum type="arabicPeriod"/>
                </a:pP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Penggunaan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SSH; dan </a:t>
                </a:r>
              </a:p>
              <a:p>
                <a:pPr marL="342900" indent="-342900">
                  <a:buAutoNum type="arabicPeriod"/>
                </a:pP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Pengadaan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barang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/</a:t>
                </a: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jasa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FA869DB-DD67-6F2A-0086-6EE7F8E5414E}"/>
                </a:ext>
              </a:extLst>
            </p:cNvPr>
            <p:cNvGrpSpPr/>
            <p:nvPr/>
          </p:nvGrpSpPr>
          <p:grpSpPr>
            <a:xfrm>
              <a:off x="3657600" y="5600700"/>
              <a:ext cx="4640722" cy="1946708"/>
              <a:chOff x="2629346" y="2693094"/>
              <a:chExt cx="4640722" cy="1946708"/>
            </a:xfrm>
          </p:grpSpPr>
          <p:sp>
            <p:nvSpPr>
              <p:cNvPr id="6" name="TextBox 31">
                <a:extLst>
                  <a:ext uri="{FF2B5EF4-FFF2-40B4-BE49-F238E27FC236}">
                    <a16:creationId xmlns:a16="http://schemas.microsoft.com/office/drawing/2014/main" xmlns="" id="{9E623287-32C9-1EB0-1E17-6809D757BAC1}"/>
                  </a:ext>
                </a:extLst>
              </p:cNvPr>
              <p:cNvSpPr txBox="1"/>
              <p:nvPr/>
            </p:nvSpPr>
            <p:spPr>
              <a:xfrm>
                <a:off x="2629346" y="2693094"/>
                <a:ext cx="4640722" cy="55515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759"/>
                  </a:lnSpc>
                </a:pPr>
                <a:r>
                  <a:rPr lang="en-US" sz="28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Desa</a:t>
                </a:r>
                <a:r>
                  <a:rPr lang="en-US" sz="2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Maradesa</a:t>
                </a:r>
                <a:endPara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endParaRPr>
              </a:p>
            </p:txBody>
          </p:sp>
          <p:sp>
            <p:nvSpPr>
              <p:cNvPr id="7" name="TextBox 32">
                <a:extLst>
                  <a:ext uri="{FF2B5EF4-FFF2-40B4-BE49-F238E27FC236}">
                    <a16:creationId xmlns:a16="http://schemas.microsoft.com/office/drawing/2014/main" xmlns="" id="{A0B6C71F-F211-0A3E-C1D0-B203FCB383F1}"/>
                  </a:ext>
                </a:extLst>
              </p:cNvPr>
              <p:cNvSpPr txBox="1"/>
              <p:nvPr/>
            </p:nvSpPr>
            <p:spPr>
              <a:xfrm>
                <a:off x="2643272" y="3254807"/>
                <a:ext cx="4235108" cy="138499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Topik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Konsultasi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:</a:t>
                </a:r>
              </a:p>
              <a:p>
                <a:pPr marL="342900" indent="-342900">
                  <a:buAutoNum type="arabicPeriod"/>
                </a:pP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Laporan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Pertanggungjawaban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; </a:t>
                </a:r>
              </a:p>
              <a:p>
                <a:pPr marL="342900" indent="-342900">
                  <a:buAutoNum type="arabicPeriod"/>
                </a:pP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Penyusunan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APB-DES; dan</a:t>
                </a:r>
                <a:endParaRPr lang="en-ID" kern="0" dirty="0">
                  <a:solidFill>
                    <a:srgbClr val="000000"/>
                  </a:solidFill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342900" indent="-342900">
                  <a:buAutoNum type="arabicPeriod"/>
                </a:pP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Pembayaran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pajak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dan </a:t>
                </a: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pembuatan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e-billing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4D376728-0E71-F1FF-0C03-17F8F1864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6718" y="3780419"/>
              <a:ext cx="3295257" cy="1602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64341BF-7914-FD3B-7039-3D9FBD713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155738" y="4903162"/>
              <a:ext cx="1602505" cy="34547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0D9872A2-627A-42E9-089C-59608445E23E}"/>
                </a:ext>
              </a:extLst>
            </p:cNvPr>
            <p:cNvGrpSpPr/>
            <p:nvPr/>
          </p:nvGrpSpPr>
          <p:grpSpPr>
            <a:xfrm>
              <a:off x="5302388" y="7755537"/>
              <a:ext cx="4640722" cy="1392710"/>
              <a:chOff x="2629346" y="2693094"/>
              <a:chExt cx="4640722" cy="1392710"/>
            </a:xfrm>
          </p:grpSpPr>
          <p:sp>
            <p:nvSpPr>
              <p:cNvPr id="11" name="TextBox 31">
                <a:extLst>
                  <a:ext uri="{FF2B5EF4-FFF2-40B4-BE49-F238E27FC236}">
                    <a16:creationId xmlns:a16="http://schemas.microsoft.com/office/drawing/2014/main" xmlns="" id="{6CA49A3D-58D0-6505-D75F-27F9DB41AA42}"/>
                  </a:ext>
                </a:extLst>
              </p:cNvPr>
              <p:cNvSpPr txBox="1"/>
              <p:nvPr/>
            </p:nvSpPr>
            <p:spPr>
              <a:xfrm>
                <a:off x="2629346" y="2693094"/>
                <a:ext cx="4640722" cy="55515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759"/>
                  </a:lnSpc>
                </a:pPr>
                <a:r>
                  <a:rPr lang="en-US" sz="28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Desa</a:t>
                </a:r>
                <a:r>
                  <a:rPr lang="en-US" sz="2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Ngadu</a:t>
                </a:r>
                <a:r>
                  <a:rPr lang="en-US" sz="2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 Olu</a:t>
                </a:r>
              </a:p>
            </p:txBody>
          </p:sp>
          <p:sp>
            <p:nvSpPr>
              <p:cNvPr id="12" name="TextBox 32">
                <a:extLst>
                  <a:ext uri="{FF2B5EF4-FFF2-40B4-BE49-F238E27FC236}">
                    <a16:creationId xmlns:a16="http://schemas.microsoft.com/office/drawing/2014/main" xmlns="" id="{D7E8861C-6FA8-6F42-9F24-903FD531CA5A}"/>
                  </a:ext>
                </a:extLst>
              </p:cNvPr>
              <p:cNvSpPr txBox="1"/>
              <p:nvPr/>
            </p:nvSpPr>
            <p:spPr>
              <a:xfrm>
                <a:off x="2643272" y="3254807"/>
                <a:ext cx="4235108" cy="83099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Topik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Konsultasi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:</a:t>
                </a:r>
              </a:p>
              <a:p>
                <a:pPr marL="342900" indent="-342900">
                  <a:buAutoNum type="arabicPeriod"/>
                </a:pP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Laporan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Pertangggungjawaban</a:t>
                </a:r>
                <a:r>
                  <a:rPr lang="en-ID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; 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dan </a:t>
                </a:r>
              </a:p>
              <a:p>
                <a:pPr marL="342900" indent="-342900">
                  <a:buAutoNum type="arabicPeriod"/>
                </a:pP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Rencana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Anggaran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Biaya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(RAB)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8B70CFF-A0AA-0A87-BB28-9855D5ED5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467"/>
            <a:stretch/>
          </p:blipFill>
          <p:spPr bwMode="auto">
            <a:xfrm>
              <a:off x="9449201" y="7900941"/>
              <a:ext cx="2894798" cy="14445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AutoShape 15">
              <a:extLst>
                <a:ext uri="{FF2B5EF4-FFF2-40B4-BE49-F238E27FC236}">
                  <a16:creationId xmlns:a16="http://schemas.microsoft.com/office/drawing/2014/main" xmlns="" id="{94DB1C32-360C-A51B-46A0-1833FA7F3CB9}"/>
                </a:ext>
              </a:extLst>
            </p:cNvPr>
            <p:cNvSpPr/>
            <p:nvPr/>
          </p:nvSpPr>
          <p:spPr>
            <a:xfrm flipV="1">
              <a:off x="2083551" y="3780418"/>
              <a:ext cx="1" cy="1778895"/>
            </a:xfrm>
            <a:prstGeom prst="line">
              <a:avLst/>
            </a:prstGeom>
            <a:ln w="66675" cap="flat">
              <a:solidFill>
                <a:srgbClr val="5DA29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AutoShape 15">
              <a:extLst>
                <a:ext uri="{FF2B5EF4-FFF2-40B4-BE49-F238E27FC236}">
                  <a16:creationId xmlns:a16="http://schemas.microsoft.com/office/drawing/2014/main" xmlns="" id="{F44E3F9C-3857-BE66-F8BA-BAFF6220304E}"/>
                </a:ext>
              </a:extLst>
            </p:cNvPr>
            <p:cNvSpPr/>
            <p:nvPr/>
          </p:nvSpPr>
          <p:spPr>
            <a:xfrm flipV="1">
              <a:off x="3505200" y="5753099"/>
              <a:ext cx="0" cy="1794308"/>
            </a:xfrm>
            <a:prstGeom prst="line">
              <a:avLst/>
            </a:prstGeom>
            <a:ln w="66675" cap="flat">
              <a:solidFill>
                <a:srgbClr val="5DA29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3" name="AutoShape 15">
              <a:extLst>
                <a:ext uri="{FF2B5EF4-FFF2-40B4-BE49-F238E27FC236}">
                  <a16:creationId xmlns:a16="http://schemas.microsoft.com/office/drawing/2014/main" xmlns="" id="{9EE445DB-BF90-AFEE-97DB-FB0DDB98BBF5}"/>
                </a:ext>
              </a:extLst>
            </p:cNvPr>
            <p:cNvSpPr/>
            <p:nvPr/>
          </p:nvSpPr>
          <p:spPr>
            <a:xfrm flipV="1">
              <a:off x="5181600" y="7900940"/>
              <a:ext cx="0" cy="1247306"/>
            </a:xfrm>
            <a:prstGeom prst="line">
              <a:avLst/>
            </a:prstGeom>
            <a:ln w="66675" cap="flat">
              <a:solidFill>
                <a:srgbClr val="5DA295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48" name="Freeform 16">
            <a:extLst>
              <a:ext uri="{FF2B5EF4-FFF2-40B4-BE49-F238E27FC236}">
                <a16:creationId xmlns:a16="http://schemas.microsoft.com/office/drawing/2014/main" xmlns="" id="{7CB552CD-DF3D-08E1-E8A0-A06805FD24E9}"/>
              </a:ext>
            </a:extLst>
          </p:cNvPr>
          <p:cNvSpPr/>
          <p:nvPr/>
        </p:nvSpPr>
        <p:spPr>
          <a:xfrm>
            <a:off x="-1676400" y="-1866900"/>
            <a:ext cx="3675104" cy="3675104"/>
          </a:xfrm>
          <a:custGeom>
            <a:avLst/>
            <a:gdLst/>
            <a:ahLst/>
            <a:cxnLst/>
            <a:rect l="l" t="t" r="r" b="b"/>
            <a:pathLst>
              <a:path w="3675104" h="3675104">
                <a:moveTo>
                  <a:pt x="0" y="0"/>
                </a:moveTo>
                <a:lnTo>
                  <a:pt x="3675104" y="0"/>
                </a:lnTo>
                <a:lnTo>
                  <a:pt x="3675104" y="3675104"/>
                </a:lnTo>
                <a:lnTo>
                  <a:pt x="0" y="36751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17">
            <a:extLst>
              <a:ext uri="{FF2B5EF4-FFF2-40B4-BE49-F238E27FC236}">
                <a16:creationId xmlns:a16="http://schemas.microsoft.com/office/drawing/2014/main" xmlns="" id="{096A310C-AEC9-747D-F8D0-F8723326F551}"/>
              </a:ext>
            </a:extLst>
          </p:cNvPr>
          <p:cNvSpPr/>
          <p:nvPr/>
        </p:nvSpPr>
        <p:spPr>
          <a:xfrm>
            <a:off x="16755685" y="270918"/>
            <a:ext cx="1082627" cy="1082627"/>
          </a:xfrm>
          <a:custGeom>
            <a:avLst/>
            <a:gdLst/>
            <a:ahLst/>
            <a:cxnLst/>
            <a:rect l="l" t="t" r="r" b="b"/>
            <a:pathLst>
              <a:path w="1082627" h="1082627">
                <a:moveTo>
                  <a:pt x="0" y="0"/>
                </a:moveTo>
                <a:lnTo>
                  <a:pt x="1082626" y="0"/>
                </a:lnTo>
                <a:lnTo>
                  <a:pt x="1082626" y="1082627"/>
                </a:lnTo>
                <a:lnTo>
                  <a:pt x="0" y="10826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19">
            <a:extLst>
              <a:ext uri="{FF2B5EF4-FFF2-40B4-BE49-F238E27FC236}">
                <a16:creationId xmlns:a16="http://schemas.microsoft.com/office/drawing/2014/main" xmlns="" id="{5ABC0D5E-A9F8-0CBE-82AF-F69C63B041CB}"/>
              </a:ext>
            </a:extLst>
          </p:cNvPr>
          <p:cNvSpPr/>
          <p:nvPr/>
        </p:nvSpPr>
        <p:spPr>
          <a:xfrm>
            <a:off x="14935390" y="925723"/>
            <a:ext cx="1609120" cy="1506620"/>
          </a:xfrm>
          <a:custGeom>
            <a:avLst/>
            <a:gdLst/>
            <a:ahLst/>
            <a:cxnLst/>
            <a:rect l="l" t="t" r="r" b="b"/>
            <a:pathLst>
              <a:path w="1898807" h="2094526">
                <a:moveTo>
                  <a:pt x="0" y="0"/>
                </a:moveTo>
                <a:lnTo>
                  <a:pt x="1898808" y="0"/>
                </a:lnTo>
                <a:lnTo>
                  <a:pt x="1898808" y="2094526"/>
                </a:lnTo>
                <a:lnTo>
                  <a:pt x="0" y="20945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5" name="Freeform 28">
            <a:extLst>
              <a:ext uri="{FF2B5EF4-FFF2-40B4-BE49-F238E27FC236}">
                <a16:creationId xmlns:a16="http://schemas.microsoft.com/office/drawing/2014/main" xmlns="" id="{0B8E07C8-A5D6-11B4-E275-93714AE1DD83}"/>
              </a:ext>
            </a:extLst>
          </p:cNvPr>
          <p:cNvSpPr/>
          <p:nvPr/>
        </p:nvSpPr>
        <p:spPr>
          <a:xfrm>
            <a:off x="3792617" y="1050057"/>
            <a:ext cx="1277314" cy="1321810"/>
          </a:xfrm>
          <a:custGeom>
            <a:avLst/>
            <a:gdLst/>
            <a:ahLst/>
            <a:cxnLst/>
            <a:rect l="l" t="t" r="r" b="b"/>
            <a:pathLst>
              <a:path w="1396374" h="1753437">
                <a:moveTo>
                  <a:pt x="0" y="0"/>
                </a:moveTo>
                <a:lnTo>
                  <a:pt x="1396373" y="0"/>
                </a:lnTo>
                <a:lnTo>
                  <a:pt x="1396373" y="1753437"/>
                </a:lnTo>
                <a:lnTo>
                  <a:pt x="0" y="17534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">
            <a:extLst>
              <a:ext uri="{FF2B5EF4-FFF2-40B4-BE49-F238E27FC236}">
                <a16:creationId xmlns:a16="http://schemas.microsoft.com/office/drawing/2014/main" xmlns="" id="{F6F2BE84-AA1B-83AE-85E2-EE66066AB992}"/>
              </a:ext>
            </a:extLst>
          </p:cNvPr>
          <p:cNvSpPr/>
          <p:nvPr/>
        </p:nvSpPr>
        <p:spPr>
          <a:xfrm>
            <a:off x="0" y="6670882"/>
            <a:ext cx="4374709" cy="3675104"/>
          </a:xfrm>
          <a:custGeom>
            <a:avLst/>
            <a:gdLst/>
            <a:ahLst/>
            <a:cxnLst/>
            <a:rect l="l" t="t" r="r" b="b"/>
            <a:pathLst>
              <a:path w="7072766" h="6288332">
                <a:moveTo>
                  <a:pt x="0" y="0"/>
                </a:moveTo>
                <a:lnTo>
                  <a:pt x="7072766" y="0"/>
                </a:lnTo>
                <a:lnTo>
                  <a:pt x="7072766" y="6288332"/>
                </a:lnTo>
                <a:lnTo>
                  <a:pt x="0" y="628833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D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23DDC7-C133-B6E9-81CE-78F681109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3">
            <a:extLst>
              <a:ext uri="{FF2B5EF4-FFF2-40B4-BE49-F238E27FC236}">
                <a16:creationId xmlns:a16="http://schemas.microsoft.com/office/drawing/2014/main" xmlns="" id="{5F40838F-934F-1262-F1E4-1C9911661685}"/>
              </a:ext>
            </a:extLst>
          </p:cNvPr>
          <p:cNvSpPr txBox="1"/>
          <p:nvPr/>
        </p:nvSpPr>
        <p:spPr>
          <a:xfrm>
            <a:off x="4374709" y="1278379"/>
            <a:ext cx="9538581" cy="747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spcBef>
                <a:spcPts val="370"/>
              </a:spcBef>
            </a:pP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LANJUTAN HASIL UJI COBA </a:t>
            </a:r>
          </a:p>
          <a:p>
            <a:pPr marL="12700" algn="ctr">
              <a:spcBef>
                <a:spcPts val="370"/>
              </a:spcBef>
            </a:pP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RUKO ASA TAHAP I</a:t>
            </a:r>
            <a:endParaRPr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xmlns="" id="{1C78EEF0-0C6A-BFDA-04C7-3DC6FA352D12}"/>
              </a:ext>
            </a:extLst>
          </p:cNvPr>
          <p:cNvSpPr txBox="1"/>
          <p:nvPr/>
        </p:nvSpPr>
        <p:spPr>
          <a:xfrm>
            <a:off x="10896600" y="4126751"/>
            <a:ext cx="10076517" cy="4549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55"/>
              </a:lnSpc>
              <a:spcBef>
                <a:spcPts val="142"/>
              </a:spcBef>
            </a:pP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A820C8DE-447D-ACCC-9B13-49A70E85BFF9}"/>
              </a:ext>
            </a:extLst>
          </p:cNvPr>
          <p:cNvGrpSpPr/>
          <p:nvPr/>
        </p:nvGrpSpPr>
        <p:grpSpPr>
          <a:xfrm>
            <a:off x="1188102" y="2927864"/>
            <a:ext cx="5747867" cy="2646761"/>
            <a:chOff x="1066800" y="2173144"/>
            <a:chExt cx="5747867" cy="264676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73B1C101-B1A2-20FD-F054-72EAF47231C2}"/>
                </a:ext>
              </a:extLst>
            </p:cNvPr>
            <p:cNvGrpSpPr/>
            <p:nvPr/>
          </p:nvGrpSpPr>
          <p:grpSpPr>
            <a:xfrm>
              <a:off x="1066800" y="2247900"/>
              <a:ext cx="990601" cy="990600"/>
              <a:chOff x="1956995" y="3802194"/>
              <a:chExt cx="1043519" cy="1098800"/>
            </a:xfrm>
          </p:grpSpPr>
          <p:sp>
            <p:nvSpPr>
              <p:cNvPr id="34" name="Freeform 23">
                <a:extLst>
                  <a:ext uri="{FF2B5EF4-FFF2-40B4-BE49-F238E27FC236}">
                    <a16:creationId xmlns:a16="http://schemas.microsoft.com/office/drawing/2014/main" xmlns="" id="{A615B676-5974-6FBC-E5EF-F62ECF332551}"/>
                  </a:ext>
                </a:extLst>
              </p:cNvPr>
              <p:cNvSpPr/>
              <p:nvPr/>
            </p:nvSpPr>
            <p:spPr>
              <a:xfrm>
                <a:off x="1956995" y="3802194"/>
                <a:ext cx="1043519" cy="1098800"/>
              </a:xfrm>
              <a:custGeom>
                <a:avLst/>
                <a:gdLst/>
                <a:ahLst/>
                <a:cxnLst/>
                <a:rect l="l" t="t" r="r" b="b"/>
                <a:pathLst>
                  <a:path w="798484" h="812800">
                    <a:moveTo>
                      <a:pt x="798484" y="0"/>
                    </a:moveTo>
                    <a:lnTo>
                      <a:pt x="798484" y="698500"/>
                    </a:lnTo>
                    <a:lnTo>
                      <a:pt x="399242" y="812800"/>
                    </a:lnTo>
                    <a:lnTo>
                      <a:pt x="0" y="698500"/>
                    </a:lnTo>
                    <a:lnTo>
                      <a:pt x="0" y="0"/>
                    </a:lnTo>
                    <a:lnTo>
                      <a:pt x="798484" y="0"/>
                    </a:lnTo>
                    <a:close/>
                  </a:path>
                </a:pathLst>
              </a:custGeom>
              <a:solidFill>
                <a:srgbClr val="5DA295"/>
              </a:solidFill>
            </p:spPr>
          </p:sp>
          <p:sp>
            <p:nvSpPr>
              <p:cNvPr id="36" name="Freeform 27">
                <a:extLst>
                  <a:ext uri="{FF2B5EF4-FFF2-40B4-BE49-F238E27FC236}">
                    <a16:creationId xmlns:a16="http://schemas.microsoft.com/office/drawing/2014/main" xmlns="" id="{E0DD0CB9-4AA4-2725-F55B-CCC7B7DEA199}"/>
                  </a:ext>
                </a:extLst>
              </p:cNvPr>
              <p:cNvSpPr/>
              <p:nvPr/>
            </p:nvSpPr>
            <p:spPr>
              <a:xfrm>
                <a:off x="2161011" y="4000499"/>
                <a:ext cx="657582" cy="586494"/>
              </a:xfrm>
              <a:custGeom>
                <a:avLst/>
                <a:gdLst/>
                <a:ahLst/>
                <a:cxnLst/>
                <a:rect l="l" t="t" r="r" b="b"/>
                <a:pathLst>
                  <a:path w="1010284" h="1001444">
                    <a:moveTo>
                      <a:pt x="0" y="0"/>
                    </a:moveTo>
                    <a:lnTo>
                      <a:pt x="1010284" y="0"/>
                    </a:lnTo>
                    <a:lnTo>
                      <a:pt x="1010284" y="1001445"/>
                    </a:lnTo>
                    <a:lnTo>
                      <a:pt x="0" y="10014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2BDF29AD-3340-7272-1239-4C559AB70D31}"/>
                </a:ext>
              </a:extLst>
            </p:cNvPr>
            <p:cNvGrpSpPr/>
            <p:nvPr/>
          </p:nvGrpSpPr>
          <p:grpSpPr>
            <a:xfrm>
              <a:off x="2173946" y="2173144"/>
              <a:ext cx="4640721" cy="2646761"/>
              <a:chOff x="2173946" y="2306342"/>
              <a:chExt cx="4640721" cy="2646761"/>
            </a:xfrm>
          </p:grpSpPr>
          <p:sp>
            <p:nvSpPr>
              <p:cNvPr id="33" name="TextBox 31">
                <a:extLst>
                  <a:ext uri="{FF2B5EF4-FFF2-40B4-BE49-F238E27FC236}">
                    <a16:creationId xmlns:a16="http://schemas.microsoft.com/office/drawing/2014/main" xmlns="" id="{2EDA2612-F968-831F-FB1F-D3847BC4F5F2}"/>
                  </a:ext>
                </a:extLst>
              </p:cNvPr>
              <p:cNvSpPr txBox="1"/>
              <p:nvPr/>
            </p:nvSpPr>
            <p:spPr>
              <a:xfrm>
                <a:off x="2173946" y="2306342"/>
                <a:ext cx="4640721" cy="55515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759"/>
                  </a:lnSpc>
                </a:pPr>
                <a:r>
                  <a:rPr lang="en-US" sz="3200" b="1" u="sng" dirty="0" err="1">
                    <a:latin typeface="Glacial Indifference Bold"/>
                    <a:ea typeface="Glacial Indifference Bold"/>
                    <a:cs typeface="Glacial Indifference Bold"/>
                    <a:sym typeface="Glacial Indifference Bold"/>
                  </a:rPr>
                  <a:t>Pendekatan</a:t>
                </a:r>
                <a:r>
                  <a:rPr lang="en-US" sz="3200" b="1" u="sng" dirty="0">
                    <a:latin typeface="Glacial Indifference Bold"/>
                    <a:ea typeface="Glacial Indifference Bold"/>
                    <a:cs typeface="Glacial Indifference Bold"/>
                    <a:sym typeface="Glacial Indifference Bold"/>
                  </a:rPr>
                  <a:t> </a:t>
                </a:r>
                <a:r>
                  <a:rPr lang="en-US" sz="3200" b="1" u="sng" dirty="0" err="1">
                    <a:latin typeface="Glacial Indifference Bold"/>
                    <a:ea typeface="Glacial Indifference Bold"/>
                    <a:cs typeface="Glacial Indifference Bold"/>
                    <a:sym typeface="Glacial Indifference Bold"/>
                  </a:rPr>
                  <a:t>Tatap</a:t>
                </a:r>
                <a:r>
                  <a:rPr lang="en-US" sz="3200" b="1" u="sng" dirty="0">
                    <a:latin typeface="Glacial Indifference Bold"/>
                    <a:ea typeface="Glacial Indifference Bold"/>
                    <a:cs typeface="Glacial Indifference Bold"/>
                    <a:sym typeface="Glacial Indifference Bold"/>
                  </a:rPr>
                  <a:t> </a:t>
                </a:r>
                <a:r>
                  <a:rPr lang="en-US" sz="3200" b="1" u="sng" dirty="0" err="1">
                    <a:latin typeface="Glacial Indifference Bold"/>
                    <a:ea typeface="Glacial Indifference Bold"/>
                    <a:cs typeface="Glacial Indifference Bold"/>
                    <a:sym typeface="Glacial Indifference Bold"/>
                  </a:rPr>
                  <a:t>Muka</a:t>
                </a:r>
                <a:endParaRPr lang="en-US" sz="3200" b="1" u="sng" dirty="0">
                  <a:solidFill>
                    <a:schemeClr val="accent5">
                      <a:lumMod val="75000"/>
                    </a:schemeClr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endParaRPr>
              </a:p>
            </p:txBody>
          </p:sp>
          <p:sp>
            <p:nvSpPr>
              <p:cNvPr id="38" name="TextBox 32">
                <a:extLst>
                  <a:ext uri="{FF2B5EF4-FFF2-40B4-BE49-F238E27FC236}">
                    <a16:creationId xmlns:a16="http://schemas.microsoft.com/office/drawing/2014/main" xmlns="" id="{AE2F586A-A106-5E92-1BFD-0CC68FFE4AD8}"/>
                  </a:ext>
                </a:extLst>
              </p:cNvPr>
              <p:cNvSpPr txBox="1"/>
              <p:nvPr/>
            </p:nvSpPr>
            <p:spPr>
              <a:xfrm>
                <a:off x="2173946" y="2921778"/>
                <a:ext cx="4640721" cy="203132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 err="1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Sasaran</a:t>
                </a:r>
                <a:r>
                  <a:rPr lang="en-US" sz="2400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Ruko Asa </a:t>
                </a:r>
                <a:r>
                  <a:rPr lang="en-US" sz="2400" dirty="0" err="1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Tahap</a:t>
                </a:r>
                <a:r>
                  <a:rPr lang="en-US" sz="2400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 :</a:t>
                </a:r>
              </a:p>
              <a:p>
                <a:pPr marL="350838" indent="-350838">
                  <a:buAutoNum type="arabicPeriod"/>
                </a:pPr>
                <a:r>
                  <a:rPr lang="it-IT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Kecamatan Umbu Ratu Nggay;</a:t>
                </a:r>
              </a:p>
              <a:p>
                <a:pPr marL="350838" indent="-350838">
                  <a:buAutoNum type="arabicPeriod"/>
                </a:pPr>
                <a:r>
                  <a:rPr lang="it-IT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Kec. Umbu Ratu Nggay Barat; dan </a:t>
                </a:r>
              </a:p>
              <a:p>
                <a:pPr marL="350838" indent="-350838">
                  <a:buAutoNum type="arabicPeriod"/>
                </a:pPr>
                <a:r>
                  <a:rPr lang="it-IT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Kec. Umbu Ratu Nggay Tengah</a:t>
                </a:r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B8A9A1D-3779-3BF2-D673-C3E439BD8EB4}"/>
              </a:ext>
            </a:extLst>
          </p:cNvPr>
          <p:cNvGrpSpPr/>
          <p:nvPr/>
        </p:nvGrpSpPr>
        <p:grpSpPr>
          <a:xfrm>
            <a:off x="7177259" y="3670704"/>
            <a:ext cx="4640722" cy="1669709"/>
            <a:chOff x="2629346" y="2693094"/>
            <a:chExt cx="4640722" cy="1669709"/>
          </a:xfrm>
        </p:grpSpPr>
        <p:sp>
          <p:nvSpPr>
            <p:cNvPr id="3" name="TextBox 31">
              <a:extLst>
                <a:ext uri="{FF2B5EF4-FFF2-40B4-BE49-F238E27FC236}">
                  <a16:creationId xmlns:a16="http://schemas.microsoft.com/office/drawing/2014/main" xmlns="" id="{5701D857-19CC-E71C-9674-349874290CB1}"/>
                </a:ext>
              </a:extLst>
            </p:cNvPr>
            <p:cNvSpPr txBox="1"/>
            <p:nvPr/>
          </p:nvSpPr>
          <p:spPr>
            <a:xfrm>
              <a:off x="2629346" y="2693094"/>
              <a:ext cx="4640722" cy="5551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Desa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Maradesa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 Timur</a:t>
              </a:r>
            </a:p>
          </p:txBody>
        </p:sp>
        <p:sp>
          <p:nvSpPr>
            <p:cNvPr id="4" name="TextBox 32">
              <a:extLst>
                <a:ext uri="{FF2B5EF4-FFF2-40B4-BE49-F238E27FC236}">
                  <a16:creationId xmlns:a16="http://schemas.microsoft.com/office/drawing/2014/main" xmlns="" id="{27FDCE54-9F83-D2E5-B574-3F01F0DB1242}"/>
                </a:ext>
              </a:extLst>
            </p:cNvPr>
            <p:cNvSpPr txBox="1"/>
            <p:nvPr/>
          </p:nvSpPr>
          <p:spPr>
            <a:xfrm>
              <a:off x="2643272" y="3254807"/>
              <a:ext cx="4235108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Topik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Konsultasi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:</a:t>
              </a:r>
            </a:p>
            <a:p>
              <a:pPr marL="342900" indent="-342900">
                <a:buAutoNum type="arabicPeriod"/>
              </a:pP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Laporan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Pertanggungjawaban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;</a:t>
              </a:r>
            </a:p>
            <a:p>
              <a:pPr marL="342900" indent="-342900">
                <a:buAutoNum type="arabicPeriod"/>
              </a:pP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Pengadaan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barang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/</a:t>
              </a: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jasa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; dan </a:t>
              </a:r>
            </a:p>
            <a:p>
              <a:pPr marL="342900" indent="-342900">
                <a:buAutoNum type="arabicPeriod"/>
              </a:pP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Laporan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Pertanggungjawaban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97AD5B2-E2E8-4AD6-E04C-DE88B62DC8A9}"/>
              </a:ext>
            </a:extLst>
          </p:cNvPr>
          <p:cNvGrpSpPr/>
          <p:nvPr/>
        </p:nvGrpSpPr>
        <p:grpSpPr>
          <a:xfrm>
            <a:off x="8610600" y="5658797"/>
            <a:ext cx="4876792" cy="1669709"/>
            <a:chOff x="2629346" y="2693094"/>
            <a:chExt cx="4876792" cy="1669709"/>
          </a:xfrm>
        </p:grpSpPr>
        <p:sp>
          <p:nvSpPr>
            <p:cNvPr id="6" name="TextBox 31">
              <a:extLst>
                <a:ext uri="{FF2B5EF4-FFF2-40B4-BE49-F238E27FC236}">
                  <a16:creationId xmlns:a16="http://schemas.microsoft.com/office/drawing/2014/main" xmlns="" id="{75F6C4F9-CC69-01C7-1A67-7FF39F3E03DF}"/>
                </a:ext>
              </a:extLst>
            </p:cNvPr>
            <p:cNvSpPr txBox="1"/>
            <p:nvPr/>
          </p:nvSpPr>
          <p:spPr>
            <a:xfrm>
              <a:off x="2629346" y="2693094"/>
              <a:ext cx="4640722" cy="5551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Desa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Umbu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Pabal</a:t>
              </a:r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Glacial Indifference Bold"/>
                <a:cs typeface="Arial" panose="020B0604020202020204" pitchFamily="34" charset="0"/>
                <a:sym typeface="Glacial Indifference Bold"/>
              </a:endParaRPr>
            </a:p>
          </p:txBody>
        </p:sp>
        <p:sp>
          <p:nvSpPr>
            <p:cNvPr id="7" name="TextBox 32">
              <a:extLst>
                <a:ext uri="{FF2B5EF4-FFF2-40B4-BE49-F238E27FC236}">
                  <a16:creationId xmlns:a16="http://schemas.microsoft.com/office/drawing/2014/main" xmlns="" id="{C724598D-302F-5FF8-9297-DE3B1860C5DD}"/>
                </a:ext>
              </a:extLst>
            </p:cNvPr>
            <p:cNvSpPr txBox="1"/>
            <p:nvPr/>
          </p:nvSpPr>
          <p:spPr>
            <a:xfrm>
              <a:off x="2643271" y="3254807"/>
              <a:ext cx="4862867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Topik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Konsultasi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:</a:t>
              </a:r>
            </a:p>
            <a:p>
              <a:pPr marL="342900" indent="-342900">
                <a:buAutoNum type="arabicPeriod"/>
              </a:pP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Kendala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dalam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Pelaksanaan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Pekerjaan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Fisik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; </a:t>
              </a:r>
            </a:p>
            <a:p>
              <a:pPr marL="342900" indent="-342900">
                <a:buAutoNum type="arabicPeriod"/>
              </a:pP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Penggunaan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SSH; dan</a:t>
              </a:r>
            </a:p>
            <a:p>
              <a:pPr marL="342900" indent="-342900">
                <a:buAutoNum type="arabicPeriod"/>
              </a:pP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Pengadaan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barang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/</a:t>
              </a: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jasa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47EFA69-E664-EFFA-9F85-EFE70FBAAC54}"/>
              </a:ext>
            </a:extLst>
          </p:cNvPr>
          <p:cNvGrpSpPr/>
          <p:nvPr/>
        </p:nvGrpSpPr>
        <p:grpSpPr>
          <a:xfrm>
            <a:off x="10255388" y="7813634"/>
            <a:ext cx="4640722" cy="1115711"/>
            <a:chOff x="2629346" y="2693094"/>
            <a:chExt cx="4640722" cy="1115711"/>
          </a:xfrm>
        </p:grpSpPr>
        <p:sp>
          <p:nvSpPr>
            <p:cNvPr id="11" name="TextBox 31">
              <a:extLst>
                <a:ext uri="{FF2B5EF4-FFF2-40B4-BE49-F238E27FC236}">
                  <a16:creationId xmlns:a16="http://schemas.microsoft.com/office/drawing/2014/main" xmlns="" id="{EAED833C-1C66-54D2-7338-97A51968DF3C}"/>
                </a:ext>
              </a:extLst>
            </p:cNvPr>
            <p:cNvSpPr txBox="1"/>
            <p:nvPr/>
          </p:nvSpPr>
          <p:spPr>
            <a:xfrm>
              <a:off x="2629346" y="2693094"/>
              <a:ext cx="4640722" cy="5551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Desa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Anajiaka</a:t>
              </a:r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Glacial Indifference Bold"/>
                <a:cs typeface="Arial" panose="020B0604020202020204" pitchFamily="34" charset="0"/>
                <a:sym typeface="Glacial Indifference Bold"/>
              </a:endParaRPr>
            </a:p>
          </p:txBody>
        </p:sp>
        <p:sp>
          <p:nvSpPr>
            <p:cNvPr id="12" name="TextBox 32">
              <a:extLst>
                <a:ext uri="{FF2B5EF4-FFF2-40B4-BE49-F238E27FC236}">
                  <a16:creationId xmlns:a16="http://schemas.microsoft.com/office/drawing/2014/main" xmlns="" id="{D58EA388-89C5-8EB8-D8DF-E92215A20696}"/>
                </a:ext>
              </a:extLst>
            </p:cNvPr>
            <p:cNvSpPr txBox="1"/>
            <p:nvPr/>
          </p:nvSpPr>
          <p:spPr>
            <a:xfrm>
              <a:off x="2643272" y="3254807"/>
              <a:ext cx="4235108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Topik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Konsultasi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:</a:t>
              </a:r>
            </a:p>
            <a:p>
              <a:pPr marL="342900" indent="-342900">
                <a:buAutoNum type="arabicPeriod"/>
              </a:pP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Rencana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Anggaran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Biaya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(RAB)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AutoShape 15">
            <a:extLst>
              <a:ext uri="{FF2B5EF4-FFF2-40B4-BE49-F238E27FC236}">
                <a16:creationId xmlns:a16="http://schemas.microsoft.com/office/drawing/2014/main" xmlns="" id="{D0094CBA-9278-3173-7D86-2B3B685485F0}"/>
              </a:ext>
            </a:extLst>
          </p:cNvPr>
          <p:cNvSpPr/>
          <p:nvPr/>
        </p:nvSpPr>
        <p:spPr>
          <a:xfrm flipV="1">
            <a:off x="8458200" y="5811196"/>
            <a:ext cx="0" cy="1517310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3" name="AutoShape 15">
            <a:extLst>
              <a:ext uri="{FF2B5EF4-FFF2-40B4-BE49-F238E27FC236}">
                <a16:creationId xmlns:a16="http://schemas.microsoft.com/office/drawing/2014/main" xmlns="" id="{1A35EB14-B9F0-3DE5-2A8E-D6B53380E802}"/>
              </a:ext>
            </a:extLst>
          </p:cNvPr>
          <p:cNvSpPr/>
          <p:nvPr/>
        </p:nvSpPr>
        <p:spPr>
          <a:xfrm flipV="1">
            <a:off x="10134600" y="7959037"/>
            <a:ext cx="0" cy="970308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8" name="Freeform 16">
            <a:extLst>
              <a:ext uri="{FF2B5EF4-FFF2-40B4-BE49-F238E27FC236}">
                <a16:creationId xmlns:a16="http://schemas.microsoft.com/office/drawing/2014/main" xmlns="" id="{887E158E-7DF2-A7B4-C128-D5FAC975EEFD}"/>
              </a:ext>
            </a:extLst>
          </p:cNvPr>
          <p:cNvSpPr/>
          <p:nvPr/>
        </p:nvSpPr>
        <p:spPr>
          <a:xfrm>
            <a:off x="-1676400" y="-1866900"/>
            <a:ext cx="3675104" cy="3675104"/>
          </a:xfrm>
          <a:custGeom>
            <a:avLst/>
            <a:gdLst/>
            <a:ahLst/>
            <a:cxnLst/>
            <a:rect l="l" t="t" r="r" b="b"/>
            <a:pathLst>
              <a:path w="3675104" h="3675104">
                <a:moveTo>
                  <a:pt x="0" y="0"/>
                </a:moveTo>
                <a:lnTo>
                  <a:pt x="3675104" y="0"/>
                </a:lnTo>
                <a:lnTo>
                  <a:pt x="3675104" y="3675104"/>
                </a:lnTo>
                <a:lnTo>
                  <a:pt x="0" y="3675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17">
            <a:extLst>
              <a:ext uri="{FF2B5EF4-FFF2-40B4-BE49-F238E27FC236}">
                <a16:creationId xmlns:a16="http://schemas.microsoft.com/office/drawing/2014/main" xmlns="" id="{71184BC5-391A-2388-B02C-D32FD09D3D36}"/>
              </a:ext>
            </a:extLst>
          </p:cNvPr>
          <p:cNvSpPr/>
          <p:nvPr/>
        </p:nvSpPr>
        <p:spPr>
          <a:xfrm>
            <a:off x="16755685" y="270918"/>
            <a:ext cx="1082627" cy="1082627"/>
          </a:xfrm>
          <a:custGeom>
            <a:avLst/>
            <a:gdLst/>
            <a:ahLst/>
            <a:cxnLst/>
            <a:rect l="l" t="t" r="r" b="b"/>
            <a:pathLst>
              <a:path w="1082627" h="1082627">
                <a:moveTo>
                  <a:pt x="0" y="0"/>
                </a:moveTo>
                <a:lnTo>
                  <a:pt x="1082626" y="0"/>
                </a:lnTo>
                <a:lnTo>
                  <a:pt x="1082626" y="1082627"/>
                </a:lnTo>
                <a:lnTo>
                  <a:pt x="0" y="10826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19">
            <a:extLst>
              <a:ext uri="{FF2B5EF4-FFF2-40B4-BE49-F238E27FC236}">
                <a16:creationId xmlns:a16="http://schemas.microsoft.com/office/drawing/2014/main" xmlns="" id="{189983E2-A766-83F9-9F14-47E0AFF88C57}"/>
              </a:ext>
            </a:extLst>
          </p:cNvPr>
          <p:cNvSpPr/>
          <p:nvPr/>
        </p:nvSpPr>
        <p:spPr>
          <a:xfrm>
            <a:off x="14935390" y="925723"/>
            <a:ext cx="1609120" cy="1506620"/>
          </a:xfrm>
          <a:custGeom>
            <a:avLst/>
            <a:gdLst/>
            <a:ahLst/>
            <a:cxnLst/>
            <a:rect l="l" t="t" r="r" b="b"/>
            <a:pathLst>
              <a:path w="1898807" h="2094526">
                <a:moveTo>
                  <a:pt x="0" y="0"/>
                </a:moveTo>
                <a:lnTo>
                  <a:pt x="1898808" y="0"/>
                </a:lnTo>
                <a:lnTo>
                  <a:pt x="1898808" y="2094526"/>
                </a:lnTo>
                <a:lnTo>
                  <a:pt x="0" y="20945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3" name="AutoShape 15">
            <a:extLst>
              <a:ext uri="{FF2B5EF4-FFF2-40B4-BE49-F238E27FC236}">
                <a16:creationId xmlns:a16="http://schemas.microsoft.com/office/drawing/2014/main" xmlns="" id="{380521CD-4FD6-569D-8CFD-9EC9B1444329}"/>
              </a:ext>
            </a:extLst>
          </p:cNvPr>
          <p:cNvSpPr/>
          <p:nvPr/>
        </p:nvSpPr>
        <p:spPr>
          <a:xfrm flipV="1">
            <a:off x="7086600" y="3846404"/>
            <a:ext cx="0" cy="1517310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F5119E4-EE27-965E-93FE-AA1B0735DC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6692" y="3859954"/>
            <a:ext cx="3486097" cy="1566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67A7244-FCA0-C397-0BB4-7DC8D7B635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8044" y="5842356"/>
            <a:ext cx="3111826" cy="1512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459560F-9C21-3A7B-A071-49E3122AD4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7588" y="7950120"/>
            <a:ext cx="2808396" cy="157965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Freeform 50">
            <a:extLst>
              <a:ext uri="{FF2B5EF4-FFF2-40B4-BE49-F238E27FC236}">
                <a16:creationId xmlns:a16="http://schemas.microsoft.com/office/drawing/2014/main" xmlns="" id="{BB5E203E-FB43-1A6F-C44E-51C00B6C54DC}"/>
              </a:ext>
            </a:extLst>
          </p:cNvPr>
          <p:cNvSpPr/>
          <p:nvPr/>
        </p:nvSpPr>
        <p:spPr>
          <a:xfrm>
            <a:off x="1577492" y="1366245"/>
            <a:ext cx="659197" cy="659197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7" y="0"/>
                </a:lnTo>
                <a:lnTo>
                  <a:pt x="659197" y="659196"/>
                </a:lnTo>
                <a:lnTo>
                  <a:pt x="0" y="6591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xmlns="" id="{17722795-685B-F004-0517-8C95E1F38177}"/>
              </a:ext>
            </a:extLst>
          </p:cNvPr>
          <p:cNvSpPr/>
          <p:nvPr/>
        </p:nvSpPr>
        <p:spPr>
          <a:xfrm>
            <a:off x="1" y="6293781"/>
            <a:ext cx="5018202" cy="4064814"/>
          </a:xfrm>
          <a:custGeom>
            <a:avLst/>
            <a:gdLst/>
            <a:ahLst/>
            <a:cxnLst/>
            <a:rect l="l" t="t" r="r" b="b"/>
            <a:pathLst>
              <a:path w="6106195" h="5018182">
                <a:moveTo>
                  <a:pt x="0" y="0"/>
                </a:moveTo>
                <a:lnTo>
                  <a:pt x="6106196" y="0"/>
                </a:lnTo>
                <a:lnTo>
                  <a:pt x="6106196" y="5018182"/>
                </a:lnTo>
                <a:lnTo>
                  <a:pt x="0" y="50181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239914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779156-1F9E-D67D-6B7F-3F0518E60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>
            <a:extLst>
              <a:ext uri="{FF2B5EF4-FFF2-40B4-BE49-F238E27FC236}">
                <a16:creationId xmlns:a16="http://schemas.microsoft.com/office/drawing/2014/main" xmlns="" id="{2F66CE91-CC8C-D26C-BC88-A3794CD32BF8}"/>
              </a:ext>
            </a:extLst>
          </p:cNvPr>
          <p:cNvSpPr/>
          <p:nvPr/>
        </p:nvSpPr>
        <p:spPr>
          <a:xfrm>
            <a:off x="12115800" y="1"/>
            <a:ext cx="6172200" cy="10286999"/>
          </a:xfrm>
          <a:custGeom>
            <a:avLst/>
            <a:gdLst/>
            <a:ahLst/>
            <a:cxnLst/>
            <a:rect l="l" t="t" r="r" b="b"/>
            <a:pathLst>
              <a:path w="18287999" h="10286999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4E6A91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bject 33">
            <a:extLst>
              <a:ext uri="{FF2B5EF4-FFF2-40B4-BE49-F238E27FC236}">
                <a16:creationId xmlns:a16="http://schemas.microsoft.com/office/drawing/2014/main" xmlns="" id="{AEBA91DB-88F0-88F4-64BE-013411F72CED}"/>
              </a:ext>
            </a:extLst>
          </p:cNvPr>
          <p:cNvSpPr txBox="1"/>
          <p:nvPr/>
        </p:nvSpPr>
        <p:spPr>
          <a:xfrm>
            <a:off x="1745809" y="723900"/>
            <a:ext cx="9538581" cy="747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spcBef>
                <a:spcPts val="370"/>
              </a:spcBef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REKAPAN HASIL UJI COBA </a:t>
            </a:r>
          </a:p>
          <a:p>
            <a:pPr marL="12700" algn="ctr">
              <a:spcBef>
                <a:spcPts val="370"/>
              </a:spcBef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RUKO ASA TAHAP I</a:t>
            </a:r>
            <a:endParaRPr sz="5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xmlns="" id="{94399A0A-47B0-CB70-5D6C-4C53E06CD9FC}"/>
              </a:ext>
            </a:extLst>
          </p:cNvPr>
          <p:cNvGraphicFramePr/>
          <p:nvPr/>
        </p:nvGraphicFramePr>
        <p:xfrm>
          <a:off x="12115800" y="495299"/>
          <a:ext cx="6172200" cy="9791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2F490F5A-1E91-A046-916F-14AA4041FD02}"/>
              </a:ext>
            </a:extLst>
          </p:cNvPr>
          <p:cNvSpPr/>
          <p:nvPr/>
        </p:nvSpPr>
        <p:spPr>
          <a:xfrm>
            <a:off x="472881" y="649851"/>
            <a:ext cx="1751664" cy="1642223"/>
          </a:xfrm>
          <a:custGeom>
            <a:avLst/>
            <a:gdLst/>
            <a:ahLst/>
            <a:cxnLst/>
            <a:rect l="l" t="t" r="r" b="b"/>
            <a:pathLst>
              <a:path w="2575346" h="2617887">
                <a:moveTo>
                  <a:pt x="0" y="0"/>
                </a:moveTo>
                <a:lnTo>
                  <a:pt x="2575346" y="0"/>
                </a:lnTo>
                <a:lnTo>
                  <a:pt x="2575346" y="2617887"/>
                </a:lnTo>
                <a:lnTo>
                  <a:pt x="0" y="26178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99265404-D9E4-66E3-C475-E52BE5E75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588383"/>
              </p:ext>
            </p:extLst>
          </p:nvPr>
        </p:nvGraphicFramePr>
        <p:xfrm>
          <a:off x="1108295" y="2476500"/>
          <a:ext cx="10591800" cy="76210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4170">
                  <a:extLst>
                    <a:ext uri="{9D8B030D-6E8A-4147-A177-3AD203B41FA5}">
                      <a16:colId xmlns:a16="http://schemas.microsoft.com/office/drawing/2014/main" xmlns="" val="228650957"/>
                    </a:ext>
                  </a:extLst>
                </a:gridCol>
                <a:gridCol w="3700910">
                  <a:extLst>
                    <a:ext uri="{9D8B030D-6E8A-4147-A177-3AD203B41FA5}">
                      <a16:colId xmlns:a16="http://schemas.microsoft.com/office/drawing/2014/main" xmlns="" val="133966838"/>
                    </a:ext>
                  </a:extLst>
                </a:gridCol>
                <a:gridCol w="1551148">
                  <a:extLst>
                    <a:ext uri="{9D8B030D-6E8A-4147-A177-3AD203B41FA5}">
                      <a16:colId xmlns:a16="http://schemas.microsoft.com/office/drawing/2014/main" xmlns="" val="1625811766"/>
                    </a:ext>
                  </a:extLst>
                </a:gridCol>
                <a:gridCol w="896229">
                  <a:extLst>
                    <a:ext uri="{9D8B030D-6E8A-4147-A177-3AD203B41FA5}">
                      <a16:colId xmlns:a16="http://schemas.microsoft.com/office/drawing/2014/main" xmlns="" val="4126697386"/>
                    </a:ext>
                  </a:extLst>
                </a:gridCol>
                <a:gridCol w="3829343">
                  <a:extLst>
                    <a:ext uri="{9D8B030D-6E8A-4147-A177-3AD203B41FA5}">
                      <a16:colId xmlns:a16="http://schemas.microsoft.com/office/drawing/2014/main" xmlns="" val="2928722831"/>
                    </a:ext>
                  </a:extLst>
                </a:gridCol>
              </a:tblGrid>
              <a:tr h="9091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ID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Topik Konsultasi</a:t>
                      </a:r>
                      <a:endParaRPr lang="en-ID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Jumlah Konsultasi</a:t>
                      </a:r>
                      <a:endParaRPr lang="en-ID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Persentase </a:t>
                      </a:r>
                      <a:endParaRPr lang="en-ID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Nama </a:t>
                      </a:r>
                      <a:r>
                        <a:rPr lang="en-ID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Desa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645056863"/>
                  </a:ext>
                </a:extLst>
              </a:tr>
              <a:tr h="9731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Penyusunan Laporan Pertanggungjawaban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24%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Desa Maradesa Timur, Maradesa, Matawai kajawi dan Ngadu Olu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27381917"/>
                  </a:ext>
                </a:extLst>
              </a:tr>
              <a:tr h="704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Pengadaan Barang/Jasa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18%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Desa Umbu Pabal, Matawaikajawi dan Maradesa Timur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79270547"/>
                  </a:ext>
                </a:extLst>
              </a:tr>
              <a:tr h="679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D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Rencana</a:t>
                      </a: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Anggaran</a:t>
                      </a: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Biaya</a:t>
                      </a: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(RAB)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12%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Desa Anajiaka dan Ngadu Olu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267760451"/>
                  </a:ext>
                </a:extLst>
              </a:tr>
              <a:tr h="706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D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Penggunaan</a:t>
                      </a: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SSH 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D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12%</a:t>
                      </a:r>
                      <a:endParaRPr lang="en-ID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Desa Umbu Pabal dan Matawaikajawi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16074843"/>
                  </a:ext>
                </a:extLst>
              </a:tr>
              <a:tr h="681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ID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Penyusunan</a:t>
                      </a: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APBDES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12%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Desa</a:t>
                      </a: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Matawaikajawi</a:t>
                      </a: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ID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Maradesa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46934871"/>
                  </a:ext>
                </a:extLst>
              </a:tr>
              <a:tr h="691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ID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Kendala dalam Pelaksanaan Pekerjaan Fisik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D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6%</a:t>
                      </a:r>
                      <a:endParaRPr lang="en-ID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Desa</a:t>
                      </a: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Umbu</a:t>
                      </a: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Pabal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03397810"/>
                  </a:ext>
                </a:extLst>
              </a:tr>
              <a:tr h="600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ID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Tugas</a:t>
                      </a: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Pokok</a:t>
                      </a: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dan </a:t>
                      </a:r>
                      <a:r>
                        <a:rPr lang="en-ID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Fungsi</a:t>
                      </a: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Tim </a:t>
                      </a:r>
                      <a:r>
                        <a:rPr lang="en-ID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Pelaksana</a:t>
                      </a: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Kegiatan</a:t>
                      </a: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(TPK)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6%</a:t>
                      </a:r>
                      <a:endParaRPr lang="en-ID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Desa Matawaikajawi</a:t>
                      </a:r>
                      <a:endParaRPr lang="en-ID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0468436"/>
                  </a:ext>
                </a:extLst>
              </a:tr>
              <a:tr h="604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D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Pembayaran</a:t>
                      </a: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pajak</a:t>
                      </a: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dan </a:t>
                      </a:r>
                      <a:r>
                        <a:rPr lang="en-ID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pembuatan</a:t>
                      </a: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e-billing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D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6%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Desa</a:t>
                      </a: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Maradesa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17007344"/>
                  </a:ext>
                </a:extLst>
              </a:tr>
              <a:tr h="606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ID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Penggunaan Aplikasi Siskeudes</a:t>
                      </a:r>
                      <a:endParaRPr lang="en-ID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D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6%</a:t>
                      </a:r>
                      <a:endParaRPr lang="en-ID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Desa Maradesa</a:t>
                      </a:r>
                      <a:endParaRPr lang="en-ID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54972163"/>
                  </a:ext>
                </a:extLst>
              </a:tr>
              <a:tr h="30986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ID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87418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11568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E132EDC-19F6-6A3F-1C0B-35B9EAF8F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bject 43">
            <a:extLst>
              <a:ext uri="{FF2B5EF4-FFF2-40B4-BE49-F238E27FC236}">
                <a16:creationId xmlns:a16="http://schemas.microsoft.com/office/drawing/2014/main" xmlns="" id="{711DA7A5-3B4C-6A01-8256-75CB18D99671}"/>
              </a:ext>
            </a:extLst>
          </p:cNvPr>
          <p:cNvSpPr/>
          <p:nvPr/>
        </p:nvSpPr>
        <p:spPr>
          <a:xfrm>
            <a:off x="13273834" y="0"/>
            <a:ext cx="5014165" cy="457493"/>
          </a:xfrm>
          <a:custGeom>
            <a:avLst/>
            <a:gdLst/>
            <a:ahLst/>
            <a:cxnLst/>
            <a:rect l="l" t="t" r="r" b="b"/>
            <a:pathLst>
              <a:path w="5014165" h="457493">
                <a:moveTo>
                  <a:pt x="0" y="0"/>
                </a:moveTo>
                <a:lnTo>
                  <a:pt x="5014165" y="0"/>
                </a:lnTo>
                <a:lnTo>
                  <a:pt x="5014165" y="457493"/>
                </a:lnTo>
                <a:lnTo>
                  <a:pt x="0" y="457493"/>
                </a:lnTo>
                <a:lnTo>
                  <a:pt x="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D9DABDA5-5ED9-99DF-6127-6D19BE8276B3}"/>
              </a:ext>
            </a:extLst>
          </p:cNvPr>
          <p:cNvSpPr txBox="1"/>
          <p:nvPr/>
        </p:nvSpPr>
        <p:spPr>
          <a:xfrm>
            <a:off x="14835549" y="1067160"/>
            <a:ext cx="1007401" cy="3428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05"/>
              </a:lnSpc>
              <a:spcBef>
                <a:spcPts val="130"/>
              </a:spcBef>
            </a:pPr>
            <a:r>
              <a:rPr sz="2500" b="1" dirty="0">
                <a:solidFill>
                  <a:srgbClr val="FFFFFF"/>
                </a:solidFill>
                <a:latin typeface="Times New Roman"/>
                <a:cs typeface="Times New Roman"/>
              </a:rPr>
              <a:t>Thynk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37" name="object 37">
            <a:extLst>
              <a:ext uri="{FF2B5EF4-FFF2-40B4-BE49-F238E27FC236}">
                <a16:creationId xmlns:a16="http://schemas.microsoft.com/office/drawing/2014/main" xmlns="" id="{4308B748-AB3E-5551-D1AB-5899F1DCD38A}"/>
              </a:ext>
            </a:extLst>
          </p:cNvPr>
          <p:cNvSpPr txBox="1"/>
          <p:nvPr/>
        </p:nvSpPr>
        <p:spPr>
          <a:xfrm>
            <a:off x="15852382" y="1067160"/>
            <a:ext cx="1584951" cy="3428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05"/>
              </a:lnSpc>
              <a:spcBef>
                <a:spcPts val="130"/>
              </a:spcBef>
            </a:pPr>
            <a:r>
              <a:rPr sz="2500" b="1" dirty="0">
                <a:solidFill>
                  <a:srgbClr val="FFFFFF"/>
                </a:solidFill>
                <a:latin typeface="Times New Roman"/>
                <a:cs typeface="Times New Roman"/>
              </a:rPr>
              <a:t>Unlimited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8C13273-42B9-B83C-9013-0EC43E348195}"/>
              </a:ext>
            </a:extLst>
          </p:cNvPr>
          <p:cNvSpPr txBox="1"/>
          <p:nvPr/>
        </p:nvSpPr>
        <p:spPr>
          <a:xfrm>
            <a:off x="16370657" y="1948086"/>
            <a:ext cx="1704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RUKO ASA</a:t>
            </a:r>
          </a:p>
        </p:txBody>
      </p:sp>
      <p:sp>
        <p:nvSpPr>
          <p:cNvPr id="10" name="object 39">
            <a:extLst>
              <a:ext uri="{FF2B5EF4-FFF2-40B4-BE49-F238E27FC236}">
                <a16:creationId xmlns:a16="http://schemas.microsoft.com/office/drawing/2014/main" xmlns="" id="{15707C82-7967-B99B-AE65-01DADC15A330}"/>
              </a:ext>
            </a:extLst>
          </p:cNvPr>
          <p:cNvSpPr txBox="1"/>
          <p:nvPr/>
        </p:nvSpPr>
        <p:spPr>
          <a:xfrm>
            <a:off x="695627" y="1202992"/>
            <a:ext cx="9214294" cy="990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spcBef>
                <a:spcPts val="370"/>
              </a:spcBef>
            </a:pPr>
            <a:r>
              <a:rPr lang="en-US" sz="3600" b="1" u="sng" dirty="0" err="1">
                <a:latin typeface="Felix Titling" panose="04060505060202020A04" pitchFamily="82" charset="0"/>
                <a:cs typeface="Times New Roman"/>
              </a:rPr>
              <a:t>Penyusunan</a:t>
            </a:r>
            <a:r>
              <a:rPr lang="en-US" sz="3600" b="1" u="sng" dirty="0">
                <a:latin typeface="Felix Titling" panose="04060505060202020A04" pitchFamily="82" charset="0"/>
                <a:cs typeface="Times New Roman"/>
              </a:rPr>
              <a:t> </a:t>
            </a:r>
            <a:r>
              <a:rPr lang="en-US" sz="3600" b="1" u="sng" dirty="0" err="1">
                <a:latin typeface="Felix Titling" panose="04060505060202020A04" pitchFamily="82" charset="0"/>
                <a:cs typeface="Times New Roman"/>
              </a:rPr>
              <a:t>konten-konten</a:t>
            </a:r>
            <a:r>
              <a:rPr lang="en-US" sz="3600" b="1" u="sng" dirty="0">
                <a:latin typeface="Felix Titling" panose="04060505060202020A04" pitchFamily="82" charset="0"/>
                <a:cs typeface="Times New Roman"/>
              </a:rPr>
              <a:t> </a:t>
            </a:r>
          </a:p>
          <a:p>
            <a:pPr marL="12700" algn="ctr">
              <a:spcBef>
                <a:spcPts val="370"/>
              </a:spcBef>
            </a:pPr>
            <a:r>
              <a:rPr lang="en-US" sz="3600" b="1" u="sng" dirty="0" err="1">
                <a:latin typeface="Felix Titling" panose="04060505060202020A04" pitchFamily="82" charset="0"/>
                <a:cs typeface="Times New Roman"/>
              </a:rPr>
              <a:t>Pembelajaran</a:t>
            </a:r>
            <a:r>
              <a:rPr lang="en-US" sz="3600" b="1" u="sng" dirty="0">
                <a:latin typeface="Felix Titling" panose="04060505060202020A04" pitchFamily="82" charset="0"/>
                <a:cs typeface="Times New Roman"/>
              </a:rPr>
              <a:t> RUKO ASA</a:t>
            </a:r>
            <a:endParaRPr sz="3600" u="sng" dirty="0">
              <a:latin typeface="Felix Titling" panose="04060505060202020A04" pitchFamily="82" charset="0"/>
              <a:cs typeface="Times New Roman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xmlns="" id="{4ABE9E67-AD8F-D65A-4DAF-53DB615C52CA}"/>
              </a:ext>
            </a:extLst>
          </p:cNvPr>
          <p:cNvSpPr txBox="1"/>
          <p:nvPr/>
        </p:nvSpPr>
        <p:spPr>
          <a:xfrm>
            <a:off x="2312962" y="2552700"/>
            <a:ext cx="6100426" cy="14433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indent="-7" algn="just">
              <a:spcBef>
                <a:spcPts val="238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 RUKO ASA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menyusun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konten-konten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pembelajaran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menjadi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pedoman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bagi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menyusun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perencanaan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penatalaksanaan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penyusunan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laporan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pertanggungjawaban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transparan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akuntabel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efisien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atas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Anggaran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Pendapatan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Belanja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(APB-Des).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C218CEF-0F83-8AD4-4729-191F25467ECD}"/>
              </a:ext>
            </a:extLst>
          </p:cNvPr>
          <p:cNvGrpSpPr/>
          <p:nvPr/>
        </p:nvGrpSpPr>
        <p:grpSpPr>
          <a:xfrm>
            <a:off x="16479913" y="659408"/>
            <a:ext cx="1337513" cy="1271429"/>
            <a:chOff x="13509993" y="2095971"/>
            <a:chExt cx="4758514" cy="4758514"/>
          </a:xfrm>
        </p:grpSpPr>
        <p:sp>
          <p:nvSpPr>
            <p:cNvPr id="6" name="object 19">
              <a:extLst>
                <a:ext uri="{FF2B5EF4-FFF2-40B4-BE49-F238E27FC236}">
                  <a16:creationId xmlns:a16="http://schemas.microsoft.com/office/drawing/2014/main" xmlns="" id="{BA17C21B-7C85-B4D0-FC7C-18FFE5C3A919}"/>
                </a:ext>
              </a:extLst>
            </p:cNvPr>
            <p:cNvSpPr/>
            <p:nvPr/>
          </p:nvSpPr>
          <p:spPr>
            <a:xfrm>
              <a:off x="13509993" y="2095971"/>
              <a:ext cx="4758514" cy="4758514"/>
            </a:xfrm>
            <a:custGeom>
              <a:avLst/>
              <a:gdLst/>
              <a:ahLst/>
              <a:cxnLst/>
              <a:rect l="l" t="t" r="r" b="b"/>
              <a:pathLst>
                <a:path w="4758514" h="4758514">
                  <a:moveTo>
                    <a:pt x="2574393" y="4750627"/>
                  </a:moveTo>
                  <a:lnTo>
                    <a:pt x="2765185" y="4727374"/>
                  </a:lnTo>
                  <a:lnTo>
                    <a:pt x="2951020" y="4689367"/>
                  </a:lnTo>
                  <a:lnTo>
                    <a:pt x="3131286" y="4637218"/>
                  </a:lnTo>
                  <a:lnTo>
                    <a:pt x="3305371" y="4571540"/>
                  </a:lnTo>
                  <a:lnTo>
                    <a:pt x="3472663" y="4492946"/>
                  </a:lnTo>
                  <a:lnTo>
                    <a:pt x="3632548" y="4402047"/>
                  </a:lnTo>
                  <a:lnTo>
                    <a:pt x="3784416" y="4299456"/>
                  </a:lnTo>
                  <a:lnTo>
                    <a:pt x="3927652" y="4185785"/>
                  </a:lnTo>
                  <a:lnTo>
                    <a:pt x="4061646" y="4061646"/>
                  </a:lnTo>
                  <a:lnTo>
                    <a:pt x="4185785" y="3927652"/>
                  </a:lnTo>
                  <a:lnTo>
                    <a:pt x="4299456" y="3784415"/>
                  </a:lnTo>
                  <a:lnTo>
                    <a:pt x="4402047" y="3632548"/>
                  </a:lnTo>
                  <a:lnTo>
                    <a:pt x="4492947" y="3472663"/>
                  </a:lnTo>
                  <a:lnTo>
                    <a:pt x="4571541" y="3305371"/>
                  </a:lnTo>
                  <a:lnTo>
                    <a:pt x="4637219" y="3131286"/>
                  </a:lnTo>
                  <a:lnTo>
                    <a:pt x="4689368" y="2951020"/>
                  </a:lnTo>
                  <a:lnTo>
                    <a:pt x="4727375" y="2765185"/>
                  </a:lnTo>
                  <a:lnTo>
                    <a:pt x="4750628" y="2574393"/>
                  </a:lnTo>
                  <a:lnTo>
                    <a:pt x="4758514" y="2379277"/>
                  </a:lnTo>
                  <a:lnTo>
                    <a:pt x="4750628" y="2184121"/>
                  </a:lnTo>
                  <a:lnTo>
                    <a:pt x="4727375" y="1993329"/>
                  </a:lnTo>
                  <a:lnTo>
                    <a:pt x="4689368" y="1807494"/>
                  </a:lnTo>
                  <a:lnTo>
                    <a:pt x="4637219" y="1627227"/>
                  </a:lnTo>
                  <a:lnTo>
                    <a:pt x="4571541" y="1453142"/>
                  </a:lnTo>
                  <a:lnTo>
                    <a:pt x="4492947" y="1285851"/>
                  </a:lnTo>
                  <a:lnTo>
                    <a:pt x="4402047" y="1125966"/>
                  </a:lnTo>
                  <a:lnTo>
                    <a:pt x="4299456" y="974098"/>
                  </a:lnTo>
                  <a:lnTo>
                    <a:pt x="4185785" y="830862"/>
                  </a:lnTo>
                  <a:lnTo>
                    <a:pt x="4061646" y="696868"/>
                  </a:lnTo>
                  <a:lnTo>
                    <a:pt x="3927652" y="572729"/>
                  </a:lnTo>
                  <a:lnTo>
                    <a:pt x="3784416" y="459058"/>
                  </a:lnTo>
                  <a:lnTo>
                    <a:pt x="3632548" y="356467"/>
                  </a:lnTo>
                  <a:lnTo>
                    <a:pt x="3472663" y="265568"/>
                  </a:lnTo>
                  <a:lnTo>
                    <a:pt x="3305371" y="186973"/>
                  </a:lnTo>
                  <a:lnTo>
                    <a:pt x="3131286" y="121296"/>
                  </a:lnTo>
                  <a:lnTo>
                    <a:pt x="2951020" y="69147"/>
                  </a:lnTo>
                  <a:lnTo>
                    <a:pt x="2765185" y="31140"/>
                  </a:lnTo>
                  <a:lnTo>
                    <a:pt x="2574393" y="7887"/>
                  </a:lnTo>
                  <a:lnTo>
                    <a:pt x="2379257" y="0"/>
                  </a:lnTo>
                  <a:lnTo>
                    <a:pt x="2184121" y="7887"/>
                  </a:lnTo>
                  <a:lnTo>
                    <a:pt x="1993329" y="31140"/>
                  </a:lnTo>
                  <a:lnTo>
                    <a:pt x="1807494" y="69147"/>
                  </a:lnTo>
                  <a:lnTo>
                    <a:pt x="1627227" y="121296"/>
                  </a:lnTo>
                  <a:lnTo>
                    <a:pt x="1453142" y="186973"/>
                  </a:lnTo>
                  <a:lnTo>
                    <a:pt x="1285851" y="265568"/>
                  </a:lnTo>
                  <a:lnTo>
                    <a:pt x="1125966" y="356467"/>
                  </a:lnTo>
                  <a:lnTo>
                    <a:pt x="974098" y="459058"/>
                  </a:lnTo>
                  <a:lnTo>
                    <a:pt x="830862" y="572729"/>
                  </a:lnTo>
                  <a:lnTo>
                    <a:pt x="696868" y="696868"/>
                  </a:lnTo>
                  <a:lnTo>
                    <a:pt x="572729" y="830862"/>
                  </a:lnTo>
                  <a:lnTo>
                    <a:pt x="459058" y="974098"/>
                  </a:lnTo>
                  <a:lnTo>
                    <a:pt x="356467" y="1125966"/>
                  </a:lnTo>
                  <a:lnTo>
                    <a:pt x="265568" y="1285851"/>
                  </a:lnTo>
                  <a:lnTo>
                    <a:pt x="186973" y="1453142"/>
                  </a:lnTo>
                  <a:lnTo>
                    <a:pt x="121296" y="1627227"/>
                  </a:lnTo>
                  <a:lnTo>
                    <a:pt x="69147" y="1807494"/>
                  </a:lnTo>
                  <a:lnTo>
                    <a:pt x="31140" y="1993329"/>
                  </a:lnTo>
                  <a:lnTo>
                    <a:pt x="7887" y="2184121"/>
                  </a:lnTo>
                  <a:lnTo>
                    <a:pt x="0" y="2379257"/>
                  </a:lnTo>
                  <a:lnTo>
                    <a:pt x="7887" y="2574393"/>
                  </a:lnTo>
                  <a:lnTo>
                    <a:pt x="31140" y="2765185"/>
                  </a:lnTo>
                  <a:lnTo>
                    <a:pt x="69147" y="2951020"/>
                  </a:lnTo>
                  <a:lnTo>
                    <a:pt x="121296" y="3131286"/>
                  </a:lnTo>
                  <a:lnTo>
                    <a:pt x="186973" y="3305371"/>
                  </a:lnTo>
                  <a:lnTo>
                    <a:pt x="265568" y="3472663"/>
                  </a:lnTo>
                  <a:lnTo>
                    <a:pt x="356467" y="3632548"/>
                  </a:lnTo>
                  <a:lnTo>
                    <a:pt x="459058" y="3784415"/>
                  </a:lnTo>
                  <a:lnTo>
                    <a:pt x="572729" y="3927652"/>
                  </a:lnTo>
                  <a:lnTo>
                    <a:pt x="696868" y="4061646"/>
                  </a:lnTo>
                  <a:lnTo>
                    <a:pt x="830862" y="4185785"/>
                  </a:lnTo>
                  <a:lnTo>
                    <a:pt x="974098" y="4299456"/>
                  </a:lnTo>
                  <a:lnTo>
                    <a:pt x="1125966" y="4402047"/>
                  </a:lnTo>
                  <a:lnTo>
                    <a:pt x="1285851" y="4492946"/>
                  </a:lnTo>
                  <a:lnTo>
                    <a:pt x="1453142" y="4571540"/>
                  </a:lnTo>
                  <a:lnTo>
                    <a:pt x="1627227" y="4637218"/>
                  </a:lnTo>
                  <a:lnTo>
                    <a:pt x="1807494" y="4689367"/>
                  </a:lnTo>
                  <a:lnTo>
                    <a:pt x="1993329" y="4727374"/>
                  </a:lnTo>
                  <a:lnTo>
                    <a:pt x="2184121" y="4750627"/>
                  </a:lnTo>
                  <a:lnTo>
                    <a:pt x="2379257" y="4758514"/>
                  </a:lnTo>
                  <a:lnTo>
                    <a:pt x="2574393" y="4750627"/>
                  </a:lnTo>
                  <a:close/>
                </a:path>
              </a:pathLst>
            </a:custGeom>
            <a:solidFill>
              <a:srgbClr val="E9E3D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8F9C3B07-71CE-11AC-54EE-03AE88FFC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09490" y="2351549"/>
              <a:ext cx="3687921" cy="3924764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C91E9D0-2699-2FE7-542B-AF6743B9A6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983" y="6483295"/>
            <a:ext cx="5413716" cy="3036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8297AD-9D75-BB0E-7D5D-4D365D4C48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3833936"/>
            <a:ext cx="5585974" cy="31308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472C454-2E87-4D71-BA9B-7842E688C2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798" y="1229955"/>
            <a:ext cx="5488326" cy="29782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41782A-B642-04B5-18FD-1D9C23D03E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408" y="5345752"/>
            <a:ext cx="4804596" cy="2692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B3D2916-FE5D-4CAE-0472-77D61708AAE3}"/>
              </a:ext>
            </a:extLst>
          </p:cNvPr>
          <p:cNvSpPr/>
          <p:nvPr/>
        </p:nvSpPr>
        <p:spPr>
          <a:xfrm>
            <a:off x="5016640" y="7744939"/>
            <a:ext cx="3732364" cy="52276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Buku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Pengelolaan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Keuangan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Desa</a:t>
            </a:r>
            <a:endParaRPr lang="en-ID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7DA39F6F-34EB-67CA-E73B-F14562AD91EB}"/>
              </a:ext>
            </a:extLst>
          </p:cNvPr>
          <p:cNvSpPr/>
          <p:nvPr/>
        </p:nvSpPr>
        <p:spPr>
          <a:xfrm>
            <a:off x="9385798" y="3877968"/>
            <a:ext cx="3124200" cy="457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Pembelajaran</a:t>
            </a:r>
            <a:endParaRPr lang="en-ID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E54866AC-E3C2-F97A-6EB2-9181253FFF88}"/>
              </a:ext>
            </a:extLst>
          </p:cNvPr>
          <p:cNvSpPr/>
          <p:nvPr/>
        </p:nvSpPr>
        <p:spPr>
          <a:xfrm>
            <a:off x="9333983" y="9239889"/>
            <a:ext cx="2781817" cy="457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Pembelajaran</a:t>
            </a:r>
            <a:endParaRPr lang="en-ID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50310A05-6B55-7E75-BD54-BEB5FEF0549D}"/>
              </a:ext>
            </a:extLst>
          </p:cNvPr>
          <p:cNvSpPr/>
          <p:nvPr/>
        </p:nvSpPr>
        <p:spPr>
          <a:xfrm>
            <a:off x="14577574" y="6736201"/>
            <a:ext cx="3124200" cy="457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Pembelajaran</a:t>
            </a:r>
            <a:endParaRPr lang="en-ID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20">
            <a:extLst>
              <a:ext uri="{FF2B5EF4-FFF2-40B4-BE49-F238E27FC236}">
                <a16:creationId xmlns:a16="http://schemas.microsoft.com/office/drawing/2014/main" xmlns="" id="{3C0FC13B-037B-D483-5F06-B5310A410E9A}"/>
              </a:ext>
            </a:extLst>
          </p:cNvPr>
          <p:cNvSpPr/>
          <p:nvPr/>
        </p:nvSpPr>
        <p:spPr>
          <a:xfrm rot="9384308" flipH="1">
            <a:off x="800407" y="2655036"/>
            <a:ext cx="1327532" cy="1122234"/>
          </a:xfrm>
          <a:custGeom>
            <a:avLst/>
            <a:gdLst/>
            <a:ahLst/>
            <a:cxnLst/>
            <a:rect l="l" t="t" r="r" b="b"/>
            <a:pathLst>
              <a:path w="2935544" h="2289838">
                <a:moveTo>
                  <a:pt x="0" y="0"/>
                </a:moveTo>
                <a:lnTo>
                  <a:pt x="2935544" y="0"/>
                </a:lnTo>
                <a:lnTo>
                  <a:pt x="2935544" y="2289838"/>
                </a:lnTo>
                <a:lnTo>
                  <a:pt x="0" y="22898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xmlns="" id="{B60A0607-CA87-0551-C12C-FE6D73F703F8}"/>
              </a:ext>
            </a:extLst>
          </p:cNvPr>
          <p:cNvSpPr/>
          <p:nvPr/>
        </p:nvSpPr>
        <p:spPr>
          <a:xfrm>
            <a:off x="-1700563" y="-1727018"/>
            <a:ext cx="3675104" cy="3675104"/>
          </a:xfrm>
          <a:custGeom>
            <a:avLst/>
            <a:gdLst/>
            <a:ahLst/>
            <a:cxnLst/>
            <a:rect l="l" t="t" r="r" b="b"/>
            <a:pathLst>
              <a:path w="3675104" h="3675104">
                <a:moveTo>
                  <a:pt x="0" y="0"/>
                </a:moveTo>
                <a:lnTo>
                  <a:pt x="3675104" y="0"/>
                </a:lnTo>
                <a:lnTo>
                  <a:pt x="3675104" y="3675104"/>
                </a:lnTo>
                <a:lnTo>
                  <a:pt x="0" y="36751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0">
            <a:extLst>
              <a:ext uri="{FF2B5EF4-FFF2-40B4-BE49-F238E27FC236}">
                <a16:creationId xmlns:a16="http://schemas.microsoft.com/office/drawing/2014/main" xmlns="" id="{F538E611-AF75-1474-06F9-A808A8EBB437}"/>
              </a:ext>
            </a:extLst>
          </p:cNvPr>
          <p:cNvSpPr/>
          <p:nvPr/>
        </p:nvSpPr>
        <p:spPr>
          <a:xfrm>
            <a:off x="15998285" y="8629234"/>
            <a:ext cx="1835354" cy="1408634"/>
          </a:xfrm>
          <a:custGeom>
            <a:avLst/>
            <a:gdLst/>
            <a:ahLst/>
            <a:cxnLst/>
            <a:rect l="l" t="t" r="r" b="b"/>
            <a:pathLst>
              <a:path w="1835354" h="1408634">
                <a:moveTo>
                  <a:pt x="0" y="0"/>
                </a:moveTo>
                <a:lnTo>
                  <a:pt x="1835353" y="0"/>
                </a:lnTo>
                <a:lnTo>
                  <a:pt x="1835353" y="1408634"/>
                </a:lnTo>
                <a:lnTo>
                  <a:pt x="0" y="14086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Freeform 20">
            <a:extLst>
              <a:ext uri="{FF2B5EF4-FFF2-40B4-BE49-F238E27FC236}">
                <a16:creationId xmlns:a16="http://schemas.microsoft.com/office/drawing/2014/main" xmlns="" id="{C33B2399-BEFE-F669-5FA2-33B5C17A1DCC}"/>
              </a:ext>
            </a:extLst>
          </p:cNvPr>
          <p:cNvSpPr/>
          <p:nvPr/>
        </p:nvSpPr>
        <p:spPr>
          <a:xfrm flipH="1">
            <a:off x="-76808" y="7193400"/>
            <a:ext cx="3277207" cy="3069077"/>
          </a:xfrm>
          <a:custGeom>
            <a:avLst/>
            <a:gdLst/>
            <a:ahLst/>
            <a:cxnLst/>
            <a:rect l="l" t="t" r="r" b="b"/>
            <a:pathLst>
              <a:path w="7516390" h="7485072">
                <a:moveTo>
                  <a:pt x="0" y="0"/>
                </a:moveTo>
                <a:lnTo>
                  <a:pt x="7516390" y="0"/>
                </a:lnTo>
                <a:lnTo>
                  <a:pt x="7516390" y="7485072"/>
                </a:lnTo>
                <a:lnTo>
                  <a:pt x="0" y="74850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516202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9740C0-9751-AFC6-951D-4033A72AC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bject 43">
            <a:extLst>
              <a:ext uri="{FF2B5EF4-FFF2-40B4-BE49-F238E27FC236}">
                <a16:creationId xmlns:a16="http://schemas.microsoft.com/office/drawing/2014/main" xmlns="" id="{6B6FD45A-A635-9CDF-5E44-6CF3EB30E1B2}"/>
              </a:ext>
            </a:extLst>
          </p:cNvPr>
          <p:cNvSpPr/>
          <p:nvPr/>
        </p:nvSpPr>
        <p:spPr>
          <a:xfrm>
            <a:off x="13273834" y="0"/>
            <a:ext cx="5014165" cy="457493"/>
          </a:xfrm>
          <a:custGeom>
            <a:avLst/>
            <a:gdLst/>
            <a:ahLst/>
            <a:cxnLst/>
            <a:rect l="l" t="t" r="r" b="b"/>
            <a:pathLst>
              <a:path w="5014165" h="457493">
                <a:moveTo>
                  <a:pt x="0" y="0"/>
                </a:moveTo>
                <a:lnTo>
                  <a:pt x="5014165" y="0"/>
                </a:lnTo>
                <a:lnTo>
                  <a:pt x="5014165" y="457493"/>
                </a:lnTo>
                <a:lnTo>
                  <a:pt x="0" y="457493"/>
                </a:lnTo>
                <a:lnTo>
                  <a:pt x="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86AED14F-6A97-BD97-3A05-3417ACB68458}"/>
              </a:ext>
            </a:extLst>
          </p:cNvPr>
          <p:cNvSpPr txBox="1"/>
          <p:nvPr/>
        </p:nvSpPr>
        <p:spPr>
          <a:xfrm>
            <a:off x="14835549" y="1067160"/>
            <a:ext cx="1007401" cy="3428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05"/>
              </a:lnSpc>
              <a:spcBef>
                <a:spcPts val="130"/>
              </a:spcBef>
            </a:pPr>
            <a:r>
              <a:rPr sz="2500" b="1" dirty="0">
                <a:solidFill>
                  <a:srgbClr val="FFFFFF"/>
                </a:solidFill>
                <a:latin typeface="Times New Roman"/>
                <a:cs typeface="Times New Roman"/>
              </a:rPr>
              <a:t>Thynk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37" name="object 37">
            <a:extLst>
              <a:ext uri="{FF2B5EF4-FFF2-40B4-BE49-F238E27FC236}">
                <a16:creationId xmlns:a16="http://schemas.microsoft.com/office/drawing/2014/main" xmlns="" id="{7FDEBD5A-1598-8B70-18C3-6CEC168F1EE2}"/>
              </a:ext>
            </a:extLst>
          </p:cNvPr>
          <p:cNvSpPr txBox="1"/>
          <p:nvPr/>
        </p:nvSpPr>
        <p:spPr>
          <a:xfrm>
            <a:off x="15852382" y="1067160"/>
            <a:ext cx="1584951" cy="3428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05"/>
              </a:lnSpc>
              <a:spcBef>
                <a:spcPts val="130"/>
              </a:spcBef>
            </a:pPr>
            <a:r>
              <a:rPr sz="2500" b="1" dirty="0">
                <a:solidFill>
                  <a:srgbClr val="FFFFFF"/>
                </a:solidFill>
                <a:latin typeface="Times New Roman"/>
                <a:cs typeface="Times New Roman"/>
              </a:rPr>
              <a:t>Unlimited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10" name="object 39">
            <a:extLst>
              <a:ext uri="{FF2B5EF4-FFF2-40B4-BE49-F238E27FC236}">
                <a16:creationId xmlns:a16="http://schemas.microsoft.com/office/drawing/2014/main" xmlns="" id="{71F98E60-657A-686E-B50F-C763E9C68017}"/>
              </a:ext>
            </a:extLst>
          </p:cNvPr>
          <p:cNvSpPr txBox="1"/>
          <p:nvPr/>
        </p:nvSpPr>
        <p:spPr>
          <a:xfrm>
            <a:off x="1872066" y="1540125"/>
            <a:ext cx="9214294" cy="990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spcBef>
                <a:spcPts val="370"/>
              </a:spcBef>
            </a:pPr>
            <a:r>
              <a:rPr lang="fi-FI" sz="3600" b="1" u="sng" dirty="0">
                <a:solidFill>
                  <a:srgbClr val="17726D"/>
                </a:solidFill>
                <a:latin typeface="Felix Titling" panose="04060505060202020A04" pitchFamily="82" charset="0"/>
                <a:ea typeface="Cambria" panose="02040503050406030204" pitchFamily="18" charset="0"/>
                <a:cs typeface="Times New Roman"/>
              </a:rPr>
              <a:t>Penyebarluasan konten-konten Pembelajaran RUKO ASA</a:t>
            </a:r>
            <a:endParaRPr lang="fi-FI" sz="3600" u="sng" dirty="0">
              <a:latin typeface="Felix Titling" panose="04060505060202020A04" pitchFamily="82" charset="0"/>
              <a:ea typeface="Cambria" panose="02040503050406030204" pitchFamily="18" charset="0"/>
              <a:cs typeface="Times New Roman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xmlns="" id="{088812AD-D82F-C96C-0514-1C0E1EE2F093}"/>
              </a:ext>
            </a:extLst>
          </p:cNvPr>
          <p:cNvSpPr txBox="1"/>
          <p:nvPr/>
        </p:nvSpPr>
        <p:spPr>
          <a:xfrm>
            <a:off x="3429000" y="2977677"/>
            <a:ext cx="6100426" cy="14433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indent="-7" algn="just">
              <a:spcBef>
                <a:spcPts val="238"/>
              </a:spcBef>
            </a:pP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Konten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pembelajaran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disebarluaskan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agar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dapat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dipergunakan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oleh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Pemerintah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Desa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dalam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menyusun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perencanaan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penatalaksanaan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dan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penyusunan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laporan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pertanggungjawaban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yang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transparan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akuntabel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dan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efisien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atas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Anggaran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Pendapatan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dan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Belanja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Desa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(APB-Des).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30">
            <a:extLst>
              <a:ext uri="{FF2B5EF4-FFF2-40B4-BE49-F238E27FC236}">
                <a16:creationId xmlns:a16="http://schemas.microsoft.com/office/drawing/2014/main" xmlns="" id="{8D85EEEA-4A32-4A45-70FB-CCD8FC5EEB68}"/>
              </a:ext>
            </a:extLst>
          </p:cNvPr>
          <p:cNvSpPr/>
          <p:nvPr/>
        </p:nvSpPr>
        <p:spPr>
          <a:xfrm>
            <a:off x="16311846" y="8856356"/>
            <a:ext cx="1777884" cy="1443344"/>
          </a:xfrm>
          <a:custGeom>
            <a:avLst/>
            <a:gdLst/>
            <a:ahLst/>
            <a:cxnLst/>
            <a:rect l="l" t="t" r="r" b="b"/>
            <a:pathLst>
              <a:path w="1835354" h="1408634">
                <a:moveTo>
                  <a:pt x="0" y="0"/>
                </a:moveTo>
                <a:lnTo>
                  <a:pt x="1835353" y="0"/>
                </a:lnTo>
                <a:lnTo>
                  <a:pt x="1835353" y="1408634"/>
                </a:lnTo>
                <a:lnTo>
                  <a:pt x="0" y="1408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xmlns="" id="{FD6247FC-C133-1F82-3E44-BCBCD52C541F}"/>
              </a:ext>
            </a:extLst>
          </p:cNvPr>
          <p:cNvSpPr/>
          <p:nvPr/>
        </p:nvSpPr>
        <p:spPr>
          <a:xfrm>
            <a:off x="1974541" y="2995733"/>
            <a:ext cx="1251352" cy="773389"/>
          </a:xfrm>
          <a:custGeom>
            <a:avLst/>
            <a:gdLst/>
            <a:ahLst/>
            <a:cxnLst/>
            <a:rect l="l" t="t" r="r" b="b"/>
            <a:pathLst>
              <a:path w="2552859" h="1687670">
                <a:moveTo>
                  <a:pt x="0" y="0"/>
                </a:moveTo>
                <a:lnTo>
                  <a:pt x="2552859" y="0"/>
                </a:lnTo>
                <a:lnTo>
                  <a:pt x="2552859" y="1687670"/>
                </a:lnTo>
                <a:lnTo>
                  <a:pt x="0" y="1687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663DC71-BB04-9663-FA13-C87D22F3CE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54" y="6077775"/>
            <a:ext cx="5843646" cy="33427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14B9B04-AD32-E9B4-FAAE-43F923021A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983" y="2964637"/>
            <a:ext cx="5182933" cy="2955421"/>
          </a:xfrm>
          <a:prstGeom prst="rect">
            <a:avLst/>
          </a:prstGeom>
        </p:spPr>
      </p:pic>
      <p:sp>
        <p:nvSpPr>
          <p:cNvPr id="23" name="Freeform 12">
            <a:extLst>
              <a:ext uri="{FF2B5EF4-FFF2-40B4-BE49-F238E27FC236}">
                <a16:creationId xmlns:a16="http://schemas.microsoft.com/office/drawing/2014/main" xmlns="" id="{16A55EF4-4A9D-5416-3DCA-411D45D65C24}"/>
              </a:ext>
            </a:extLst>
          </p:cNvPr>
          <p:cNvSpPr/>
          <p:nvPr/>
        </p:nvSpPr>
        <p:spPr>
          <a:xfrm>
            <a:off x="0" y="6695603"/>
            <a:ext cx="4663611" cy="3561403"/>
          </a:xfrm>
          <a:custGeom>
            <a:avLst/>
            <a:gdLst/>
            <a:ahLst/>
            <a:cxnLst/>
            <a:rect l="l" t="t" r="r" b="b"/>
            <a:pathLst>
              <a:path w="2149648" h="1887782">
                <a:moveTo>
                  <a:pt x="0" y="0"/>
                </a:moveTo>
                <a:lnTo>
                  <a:pt x="2149648" y="0"/>
                </a:lnTo>
                <a:lnTo>
                  <a:pt x="2149648" y="1887782"/>
                </a:lnTo>
                <a:lnTo>
                  <a:pt x="0" y="18877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5" name="Freeform 50">
            <a:extLst>
              <a:ext uri="{FF2B5EF4-FFF2-40B4-BE49-F238E27FC236}">
                <a16:creationId xmlns:a16="http://schemas.microsoft.com/office/drawing/2014/main" xmlns="" id="{601B5C41-EE0A-37F4-4A50-0A181E9EB2B2}"/>
              </a:ext>
            </a:extLst>
          </p:cNvPr>
          <p:cNvSpPr/>
          <p:nvPr/>
        </p:nvSpPr>
        <p:spPr>
          <a:xfrm>
            <a:off x="-381000" y="-337525"/>
            <a:ext cx="1816970" cy="1747225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7" y="0"/>
                </a:lnTo>
                <a:lnTo>
                  <a:pt x="659197" y="659196"/>
                </a:lnTo>
                <a:lnTo>
                  <a:pt x="0" y="6591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xmlns="" id="{5B508FC3-D035-8532-3997-B4E0CDA21931}"/>
              </a:ext>
            </a:extLst>
          </p:cNvPr>
          <p:cNvSpPr/>
          <p:nvPr/>
        </p:nvSpPr>
        <p:spPr>
          <a:xfrm flipH="1">
            <a:off x="15374916" y="179337"/>
            <a:ext cx="2740214" cy="2351388"/>
          </a:xfrm>
          <a:custGeom>
            <a:avLst/>
            <a:gdLst/>
            <a:ahLst/>
            <a:cxnLst/>
            <a:rect l="l" t="t" r="r" b="b"/>
            <a:pathLst>
              <a:path w="2187460" h="1948828">
                <a:moveTo>
                  <a:pt x="0" y="0"/>
                </a:moveTo>
                <a:lnTo>
                  <a:pt x="2187460" y="0"/>
                </a:lnTo>
                <a:lnTo>
                  <a:pt x="2187460" y="1948827"/>
                </a:lnTo>
                <a:lnTo>
                  <a:pt x="0" y="19488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953066F-E8BC-3ABA-98C6-2FCF9DDBF5F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3" b="40146"/>
          <a:stretch/>
        </p:blipFill>
        <p:spPr bwMode="auto">
          <a:xfrm>
            <a:off x="12788841" y="6077774"/>
            <a:ext cx="2995257" cy="34276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8923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5243C44-035B-61B4-49D0-9C076D41F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C01B52E-E075-4387-C587-6B21C93D1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4" r="23747"/>
          <a:stretch/>
        </p:blipFill>
        <p:spPr>
          <a:xfrm>
            <a:off x="1383312" y="1868170"/>
            <a:ext cx="4634689" cy="7272784"/>
          </a:xfrm>
          <a:prstGeom prst="rect">
            <a:avLst/>
          </a:prstGeom>
        </p:spPr>
      </p:pic>
      <p:sp>
        <p:nvSpPr>
          <p:cNvPr id="21" name="object 21">
            <a:extLst>
              <a:ext uri="{FF2B5EF4-FFF2-40B4-BE49-F238E27FC236}">
                <a16:creationId xmlns:a16="http://schemas.microsoft.com/office/drawing/2014/main" xmlns="" id="{312B80E7-FD43-1E34-38DF-F27FBEADE4BA}"/>
              </a:ext>
            </a:extLst>
          </p:cNvPr>
          <p:cNvSpPr/>
          <p:nvPr/>
        </p:nvSpPr>
        <p:spPr>
          <a:xfrm>
            <a:off x="1371600" y="9324695"/>
            <a:ext cx="13639800" cy="45719"/>
          </a:xfrm>
          <a:custGeom>
            <a:avLst/>
            <a:gdLst/>
            <a:ahLst/>
            <a:cxnLst/>
            <a:rect l="l" t="t" r="r" b="b"/>
            <a:pathLst>
              <a:path w="16138684">
                <a:moveTo>
                  <a:pt x="0" y="0"/>
                </a:moveTo>
                <a:lnTo>
                  <a:pt x="16138684" y="0"/>
                </a:lnTo>
              </a:path>
            </a:pathLst>
          </a:custGeom>
          <a:ln w="38099">
            <a:solidFill>
              <a:srgbClr val="17726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xmlns="" id="{E951A36E-978D-0B9C-1D5A-E27FE8C4BD0B}"/>
              </a:ext>
            </a:extLst>
          </p:cNvPr>
          <p:cNvSpPr txBox="1"/>
          <p:nvPr/>
        </p:nvSpPr>
        <p:spPr>
          <a:xfrm>
            <a:off x="6442743" y="7498865"/>
            <a:ext cx="7730457" cy="20095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69875"/>
            <a:r>
              <a:rPr lang="en-US" sz="2400" b="1" spc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Adri </a:t>
            </a:r>
            <a:r>
              <a:rPr lang="en-US" sz="2400" b="1" spc="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Umbu</a:t>
            </a:r>
            <a:r>
              <a:rPr lang="en-US" sz="2400" b="1" spc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Raisi </a:t>
            </a:r>
            <a:r>
              <a:rPr lang="en-US" sz="2400" b="1" spc="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Sabaora</a:t>
            </a:r>
            <a:r>
              <a:rPr lang="en-US" sz="2400" b="1" spc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SH</a:t>
            </a:r>
          </a:p>
          <a:p>
            <a:pPr marL="269875"/>
            <a:r>
              <a:rPr lang="en-US" sz="2400" b="1" spc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20240707012369</a:t>
            </a:r>
          </a:p>
          <a:p>
            <a:pPr marL="269875"/>
            <a:r>
              <a:rPr lang="en-US" sz="2400" b="1" spc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PESERTA PKN TK. II ANGKATAN XXXI</a:t>
            </a:r>
          </a:p>
          <a:p>
            <a:pPr marL="269875"/>
            <a:r>
              <a:rPr lang="en-US" sz="2400" b="1" spc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PUSDIKMIN POLRI - BANDUNG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xmlns="" id="{DE4B6A33-D3BD-EC39-0558-E38C083CB915}"/>
              </a:ext>
            </a:extLst>
          </p:cNvPr>
          <p:cNvSpPr txBox="1"/>
          <p:nvPr/>
        </p:nvSpPr>
        <p:spPr>
          <a:xfrm>
            <a:off x="1074657" y="5553370"/>
            <a:ext cx="447675" cy="4476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2A85A48-4738-06D3-AD91-26ACBA382F6B}"/>
              </a:ext>
            </a:extLst>
          </p:cNvPr>
          <p:cNvSpPr txBox="1"/>
          <p:nvPr/>
        </p:nvSpPr>
        <p:spPr>
          <a:xfrm>
            <a:off x="7192366" y="3380952"/>
            <a:ext cx="9712322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Felix Titling" panose="04060505060202020A04" pitchFamily="82" charset="0"/>
                <a:cs typeface="Times New Roman" panose="02020603050405020304" pitchFamily="18" charset="0"/>
              </a:rPr>
              <a:t>IMPLEMENTASI PROYEK PERUBAHAN </a:t>
            </a:r>
          </a:p>
          <a:p>
            <a:pPr algn="ctr"/>
            <a:r>
              <a:rPr lang="en-US" sz="4400" b="1" dirty="0">
                <a:solidFill>
                  <a:schemeClr val="accent5"/>
                </a:solidFill>
                <a:latin typeface="Felix Titling" panose="04060505060202020A04" pitchFamily="82" charset="0"/>
                <a:cs typeface="Times New Roman" panose="02020603050405020304" pitchFamily="18" charset="0"/>
              </a:rPr>
              <a:t>RUMAH KOLABORASI KONSULTASI PENGELOLAAN KEUANGAN DESA</a:t>
            </a:r>
            <a:endParaRPr lang="en-ID" sz="4400" dirty="0">
              <a:solidFill>
                <a:schemeClr val="accent5"/>
              </a:solidFill>
              <a:latin typeface="Felix Titling" panose="04060505060202020A04" pitchFamily="82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39CEDF1-C77F-A252-2FDD-1B1AD4014898}"/>
              </a:ext>
            </a:extLst>
          </p:cNvPr>
          <p:cNvGrpSpPr/>
          <p:nvPr/>
        </p:nvGrpSpPr>
        <p:grpSpPr>
          <a:xfrm>
            <a:off x="14782800" y="468160"/>
            <a:ext cx="2843108" cy="2144191"/>
            <a:chOff x="12876786" y="2670986"/>
            <a:chExt cx="5391721" cy="4758514"/>
          </a:xfrm>
        </p:grpSpPr>
        <p:sp>
          <p:nvSpPr>
            <p:cNvPr id="19" name="object 19">
              <a:extLst>
                <a:ext uri="{FF2B5EF4-FFF2-40B4-BE49-F238E27FC236}">
                  <a16:creationId xmlns:a16="http://schemas.microsoft.com/office/drawing/2014/main" xmlns="" id="{0F3445C6-BE2B-A429-8B8E-DC248922E22E}"/>
                </a:ext>
              </a:extLst>
            </p:cNvPr>
            <p:cNvSpPr/>
            <p:nvPr/>
          </p:nvSpPr>
          <p:spPr>
            <a:xfrm>
              <a:off x="13509993" y="2670986"/>
              <a:ext cx="4758514" cy="4758514"/>
            </a:xfrm>
            <a:custGeom>
              <a:avLst/>
              <a:gdLst/>
              <a:ahLst/>
              <a:cxnLst/>
              <a:rect l="l" t="t" r="r" b="b"/>
              <a:pathLst>
                <a:path w="4758514" h="4758514">
                  <a:moveTo>
                    <a:pt x="2574393" y="4750627"/>
                  </a:moveTo>
                  <a:lnTo>
                    <a:pt x="2765185" y="4727374"/>
                  </a:lnTo>
                  <a:lnTo>
                    <a:pt x="2951020" y="4689367"/>
                  </a:lnTo>
                  <a:lnTo>
                    <a:pt x="3131286" y="4637218"/>
                  </a:lnTo>
                  <a:lnTo>
                    <a:pt x="3305371" y="4571540"/>
                  </a:lnTo>
                  <a:lnTo>
                    <a:pt x="3472663" y="4492946"/>
                  </a:lnTo>
                  <a:lnTo>
                    <a:pt x="3632548" y="4402047"/>
                  </a:lnTo>
                  <a:lnTo>
                    <a:pt x="3784416" y="4299456"/>
                  </a:lnTo>
                  <a:lnTo>
                    <a:pt x="3927652" y="4185785"/>
                  </a:lnTo>
                  <a:lnTo>
                    <a:pt x="4061646" y="4061646"/>
                  </a:lnTo>
                  <a:lnTo>
                    <a:pt x="4185785" y="3927652"/>
                  </a:lnTo>
                  <a:lnTo>
                    <a:pt x="4299456" y="3784415"/>
                  </a:lnTo>
                  <a:lnTo>
                    <a:pt x="4402047" y="3632548"/>
                  </a:lnTo>
                  <a:lnTo>
                    <a:pt x="4492947" y="3472663"/>
                  </a:lnTo>
                  <a:lnTo>
                    <a:pt x="4571541" y="3305371"/>
                  </a:lnTo>
                  <a:lnTo>
                    <a:pt x="4637219" y="3131286"/>
                  </a:lnTo>
                  <a:lnTo>
                    <a:pt x="4689368" y="2951020"/>
                  </a:lnTo>
                  <a:lnTo>
                    <a:pt x="4727375" y="2765185"/>
                  </a:lnTo>
                  <a:lnTo>
                    <a:pt x="4750628" y="2574393"/>
                  </a:lnTo>
                  <a:lnTo>
                    <a:pt x="4758514" y="2379277"/>
                  </a:lnTo>
                  <a:lnTo>
                    <a:pt x="4750628" y="2184121"/>
                  </a:lnTo>
                  <a:lnTo>
                    <a:pt x="4727375" y="1993329"/>
                  </a:lnTo>
                  <a:lnTo>
                    <a:pt x="4689368" y="1807494"/>
                  </a:lnTo>
                  <a:lnTo>
                    <a:pt x="4637219" y="1627227"/>
                  </a:lnTo>
                  <a:lnTo>
                    <a:pt x="4571541" y="1453142"/>
                  </a:lnTo>
                  <a:lnTo>
                    <a:pt x="4492947" y="1285851"/>
                  </a:lnTo>
                  <a:lnTo>
                    <a:pt x="4402047" y="1125966"/>
                  </a:lnTo>
                  <a:lnTo>
                    <a:pt x="4299456" y="974098"/>
                  </a:lnTo>
                  <a:lnTo>
                    <a:pt x="4185785" y="830862"/>
                  </a:lnTo>
                  <a:lnTo>
                    <a:pt x="4061646" y="696868"/>
                  </a:lnTo>
                  <a:lnTo>
                    <a:pt x="3927652" y="572729"/>
                  </a:lnTo>
                  <a:lnTo>
                    <a:pt x="3784416" y="459058"/>
                  </a:lnTo>
                  <a:lnTo>
                    <a:pt x="3632548" y="356467"/>
                  </a:lnTo>
                  <a:lnTo>
                    <a:pt x="3472663" y="265568"/>
                  </a:lnTo>
                  <a:lnTo>
                    <a:pt x="3305371" y="186973"/>
                  </a:lnTo>
                  <a:lnTo>
                    <a:pt x="3131286" y="121296"/>
                  </a:lnTo>
                  <a:lnTo>
                    <a:pt x="2951020" y="69147"/>
                  </a:lnTo>
                  <a:lnTo>
                    <a:pt x="2765185" y="31140"/>
                  </a:lnTo>
                  <a:lnTo>
                    <a:pt x="2574393" y="7887"/>
                  </a:lnTo>
                  <a:lnTo>
                    <a:pt x="2379257" y="0"/>
                  </a:lnTo>
                  <a:lnTo>
                    <a:pt x="2184121" y="7887"/>
                  </a:lnTo>
                  <a:lnTo>
                    <a:pt x="1993329" y="31140"/>
                  </a:lnTo>
                  <a:lnTo>
                    <a:pt x="1807494" y="69147"/>
                  </a:lnTo>
                  <a:lnTo>
                    <a:pt x="1627227" y="121296"/>
                  </a:lnTo>
                  <a:lnTo>
                    <a:pt x="1453142" y="186973"/>
                  </a:lnTo>
                  <a:lnTo>
                    <a:pt x="1285851" y="265568"/>
                  </a:lnTo>
                  <a:lnTo>
                    <a:pt x="1125966" y="356467"/>
                  </a:lnTo>
                  <a:lnTo>
                    <a:pt x="974098" y="459058"/>
                  </a:lnTo>
                  <a:lnTo>
                    <a:pt x="830862" y="572729"/>
                  </a:lnTo>
                  <a:lnTo>
                    <a:pt x="696868" y="696868"/>
                  </a:lnTo>
                  <a:lnTo>
                    <a:pt x="572729" y="830862"/>
                  </a:lnTo>
                  <a:lnTo>
                    <a:pt x="459058" y="974098"/>
                  </a:lnTo>
                  <a:lnTo>
                    <a:pt x="356467" y="1125966"/>
                  </a:lnTo>
                  <a:lnTo>
                    <a:pt x="265568" y="1285851"/>
                  </a:lnTo>
                  <a:lnTo>
                    <a:pt x="186973" y="1453142"/>
                  </a:lnTo>
                  <a:lnTo>
                    <a:pt x="121296" y="1627227"/>
                  </a:lnTo>
                  <a:lnTo>
                    <a:pt x="69147" y="1807494"/>
                  </a:lnTo>
                  <a:lnTo>
                    <a:pt x="31140" y="1993329"/>
                  </a:lnTo>
                  <a:lnTo>
                    <a:pt x="7887" y="2184121"/>
                  </a:lnTo>
                  <a:lnTo>
                    <a:pt x="0" y="2379257"/>
                  </a:lnTo>
                  <a:lnTo>
                    <a:pt x="7887" y="2574393"/>
                  </a:lnTo>
                  <a:lnTo>
                    <a:pt x="31140" y="2765185"/>
                  </a:lnTo>
                  <a:lnTo>
                    <a:pt x="69147" y="2951020"/>
                  </a:lnTo>
                  <a:lnTo>
                    <a:pt x="121296" y="3131286"/>
                  </a:lnTo>
                  <a:lnTo>
                    <a:pt x="186973" y="3305371"/>
                  </a:lnTo>
                  <a:lnTo>
                    <a:pt x="265568" y="3472663"/>
                  </a:lnTo>
                  <a:lnTo>
                    <a:pt x="356467" y="3632548"/>
                  </a:lnTo>
                  <a:lnTo>
                    <a:pt x="459058" y="3784415"/>
                  </a:lnTo>
                  <a:lnTo>
                    <a:pt x="572729" y="3927652"/>
                  </a:lnTo>
                  <a:lnTo>
                    <a:pt x="696868" y="4061646"/>
                  </a:lnTo>
                  <a:lnTo>
                    <a:pt x="830862" y="4185785"/>
                  </a:lnTo>
                  <a:lnTo>
                    <a:pt x="974098" y="4299456"/>
                  </a:lnTo>
                  <a:lnTo>
                    <a:pt x="1125966" y="4402047"/>
                  </a:lnTo>
                  <a:lnTo>
                    <a:pt x="1285851" y="4492946"/>
                  </a:lnTo>
                  <a:lnTo>
                    <a:pt x="1453142" y="4571540"/>
                  </a:lnTo>
                  <a:lnTo>
                    <a:pt x="1627227" y="4637218"/>
                  </a:lnTo>
                  <a:lnTo>
                    <a:pt x="1807494" y="4689367"/>
                  </a:lnTo>
                  <a:lnTo>
                    <a:pt x="1993329" y="4727374"/>
                  </a:lnTo>
                  <a:lnTo>
                    <a:pt x="2184121" y="4750627"/>
                  </a:lnTo>
                  <a:lnTo>
                    <a:pt x="2379257" y="4758514"/>
                  </a:lnTo>
                  <a:lnTo>
                    <a:pt x="2574393" y="4750627"/>
                  </a:lnTo>
                  <a:close/>
                </a:path>
              </a:pathLst>
            </a:custGeom>
            <a:solidFill>
              <a:srgbClr val="E9E3D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A1B2776-B898-8FED-F60E-8E755F213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68726" y="3159321"/>
              <a:ext cx="2647338" cy="2817350"/>
            </a:xfrm>
            <a:prstGeom prst="rect">
              <a:avLst/>
            </a:prstGeom>
          </p:spPr>
        </p:pic>
        <p:sp>
          <p:nvSpPr>
            <p:cNvPr id="14" name="object 33">
              <a:extLst>
                <a:ext uri="{FF2B5EF4-FFF2-40B4-BE49-F238E27FC236}">
                  <a16:creationId xmlns:a16="http://schemas.microsoft.com/office/drawing/2014/main" xmlns="" id="{80361A39-6C9A-413B-4386-CB6925202FD6}"/>
                </a:ext>
              </a:extLst>
            </p:cNvPr>
            <p:cNvSpPr txBox="1"/>
            <p:nvPr/>
          </p:nvSpPr>
          <p:spPr>
            <a:xfrm>
              <a:off x="12876786" y="5076811"/>
              <a:ext cx="5057749" cy="701159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7400"/>
                </a:lnSpc>
                <a:spcBef>
                  <a:spcPts val="370"/>
                </a:spcBef>
              </a:pP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/>
                  <a:cs typeface="Times New Roman"/>
                </a:rPr>
                <a:t>	RUKO ASA</a:t>
              </a:r>
              <a:endParaRPr sz="200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6" name="object 12">
            <a:extLst>
              <a:ext uri="{FF2B5EF4-FFF2-40B4-BE49-F238E27FC236}">
                <a16:creationId xmlns:a16="http://schemas.microsoft.com/office/drawing/2014/main" xmlns="" id="{EFCEAA19-61C2-55C5-7E13-60C82F977AA3}"/>
              </a:ext>
            </a:extLst>
          </p:cNvPr>
          <p:cNvSpPr txBox="1"/>
          <p:nvPr/>
        </p:nvSpPr>
        <p:spPr>
          <a:xfrm>
            <a:off x="6463519" y="7073083"/>
            <a:ext cx="2724267" cy="3911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69875"/>
            <a:r>
              <a:rPr lang="en-US" sz="2400" b="1" spc="3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Disusun</a:t>
            </a:r>
            <a:r>
              <a:rPr lang="en-US" sz="2400" b="1" spc="3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Oleh:</a:t>
            </a: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xmlns="" id="{A4582DEA-8462-8CEE-213E-E5A3EB594820}"/>
              </a:ext>
            </a:extLst>
          </p:cNvPr>
          <p:cNvSpPr/>
          <p:nvPr/>
        </p:nvSpPr>
        <p:spPr>
          <a:xfrm>
            <a:off x="15175243" y="6860445"/>
            <a:ext cx="1084179" cy="1084179"/>
          </a:xfrm>
          <a:custGeom>
            <a:avLst/>
            <a:gdLst/>
            <a:ahLst/>
            <a:cxnLst/>
            <a:rect l="l" t="t" r="r" b="b"/>
            <a:pathLst>
              <a:path w="1084179" h="1084179">
                <a:moveTo>
                  <a:pt x="0" y="0"/>
                </a:moveTo>
                <a:lnTo>
                  <a:pt x="1084179" y="0"/>
                </a:lnTo>
                <a:lnTo>
                  <a:pt x="1084179" y="1084179"/>
                </a:lnTo>
                <a:lnTo>
                  <a:pt x="0" y="10841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xmlns="" id="{81E5823A-5A47-B91F-CB36-7421334374C8}"/>
              </a:ext>
            </a:extLst>
          </p:cNvPr>
          <p:cNvSpPr/>
          <p:nvPr/>
        </p:nvSpPr>
        <p:spPr>
          <a:xfrm>
            <a:off x="14561970" y="7458936"/>
            <a:ext cx="3878430" cy="3141528"/>
          </a:xfrm>
          <a:custGeom>
            <a:avLst/>
            <a:gdLst/>
            <a:ahLst/>
            <a:cxnLst/>
            <a:rect l="l" t="t" r="r" b="b"/>
            <a:pathLst>
              <a:path w="3878430" h="3141528">
                <a:moveTo>
                  <a:pt x="0" y="0"/>
                </a:moveTo>
                <a:lnTo>
                  <a:pt x="3878430" y="0"/>
                </a:lnTo>
                <a:lnTo>
                  <a:pt x="3878430" y="3141528"/>
                </a:lnTo>
                <a:lnTo>
                  <a:pt x="0" y="31415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xmlns="" id="{F05BD5AD-32B2-5461-9635-1904407B8585}"/>
              </a:ext>
            </a:extLst>
          </p:cNvPr>
          <p:cNvSpPr/>
          <p:nvPr/>
        </p:nvSpPr>
        <p:spPr>
          <a:xfrm>
            <a:off x="15802871" y="6314379"/>
            <a:ext cx="456551" cy="456551"/>
          </a:xfrm>
          <a:custGeom>
            <a:avLst/>
            <a:gdLst/>
            <a:ahLst/>
            <a:cxnLst/>
            <a:rect l="l" t="t" r="r" b="b"/>
            <a:pathLst>
              <a:path w="456551" h="456551">
                <a:moveTo>
                  <a:pt x="0" y="0"/>
                </a:moveTo>
                <a:lnTo>
                  <a:pt x="456551" y="0"/>
                </a:lnTo>
                <a:lnTo>
                  <a:pt x="456551" y="456551"/>
                </a:lnTo>
                <a:lnTo>
                  <a:pt x="0" y="456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xmlns="" id="{E259F55E-3F27-0DB8-B3C9-A4C57C0D1A0B}"/>
              </a:ext>
            </a:extLst>
          </p:cNvPr>
          <p:cNvSpPr/>
          <p:nvPr/>
        </p:nvSpPr>
        <p:spPr>
          <a:xfrm>
            <a:off x="215867" y="146890"/>
            <a:ext cx="1082627" cy="1082627"/>
          </a:xfrm>
          <a:custGeom>
            <a:avLst/>
            <a:gdLst/>
            <a:ahLst/>
            <a:cxnLst/>
            <a:rect l="l" t="t" r="r" b="b"/>
            <a:pathLst>
              <a:path w="1082627" h="1082627">
                <a:moveTo>
                  <a:pt x="0" y="0"/>
                </a:moveTo>
                <a:lnTo>
                  <a:pt x="1082626" y="0"/>
                </a:lnTo>
                <a:lnTo>
                  <a:pt x="1082626" y="1082627"/>
                </a:lnTo>
                <a:lnTo>
                  <a:pt x="0" y="10826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523250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AF93696-1DED-9128-8721-03FB1D93E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3">
            <a:extLst>
              <a:ext uri="{FF2B5EF4-FFF2-40B4-BE49-F238E27FC236}">
                <a16:creationId xmlns:a16="http://schemas.microsoft.com/office/drawing/2014/main" xmlns="" id="{BC1DA229-4C88-E033-D63E-4166BF18CC90}"/>
              </a:ext>
            </a:extLst>
          </p:cNvPr>
          <p:cNvSpPr txBox="1"/>
          <p:nvPr/>
        </p:nvSpPr>
        <p:spPr>
          <a:xfrm>
            <a:off x="4374709" y="1278379"/>
            <a:ext cx="9538581" cy="747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spcBef>
                <a:spcPts val="370"/>
              </a:spcBef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HASIL UJI COBA RUKO ASA</a:t>
            </a:r>
          </a:p>
          <a:p>
            <a:pPr marL="12700" algn="ctr">
              <a:spcBef>
                <a:spcPts val="370"/>
              </a:spcBef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TAHAP II</a:t>
            </a:r>
            <a:endParaRPr sz="4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CB1FDBA0-567F-8889-F104-E79AF89C7C2B}"/>
              </a:ext>
            </a:extLst>
          </p:cNvPr>
          <p:cNvGrpSpPr/>
          <p:nvPr/>
        </p:nvGrpSpPr>
        <p:grpSpPr>
          <a:xfrm>
            <a:off x="1188102" y="2927864"/>
            <a:ext cx="5747867" cy="2806051"/>
            <a:chOff x="1066800" y="2173144"/>
            <a:chExt cx="5747867" cy="280605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50527E60-C561-8578-03BF-A0569F350B05}"/>
                </a:ext>
              </a:extLst>
            </p:cNvPr>
            <p:cNvGrpSpPr/>
            <p:nvPr/>
          </p:nvGrpSpPr>
          <p:grpSpPr>
            <a:xfrm>
              <a:off x="1066800" y="2247900"/>
              <a:ext cx="990601" cy="990600"/>
              <a:chOff x="1956995" y="3802194"/>
              <a:chExt cx="1043519" cy="1098800"/>
            </a:xfrm>
          </p:grpSpPr>
          <p:sp>
            <p:nvSpPr>
              <p:cNvPr id="34" name="Freeform 23">
                <a:extLst>
                  <a:ext uri="{FF2B5EF4-FFF2-40B4-BE49-F238E27FC236}">
                    <a16:creationId xmlns:a16="http://schemas.microsoft.com/office/drawing/2014/main" xmlns="" id="{94D92A70-3572-869E-0599-3D13397C78BA}"/>
                  </a:ext>
                </a:extLst>
              </p:cNvPr>
              <p:cNvSpPr/>
              <p:nvPr/>
            </p:nvSpPr>
            <p:spPr>
              <a:xfrm>
                <a:off x="1956995" y="3802194"/>
                <a:ext cx="1043519" cy="1098800"/>
              </a:xfrm>
              <a:custGeom>
                <a:avLst/>
                <a:gdLst/>
                <a:ahLst/>
                <a:cxnLst/>
                <a:rect l="l" t="t" r="r" b="b"/>
                <a:pathLst>
                  <a:path w="798484" h="812800">
                    <a:moveTo>
                      <a:pt x="798484" y="0"/>
                    </a:moveTo>
                    <a:lnTo>
                      <a:pt x="798484" y="698500"/>
                    </a:lnTo>
                    <a:lnTo>
                      <a:pt x="399242" y="812800"/>
                    </a:lnTo>
                    <a:lnTo>
                      <a:pt x="0" y="698500"/>
                    </a:lnTo>
                    <a:lnTo>
                      <a:pt x="0" y="0"/>
                    </a:lnTo>
                    <a:lnTo>
                      <a:pt x="798484" y="0"/>
                    </a:lnTo>
                    <a:close/>
                  </a:path>
                </a:pathLst>
              </a:custGeom>
              <a:solidFill>
                <a:srgbClr val="5DA295"/>
              </a:solidFill>
            </p:spPr>
          </p:sp>
          <p:sp>
            <p:nvSpPr>
              <p:cNvPr id="36" name="Freeform 27">
                <a:extLst>
                  <a:ext uri="{FF2B5EF4-FFF2-40B4-BE49-F238E27FC236}">
                    <a16:creationId xmlns:a16="http://schemas.microsoft.com/office/drawing/2014/main" xmlns="" id="{83399CCC-B19B-64C5-B290-DD8A3011F207}"/>
                  </a:ext>
                </a:extLst>
              </p:cNvPr>
              <p:cNvSpPr/>
              <p:nvPr/>
            </p:nvSpPr>
            <p:spPr>
              <a:xfrm>
                <a:off x="2161011" y="4000499"/>
                <a:ext cx="657582" cy="586494"/>
              </a:xfrm>
              <a:custGeom>
                <a:avLst/>
                <a:gdLst/>
                <a:ahLst/>
                <a:cxnLst/>
                <a:rect l="l" t="t" r="r" b="b"/>
                <a:pathLst>
                  <a:path w="1010284" h="1001444">
                    <a:moveTo>
                      <a:pt x="0" y="0"/>
                    </a:moveTo>
                    <a:lnTo>
                      <a:pt x="1010284" y="0"/>
                    </a:lnTo>
                    <a:lnTo>
                      <a:pt x="1010284" y="1001445"/>
                    </a:lnTo>
                    <a:lnTo>
                      <a:pt x="0" y="10014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CBEA247-E77F-2124-F1C8-AA7FAD165057}"/>
                </a:ext>
              </a:extLst>
            </p:cNvPr>
            <p:cNvGrpSpPr/>
            <p:nvPr/>
          </p:nvGrpSpPr>
          <p:grpSpPr>
            <a:xfrm>
              <a:off x="2157985" y="2173144"/>
              <a:ext cx="4656682" cy="2806051"/>
              <a:chOff x="2157985" y="2306342"/>
              <a:chExt cx="4656682" cy="2806051"/>
            </a:xfrm>
          </p:grpSpPr>
          <p:sp>
            <p:nvSpPr>
              <p:cNvPr id="33" name="TextBox 31">
                <a:extLst>
                  <a:ext uri="{FF2B5EF4-FFF2-40B4-BE49-F238E27FC236}">
                    <a16:creationId xmlns:a16="http://schemas.microsoft.com/office/drawing/2014/main" xmlns="" id="{E7BF5FDB-0A2B-7250-0BC9-E97CC309DBEB}"/>
                  </a:ext>
                </a:extLst>
              </p:cNvPr>
              <p:cNvSpPr txBox="1"/>
              <p:nvPr/>
            </p:nvSpPr>
            <p:spPr>
              <a:xfrm>
                <a:off x="2173946" y="2306342"/>
                <a:ext cx="4640721" cy="117070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759"/>
                  </a:lnSpc>
                </a:pPr>
                <a:r>
                  <a:rPr lang="en-US" sz="3200" b="1" u="sng" dirty="0" err="1">
                    <a:latin typeface="Glacial Indifference Bold"/>
                    <a:ea typeface="Glacial Indifference Bold"/>
                    <a:cs typeface="Glacial Indifference Bold"/>
                    <a:sym typeface="Glacial Indifference Bold"/>
                  </a:rPr>
                  <a:t>Pendekatan</a:t>
                </a:r>
                <a:r>
                  <a:rPr lang="en-US" sz="3200" b="1" u="sng" dirty="0">
                    <a:latin typeface="Glacial Indifference Bold"/>
                    <a:ea typeface="Glacial Indifference Bold"/>
                    <a:cs typeface="Glacial Indifference Bold"/>
                    <a:sym typeface="Glacial Indifference Bold"/>
                  </a:rPr>
                  <a:t> bale – bale </a:t>
                </a:r>
                <a:r>
                  <a:rPr lang="en-US" sz="3200" b="1" u="sng" dirty="0">
                    <a:solidFill>
                      <a:srgbClr val="00B050"/>
                    </a:solidFill>
                    <a:latin typeface="Glacial Indifference Bold"/>
                    <a:ea typeface="Glacial Indifference Bold"/>
                    <a:cs typeface="Glacial Indifference Bold"/>
                    <a:sym typeface="Glacial Indifference Bold"/>
                  </a:rPr>
                  <a:t>(</a:t>
                </a:r>
                <a:r>
                  <a:rPr lang="en-US" sz="3200" b="1" i="1" u="sng" dirty="0">
                    <a:solidFill>
                      <a:srgbClr val="00B050"/>
                    </a:solidFill>
                    <a:latin typeface="Glacial Indifference Bold"/>
                    <a:ea typeface="Glacial Indifference Bold"/>
                    <a:cs typeface="Glacial Indifference Bold"/>
                    <a:sym typeface="Glacial Indifference Bold"/>
                  </a:rPr>
                  <a:t>on the spot</a:t>
                </a:r>
                <a:r>
                  <a:rPr lang="en-US" sz="3200" b="1" u="sng" dirty="0">
                    <a:solidFill>
                      <a:srgbClr val="00B050"/>
                    </a:solidFill>
                    <a:latin typeface="Glacial Indifference Bold"/>
                    <a:ea typeface="Glacial Indifference Bold"/>
                    <a:cs typeface="Glacial Indifference Bold"/>
                    <a:sym typeface="Glacial Indifference Bold"/>
                  </a:rPr>
                  <a:t>)</a:t>
                </a:r>
              </a:p>
            </p:txBody>
          </p:sp>
          <p:sp>
            <p:nvSpPr>
              <p:cNvPr id="38" name="TextBox 32">
                <a:extLst>
                  <a:ext uri="{FF2B5EF4-FFF2-40B4-BE49-F238E27FC236}">
                    <a16:creationId xmlns:a16="http://schemas.microsoft.com/office/drawing/2014/main" xmlns="" id="{8AD36709-A32F-90C9-595D-3C27ABE21F10}"/>
                  </a:ext>
                </a:extLst>
              </p:cNvPr>
              <p:cNvSpPr txBox="1"/>
              <p:nvPr/>
            </p:nvSpPr>
            <p:spPr>
              <a:xfrm>
                <a:off x="2157985" y="3635065"/>
                <a:ext cx="4640721" cy="14773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2400" dirty="0" err="1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Sasaran</a:t>
                </a:r>
                <a:r>
                  <a:rPr lang="en-US" sz="2400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Ruko Asa </a:t>
                </a:r>
                <a:r>
                  <a:rPr lang="en-US" sz="2400" dirty="0" err="1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Tahap</a:t>
                </a:r>
                <a:r>
                  <a:rPr lang="en-US" sz="2400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II :</a:t>
                </a:r>
              </a:p>
              <a:p>
                <a:pPr marL="350838" indent="-350838">
                  <a:buAutoNum type="arabicPeriod"/>
                </a:pPr>
                <a:r>
                  <a:rPr lang="en-ID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Kecamatan</a:t>
                </a:r>
                <a:r>
                  <a:rPr lang="en-ID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ID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Katiku</a:t>
                </a:r>
                <a:r>
                  <a:rPr lang="en-ID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Tana, </a:t>
                </a:r>
              </a:p>
              <a:p>
                <a:pPr marL="350838" indent="-350838">
                  <a:buAutoNum type="arabicPeriod"/>
                </a:pPr>
                <a:r>
                  <a:rPr lang="en-ID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Kec</a:t>
                </a:r>
                <a:r>
                  <a:rPr lang="en-ID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ID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Katiku</a:t>
                </a:r>
                <a:r>
                  <a:rPr lang="en-ID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Tana Selatan; dan </a:t>
                </a:r>
              </a:p>
              <a:p>
                <a:pPr marL="350838" indent="-350838">
                  <a:buAutoNum type="arabicPeriod"/>
                </a:pPr>
                <a:r>
                  <a:rPr lang="en-ID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Kec</a:t>
                </a:r>
                <a:r>
                  <a:rPr lang="en-ID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ID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Mamboro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376724-11C7-7919-2B5E-C9D583C413DA}"/>
              </a:ext>
            </a:extLst>
          </p:cNvPr>
          <p:cNvGrpSpPr/>
          <p:nvPr/>
        </p:nvGrpSpPr>
        <p:grpSpPr>
          <a:xfrm>
            <a:off x="7177259" y="3670704"/>
            <a:ext cx="4640722" cy="1115711"/>
            <a:chOff x="2629346" y="2693094"/>
            <a:chExt cx="4640722" cy="1115711"/>
          </a:xfrm>
        </p:grpSpPr>
        <p:sp>
          <p:nvSpPr>
            <p:cNvPr id="3" name="TextBox 31">
              <a:extLst>
                <a:ext uri="{FF2B5EF4-FFF2-40B4-BE49-F238E27FC236}">
                  <a16:creationId xmlns:a16="http://schemas.microsoft.com/office/drawing/2014/main" xmlns="" id="{1120DB89-F142-7EE9-CA5E-8A1BC7FCA01B}"/>
                </a:ext>
              </a:extLst>
            </p:cNvPr>
            <p:cNvSpPr txBox="1"/>
            <p:nvPr/>
          </p:nvSpPr>
          <p:spPr>
            <a:xfrm>
              <a:off x="2629346" y="2693094"/>
              <a:ext cx="4640722" cy="5551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Desa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Manurara</a:t>
              </a:r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Glacial Indifference Bold"/>
                <a:cs typeface="Arial" panose="020B0604020202020204" pitchFamily="34" charset="0"/>
                <a:sym typeface="Glacial Indifference Bold"/>
              </a:endParaRPr>
            </a:p>
          </p:txBody>
        </p:sp>
        <p:sp>
          <p:nvSpPr>
            <p:cNvPr id="4" name="TextBox 32">
              <a:extLst>
                <a:ext uri="{FF2B5EF4-FFF2-40B4-BE49-F238E27FC236}">
                  <a16:creationId xmlns:a16="http://schemas.microsoft.com/office/drawing/2014/main" xmlns="" id="{8CB6D8BC-E860-C33D-662E-B01B9D590792}"/>
                </a:ext>
              </a:extLst>
            </p:cNvPr>
            <p:cNvSpPr txBox="1"/>
            <p:nvPr/>
          </p:nvSpPr>
          <p:spPr>
            <a:xfrm>
              <a:off x="2643272" y="3254807"/>
              <a:ext cx="4235108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Topik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Konsultasi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:</a:t>
              </a:r>
            </a:p>
            <a:p>
              <a:pPr marL="342900" indent="-342900">
                <a:buAutoNum type="arabicPeriod"/>
              </a:pP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Pengadaan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barang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/</a:t>
              </a: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jasa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Freeform 16">
            <a:extLst>
              <a:ext uri="{FF2B5EF4-FFF2-40B4-BE49-F238E27FC236}">
                <a16:creationId xmlns:a16="http://schemas.microsoft.com/office/drawing/2014/main" xmlns="" id="{3616EEF7-B3E7-4D85-2F78-23FC5EA58814}"/>
              </a:ext>
            </a:extLst>
          </p:cNvPr>
          <p:cNvSpPr/>
          <p:nvPr/>
        </p:nvSpPr>
        <p:spPr>
          <a:xfrm>
            <a:off x="-1676400" y="-1866900"/>
            <a:ext cx="3675104" cy="3675104"/>
          </a:xfrm>
          <a:custGeom>
            <a:avLst/>
            <a:gdLst/>
            <a:ahLst/>
            <a:cxnLst/>
            <a:rect l="l" t="t" r="r" b="b"/>
            <a:pathLst>
              <a:path w="3675104" h="3675104">
                <a:moveTo>
                  <a:pt x="0" y="0"/>
                </a:moveTo>
                <a:lnTo>
                  <a:pt x="3675104" y="0"/>
                </a:lnTo>
                <a:lnTo>
                  <a:pt x="3675104" y="3675104"/>
                </a:lnTo>
                <a:lnTo>
                  <a:pt x="0" y="36751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17">
            <a:extLst>
              <a:ext uri="{FF2B5EF4-FFF2-40B4-BE49-F238E27FC236}">
                <a16:creationId xmlns:a16="http://schemas.microsoft.com/office/drawing/2014/main" xmlns="" id="{FA68989F-D8AE-BC85-5CFA-E8C3D1E0C7F2}"/>
              </a:ext>
            </a:extLst>
          </p:cNvPr>
          <p:cNvSpPr/>
          <p:nvPr/>
        </p:nvSpPr>
        <p:spPr>
          <a:xfrm>
            <a:off x="16755685" y="270918"/>
            <a:ext cx="1082627" cy="1082627"/>
          </a:xfrm>
          <a:custGeom>
            <a:avLst/>
            <a:gdLst/>
            <a:ahLst/>
            <a:cxnLst/>
            <a:rect l="l" t="t" r="r" b="b"/>
            <a:pathLst>
              <a:path w="1082627" h="1082627">
                <a:moveTo>
                  <a:pt x="0" y="0"/>
                </a:moveTo>
                <a:lnTo>
                  <a:pt x="1082626" y="0"/>
                </a:lnTo>
                <a:lnTo>
                  <a:pt x="1082626" y="1082627"/>
                </a:lnTo>
                <a:lnTo>
                  <a:pt x="0" y="10826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19">
            <a:extLst>
              <a:ext uri="{FF2B5EF4-FFF2-40B4-BE49-F238E27FC236}">
                <a16:creationId xmlns:a16="http://schemas.microsoft.com/office/drawing/2014/main" xmlns="" id="{C17E7DB1-DDEE-C135-C6B0-9579628B8F76}"/>
              </a:ext>
            </a:extLst>
          </p:cNvPr>
          <p:cNvSpPr/>
          <p:nvPr/>
        </p:nvSpPr>
        <p:spPr>
          <a:xfrm>
            <a:off x="14935390" y="925723"/>
            <a:ext cx="1609120" cy="1506620"/>
          </a:xfrm>
          <a:custGeom>
            <a:avLst/>
            <a:gdLst/>
            <a:ahLst/>
            <a:cxnLst/>
            <a:rect l="l" t="t" r="r" b="b"/>
            <a:pathLst>
              <a:path w="1898807" h="2094526">
                <a:moveTo>
                  <a:pt x="0" y="0"/>
                </a:moveTo>
                <a:lnTo>
                  <a:pt x="1898808" y="0"/>
                </a:lnTo>
                <a:lnTo>
                  <a:pt x="1898808" y="2094526"/>
                </a:lnTo>
                <a:lnTo>
                  <a:pt x="0" y="20945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5" name="Freeform 28">
            <a:extLst>
              <a:ext uri="{FF2B5EF4-FFF2-40B4-BE49-F238E27FC236}">
                <a16:creationId xmlns:a16="http://schemas.microsoft.com/office/drawing/2014/main" xmlns="" id="{9138149E-9D3E-3127-C217-09AC1CD562B5}"/>
              </a:ext>
            </a:extLst>
          </p:cNvPr>
          <p:cNvSpPr/>
          <p:nvPr/>
        </p:nvSpPr>
        <p:spPr>
          <a:xfrm>
            <a:off x="3792617" y="1050057"/>
            <a:ext cx="1277314" cy="1321810"/>
          </a:xfrm>
          <a:custGeom>
            <a:avLst/>
            <a:gdLst/>
            <a:ahLst/>
            <a:cxnLst/>
            <a:rect l="l" t="t" r="r" b="b"/>
            <a:pathLst>
              <a:path w="1396374" h="1753437">
                <a:moveTo>
                  <a:pt x="0" y="0"/>
                </a:moveTo>
                <a:lnTo>
                  <a:pt x="1396373" y="0"/>
                </a:lnTo>
                <a:lnTo>
                  <a:pt x="1396373" y="1753437"/>
                </a:lnTo>
                <a:lnTo>
                  <a:pt x="0" y="17534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AutoShape 15">
            <a:extLst>
              <a:ext uri="{FF2B5EF4-FFF2-40B4-BE49-F238E27FC236}">
                <a16:creationId xmlns:a16="http://schemas.microsoft.com/office/drawing/2014/main" xmlns="" id="{93205D39-1266-3041-4A49-4E2AB3C38F15}"/>
              </a:ext>
            </a:extLst>
          </p:cNvPr>
          <p:cNvSpPr/>
          <p:nvPr/>
        </p:nvSpPr>
        <p:spPr>
          <a:xfrm flipV="1">
            <a:off x="7086600" y="3838516"/>
            <a:ext cx="0" cy="947899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C58F382-FA11-D1DC-5ADD-AF93FD5089A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1" t="38396" r="4093" b="15592"/>
          <a:stretch/>
        </p:blipFill>
        <p:spPr bwMode="auto">
          <a:xfrm>
            <a:off x="10363201" y="3838516"/>
            <a:ext cx="2685179" cy="12861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4ED158D-2F2A-09E0-5393-06236923F2A7}"/>
              </a:ext>
            </a:extLst>
          </p:cNvPr>
          <p:cNvGrpSpPr/>
          <p:nvPr/>
        </p:nvGrpSpPr>
        <p:grpSpPr>
          <a:xfrm>
            <a:off x="7953052" y="5361183"/>
            <a:ext cx="7505476" cy="1696080"/>
            <a:chOff x="8458200" y="5658797"/>
            <a:chExt cx="7505476" cy="169608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79E767AE-61DB-0FBA-C920-5513B2F75705}"/>
                </a:ext>
              </a:extLst>
            </p:cNvPr>
            <p:cNvGrpSpPr/>
            <p:nvPr/>
          </p:nvGrpSpPr>
          <p:grpSpPr>
            <a:xfrm>
              <a:off x="8610600" y="5658797"/>
              <a:ext cx="4640722" cy="1669709"/>
              <a:chOff x="2629346" y="2693094"/>
              <a:chExt cx="4640722" cy="1669709"/>
            </a:xfrm>
          </p:grpSpPr>
          <p:sp>
            <p:nvSpPr>
              <p:cNvPr id="6" name="TextBox 31">
                <a:extLst>
                  <a:ext uri="{FF2B5EF4-FFF2-40B4-BE49-F238E27FC236}">
                    <a16:creationId xmlns:a16="http://schemas.microsoft.com/office/drawing/2014/main" xmlns="" id="{C69B3CE1-5120-68A4-ED87-A93BE8BDA41E}"/>
                  </a:ext>
                </a:extLst>
              </p:cNvPr>
              <p:cNvSpPr txBox="1"/>
              <p:nvPr/>
            </p:nvSpPr>
            <p:spPr>
              <a:xfrm>
                <a:off x="2629346" y="2693094"/>
                <a:ext cx="4640722" cy="55515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759"/>
                  </a:lnSpc>
                </a:pPr>
                <a:r>
                  <a:rPr lang="en-US" sz="28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Desa</a:t>
                </a:r>
                <a:r>
                  <a:rPr lang="en-US" sz="2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Umbu</a:t>
                </a:r>
                <a:r>
                  <a:rPr lang="en-US" sz="2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 Riri</a:t>
                </a:r>
              </a:p>
            </p:txBody>
          </p:sp>
          <p:sp>
            <p:nvSpPr>
              <p:cNvPr id="7" name="TextBox 32">
                <a:extLst>
                  <a:ext uri="{FF2B5EF4-FFF2-40B4-BE49-F238E27FC236}">
                    <a16:creationId xmlns:a16="http://schemas.microsoft.com/office/drawing/2014/main" xmlns="" id="{E9BA5A90-B3CD-0382-9A68-D070256C3E5C}"/>
                  </a:ext>
                </a:extLst>
              </p:cNvPr>
              <p:cNvSpPr txBox="1"/>
              <p:nvPr/>
            </p:nvSpPr>
            <p:spPr>
              <a:xfrm>
                <a:off x="2643272" y="3254807"/>
                <a:ext cx="4235108" cy="110799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Topik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Konsultasi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:</a:t>
                </a:r>
              </a:p>
              <a:p>
                <a:pPr marL="342900" indent="-342900">
                  <a:buAutoNum type="arabicPeriod"/>
                </a:pP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Rencana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Anggaran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Biaya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(RAB)</a:t>
                </a:r>
                <a:r>
                  <a:rPr lang="it-IT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; dan </a:t>
                </a:r>
              </a:p>
              <a:p>
                <a:pPr marL="342900" indent="-342900">
                  <a:buAutoNum type="arabicPeriod"/>
                </a:pPr>
                <a:r>
                  <a:rPr lang="it-IT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Pajak Bumi dan Bangunan Perdesaan dan Perkotaan (PBBP2)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2" name="AutoShape 15">
              <a:extLst>
                <a:ext uri="{FF2B5EF4-FFF2-40B4-BE49-F238E27FC236}">
                  <a16:creationId xmlns:a16="http://schemas.microsoft.com/office/drawing/2014/main" xmlns="" id="{406260F4-3AF3-40FE-CFF5-6E70EECAFFFF}"/>
                </a:ext>
              </a:extLst>
            </p:cNvPr>
            <p:cNvSpPr/>
            <p:nvPr/>
          </p:nvSpPr>
          <p:spPr>
            <a:xfrm flipV="1">
              <a:off x="8458200" y="5811196"/>
              <a:ext cx="0" cy="1517310"/>
            </a:xfrm>
            <a:prstGeom prst="line">
              <a:avLst/>
            </a:prstGeom>
            <a:ln w="66675" cap="flat">
              <a:solidFill>
                <a:srgbClr val="5DA295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8E0FED5A-D28B-F766-E9C4-D249488357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7" t="22424" r="15943"/>
            <a:stretch/>
          </p:blipFill>
          <p:spPr bwMode="auto">
            <a:xfrm>
              <a:off x="12859632" y="5868507"/>
              <a:ext cx="3104044" cy="148637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47F9B097-24D4-7E22-1750-4D073018516C}"/>
              </a:ext>
            </a:extLst>
          </p:cNvPr>
          <p:cNvGrpSpPr/>
          <p:nvPr/>
        </p:nvGrpSpPr>
        <p:grpSpPr>
          <a:xfrm>
            <a:off x="9083062" y="7474698"/>
            <a:ext cx="6656885" cy="1733940"/>
            <a:chOff x="10134600" y="7813634"/>
            <a:chExt cx="6656885" cy="173394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A08F537D-F54A-B8F2-E992-5C89FFE67EF9}"/>
                </a:ext>
              </a:extLst>
            </p:cNvPr>
            <p:cNvGrpSpPr/>
            <p:nvPr/>
          </p:nvGrpSpPr>
          <p:grpSpPr>
            <a:xfrm>
              <a:off x="10255388" y="7813634"/>
              <a:ext cx="4640722" cy="1669709"/>
              <a:chOff x="2629346" y="2693094"/>
              <a:chExt cx="4640722" cy="1669709"/>
            </a:xfrm>
          </p:grpSpPr>
          <p:sp>
            <p:nvSpPr>
              <p:cNvPr id="11" name="TextBox 31">
                <a:extLst>
                  <a:ext uri="{FF2B5EF4-FFF2-40B4-BE49-F238E27FC236}">
                    <a16:creationId xmlns:a16="http://schemas.microsoft.com/office/drawing/2014/main" xmlns="" id="{5945BE0D-937B-65F6-687E-E0F4AE214FA5}"/>
                  </a:ext>
                </a:extLst>
              </p:cNvPr>
              <p:cNvSpPr txBox="1"/>
              <p:nvPr/>
            </p:nvSpPr>
            <p:spPr>
              <a:xfrm>
                <a:off x="2629346" y="2693094"/>
                <a:ext cx="4640722" cy="55515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759"/>
                  </a:lnSpc>
                </a:pPr>
                <a:r>
                  <a:rPr lang="en-US" sz="28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Desa</a:t>
                </a:r>
                <a:r>
                  <a:rPr lang="en-US" sz="2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Cendana</a:t>
                </a:r>
                <a:endPara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endParaRPr>
              </a:p>
            </p:txBody>
          </p:sp>
          <p:sp>
            <p:nvSpPr>
              <p:cNvPr id="12" name="TextBox 32">
                <a:extLst>
                  <a:ext uri="{FF2B5EF4-FFF2-40B4-BE49-F238E27FC236}">
                    <a16:creationId xmlns:a16="http://schemas.microsoft.com/office/drawing/2014/main" xmlns="" id="{76A1BEAD-40B7-3AD0-7CCD-B1702B163570}"/>
                  </a:ext>
                </a:extLst>
              </p:cNvPr>
              <p:cNvSpPr txBox="1"/>
              <p:nvPr/>
            </p:nvSpPr>
            <p:spPr>
              <a:xfrm>
                <a:off x="2643272" y="3254807"/>
                <a:ext cx="4235108" cy="110799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Topik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Konsultasi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:</a:t>
                </a:r>
              </a:p>
              <a:p>
                <a:pPr marL="342900" indent="-342900">
                  <a:buAutoNum type="arabicPeriod"/>
                </a:pP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Penggunaan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Aplikasi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Siskeudes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; </a:t>
                </a:r>
              </a:p>
              <a:p>
                <a:pPr marL="342900" indent="-342900">
                  <a:buAutoNum type="arabicPeriod"/>
                </a:pP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Aset</a:t>
                </a:r>
                <a:r>
                  <a:rPr lang="en-ID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; 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dan </a:t>
                </a:r>
              </a:p>
              <a:p>
                <a:pPr marL="342900" indent="-342900">
                  <a:buAutoNum type="arabicPeriod"/>
                </a:pP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BUMDes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AutoShape 15">
              <a:extLst>
                <a:ext uri="{FF2B5EF4-FFF2-40B4-BE49-F238E27FC236}">
                  <a16:creationId xmlns:a16="http://schemas.microsoft.com/office/drawing/2014/main" xmlns="" id="{C6F9CD7E-CC31-E722-8E12-4D8A9824151A}"/>
                </a:ext>
              </a:extLst>
            </p:cNvPr>
            <p:cNvSpPr/>
            <p:nvPr/>
          </p:nvSpPr>
          <p:spPr>
            <a:xfrm flipV="1">
              <a:off x="10134600" y="7959037"/>
              <a:ext cx="0" cy="1524306"/>
            </a:xfrm>
            <a:prstGeom prst="line">
              <a:avLst/>
            </a:prstGeom>
            <a:ln w="66675" cap="flat">
              <a:solidFill>
                <a:srgbClr val="5DA295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A092287C-FDBA-CF41-B70A-09A97254D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19"/>
            <a:stretch/>
          </p:blipFill>
          <p:spPr bwMode="auto">
            <a:xfrm>
              <a:off x="14038417" y="7996972"/>
              <a:ext cx="2753068" cy="15506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Freeform 6">
            <a:extLst>
              <a:ext uri="{FF2B5EF4-FFF2-40B4-BE49-F238E27FC236}">
                <a16:creationId xmlns:a16="http://schemas.microsoft.com/office/drawing/2014/main" xmlns="" id="{CDB59909-E591-2FA9-D907-8AC4EE28CDBB}"/>
              </a:ext>
            </a:extLst>
          </p:cNvPr>
          <p:cNvSpPr/>
          <p:nvPr/>
        </p:nvSpPr>
        <p:spPr>
          <a:xfrm flipH="1">
            <a:off x="83686" y="7030892"/>
            <a:ext cx="4359737" cy="3256108"/>
          </a:xfrm>
          <a:custGeom>
            <a:avLst/>
            <a:gdLst/>
            <a:ahLst/>
            <a:cxnLst/>
            <a:rect l="l" t="t" r="r" b="b"/>
            <a:pathLst>
              <a:path w="8852252" h="6808186">
                <a:moveTo>
                  <a:pt x="8852252" y="0"/>
                </a:moveTo>
                <a:lnTo>
                  <a:pt x="0" y="0"/>
                </a:lnTo>
                <a:lnTo>
                  <a:pt x="0" y="6808186"/>
                </a:lnTo>
                <a:lnTo>
                  <a:pt x="8852252" y="6808186"/>
                </a:lnTo>
                <a:lnTo>
                  <a:pt x="8852252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093491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CBECB5F-3256-5D6B-A2CE-F39318E2D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C43771A1-0E94-CB3C-CD1C-DD6FEF9122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760" y="8397205"/>
            <a:ext cx="3915573" cy="175967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object 33">
            <a:extLst>
              <a:ext uri="{FF2B5EF4-FFF2-40B4-BE49-F238E27FC236}">
                <a16:creationId xmlns:a16="http://schemas.microsoft.com/office/drawing/2014/main" xmlns="" id="{A8340D56-AAE8-2CF5-734B-D0F18E94B274}"/>
              </a:ext>
            </a:extLst>
          </p:cNvPr>
          <p:cNvSpPr txBox="1"/>
          <p:nvPr/>
        </p:nvSpPr>
        <p:spPr>
          <a:xfrm>
            <a:off x="4374709" y="1278379"/>
            <a:ext cx="9538581" cy="747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spcBef>
                <a:spcPts val="370"/>
              </a:spcBef>
            </a:pP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LANJUTAN HASIL UJI COBA </a:t>
            </a:r>
          </a:p>
          <a:p>
            <a:pPr marL="12700" algn="ctr">
              <a:spcBef>
                <a:spcPts val="370"/>
              </a:spcBef>
            </a:pP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RUKO ASA TAHAP II</a:t>
            </a:r>
            <a:endParaRPr sz="4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xmlns="" id="{73E651D2-3476-6B02-1B34-B65C0C1BB6FE}"/>
              </a:ext>
            </a:extLst>
          </p:cNvPr>
          <p:cNvSpPr txBox="1"/>
          <p:nvPr/>
        </p:nvSpPr>
        <p:spPr>
          <a:xfrm>
            <a:off x="10954493" y="4092138"/>
            <a:ext cx="10076517" cy="4549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55"/>
              </a:lnSpc>
              <a:spcBef>
                <a:spcPts val="142"/>
              </a:spcBef>
            </a:pP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04092B64-DE71-9DC7-6D07-C6DE635A9672}"/>
              </a:ext>
            </a:extLst>
          </p:cNvPr>
          <p:cNvGrpSpPr/>
          <p:nvPr/>
        </p:nvGrpSpPr>
        <p:grpSpPr>
          <a:xfrm>
            <a:off x="1188102" y="2927864"/>
            <a:ext cx="5747867" cy="2462095"/>
            <a:chOff x="1066800" y="2173144"/>
            <a:chExt cx="5747867" cy="246209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5BB7BBBF-7274-FD40-FCCA-F574ADFCF643}"/>
                </a:ext>
              </a:extLst>
            </p:cNvPr>
            <p:cNvGrpSpPr/>
            <p:nvPr/>
          </p:nvGrpSpPr>
          <p:grpSpPr>
            <a:xfrm>
              <a:off x="1066800" y="2247900"/>
              <a:ext cx="990601" cy="990600"/>
              <a:chOff x="1956995" y="3802194"/>
              <a:chExt cx="1043519" cy="1098800"/>
            </a:xfrm>
          </p:grpSpPr>
          <p:sp>
            <p:nvSpPr>
              <p:cNvPr id="34" name="Freeform 23">
                <a:extLst>
                  <a:ext uri="{FF2B5EF4-FFF2-40B4-BE49-F238E27FC236}">
                    <a16:creationId xmlns:a16="http://schemas.microsoft.com/office/drawing/2014/main" xmlns="" id="{D8244F0A-FDEC-8808-C5F3-26A63417D460}"/>
                  </a:ext>
                </a:extLst>
              </p:cNvPr>
              <p:cNvSpPr/>
              <p:nvPr/>
            </p:nvSpPr>
            <p:spPr>
              <a:xfrm>
                <a:off x="1956995" y="3802194"/>
                <a:ext cx="1043519" cy="1098800"/>
              </a:xfrm>
              <a:custGeom>
                <a:avLst/>
                <a:gdLst/>
                <a:ahLst/>
                <a:cxnLst/>
                <a:rect l="l" t="t" r="r" b="b"/>
                <a:pathLst>
                  <a:path w="798484" h="812800">
                    <a:moveTo>
                      <a:pt x="798484" y="0"/>
                    </a:moveTo>
                    <a:lnTo>
                      <a:pt x="798484" y="698500"/>
                    </a:lnTo>
                    <a:lnTo>
                      <a:pt x="399242" y="812800"/>
                    </a:lnTo>
                    <a:lnTo>
                      <a:pt x="0" y="698500"/>
                    </a:lnTo>
                    <a:lnTo>
                      <a:pt x="0" y="0"/>
                    </a:lnTo>
                    <a:lnTo>
                      <a:pt x="798484" y="0"/>
                    </a:lnTo>
                    <a:close/>
                  </a:path>
                </a:pathLst>
              </a:custGeom>
              <a:solidFill>
                <a:srgbClr val="5DA295"/>
              </a:solidFill>
            </p:spPr>
          </p:sp>
          <p:sp>
            <p:nvSpPr>
              <p:cNvPr id="36" name="Freeform 27">
                <a:extLst>
                  <a:ext uri="{FF2B5EF4-FFF2-40B4-BE49-F238E27FC236}">
                    <a16:creationId xmlns:a16="http://schemas.microsoft.com/office/drawing/2014/main" xmlns="" id="{95CFCC21-6975-E10E-CFB4-FBD6BA8E1B2C}"/>
                  </a:ext>
                </a:extLst>
              </p:cNvPr>
              <p:cNvSpPr/>
              <p:nvPr/>
            </p:nvSpPr>
            <p:spPr>
              <a:xfrm>
                <a:off x="2161011" y="4000499"/>
                <a:ext cx="657582" cy="586494"/>
              </a:xfrm>
              <a:custGeom>
                <a:avLst/>
                <a:gdLst/>
                <a:ahLst/>
                <a:cxnLst/>
                <a:rect l="l" t="t" r="r" b="b"/>
                <a:pathLst>
                  <a:path w="1010284" h="1001444">
                    <a:moveTo>
                      <a:pt x="0" y="0"/>
                    </a:moveTo>
                    <a:lnTo>
                      <a:pt x="1010284" y="0"/>
                    </a:lnTo>
                    <a:lnTo>
                      <a:pt x="1010284" y="1001445"/>
                    </a:lnTo>
                    <a:lnTo>
                      <a:pt x="0" y="10014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B1421EA4-0DAF-3FE2-3EF1-C048CA4943C4}"/>
                </a:ext>
              </a:extLst>
            </p:cNvPr>
            <p:cNvGrpSpPr/>
            <p:nvPr/>
          </p:nvGrpSpPr>
          <p:grpSpPr>
            <a:xfrm>
              <a:off x="2173946" y="2173144"/>
              <a:ext cx="4640721" cy="2462095"/>
              <a:chOff x="2173946" y="2306342"/>
              <a:chExt cx="4640721" cy="2462095"/>
            </a:xfrm>
          </p:grpSpPr>
          <p:sp>
            <p:nvSpPr>
              <p:cNvPr id="33" name="TextBox 31">
                <a:extLst>
                  <a:ext uri="{FF2B5EF4-FFF2-40B4-BE49-F238E27FC236}">
                    <a16:creationId xmlns:a16="http://schemas.microsoft.com/office/drawing/2014/main" xmlns="" id="{E5F3064A-3810-D1C2-9D8A-275BDA12D2A8}"/>
                  </a:ext>
                </a:extLst>
              </p:cNvPr>
              <p:cNvSpPr txBox="1"/>
              <p:nvPr/>
            </p:nvSpPr>
            <p:spPr>
              <a:xfrm>
                <a:off x="2173946" y="2306342"/>
                <a:ext cx="4640721" cy="55515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759"/>
                  </a:lnSpc>
                </a:pPr>
                <a:r>
                  <a:rPr lang="en-US" sz="3200" b="1" u="sng" dirty="0" err="1">
                    <a:latin typeface="Glacial Indifference Bold"/>
                    <a:ea typeface="Glacial Indifference Bold"/>
                    <a:cs typeface="Glacial Indifference Bold"/>
                    <a:sym typeface="Glacial Indifference Bold"/>
                  </a:rPr>
                  <a:t>Pendekatan</a:t>
                </a:r>
                <a:r>
                  <a:rPr lang="en-US" sz="3200" b="1" u="sng" dirty="0">
                    <a:latin typeface="Glacial Indifference Bold"/>
                    <a:ea typeface="Glacial Indifference Bold"/>
                    <a:cs typeface="Glacial Indifference Bold"/>
                    <a:sym typeface="Glacial Indifference Bold"/>
                  </a:rPr>
                  <a:t> </a:t>
                </a:r>
                <a:r>
                  <a:rPr lang="en-US" sz="3200" b="1" u="sng" dirty="0" err="1">
                    <a:latin typeface="Glacial Indifference Bold"/>
                    <a:ea typeface="Glacial Indifference Bold"/>
                    <a:cs typeface="Glacial Indifference Bold"/>
                    <a:sym typeface="Glacial Indifference Bold"/>
                  </a:rPr>
                  <a:t>Tatap</a:t>
                </a:r>
                <a:r>
                  <a:rPr lang="en-US" sz="3200" b="1" u="sng" dirty="0">
                    <a:latin typeface="Glacial Indifference Bold"/>
                    <a:ea typeface="Glacial Indifference Bold"/>
                    <a:cs typeface="Glacial Indifference Bold"/>
                    <a:sym typeface="Glacial Indifference Bold"/>
                  </a:rPr>
                  <a:t> </a:t>
                </a:r>
                <a:r>
                  <a:rPr lang="en-US" sz="3200" b="1" u="sng" dirty="0" err="1">
                    <a:latin typeface="Glacial Indifference Bold"/>
                    <a:ea typeface="Glacial Indifference Bold"/>
                    <a:cs typeface="Glacial Indifference Bold"/>
                    <a:sym typeface="Glacial Indifference Bold"/>
                  </a:rPr>
                  <a:t>Muka</a:t>
                </a:r>
                <a:endParaRPr lang="en-US" sz="3200" b="1" u="sng" dirty="0">
                  <a:solidFill>
                    <a:schemeClr val="accent5">
                      <a:lumMod val="75000"/>
                    </a:schemeClr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endParaRPr>
              </a:p>
            </p:txBody>
          </p:sp>
          <p:sp>
            <p:nvSpPr>
              <p:cNvPr id="38" name="TextBox 32">
                <a:extLst>
                  <a:ext uri="{FF2B5EF4-FFF2-40B4-BE49-F238E27FC236}">
                    <a16:creationId xmlns:a16="http://schemas.microsoft.com/office/drawing/2014/main" xmlns="" id="{8755696E-913E-5613-1C9D-854B494D6050}"/>
                  </a:ext>
                </a:extLst>
              </p:cNvPr>
              <p:cNvSpPr txBox="1"/>
              <p:nvPr/>
            </p:nvSpPr>
            <p:spPr>
              <a:xfrm>
                <a:off x="2173946" y="2921778"/>
                <a:ext cx="4640721" cy="184665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2400" dirty="0" err="1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Sasaran</a:t>
                </a:r>
                <a:r>
                  <a:rPr lang="en-US" sz="2400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Ruko Asa </a:t>
                </a:r>
                <a:r>
                  <a:rPr lang="en-US" sz="2400" dirty="0" err="1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Tahap</a:t>
                </a:r>
                <a:r>
                  <a:rPr lang="en-US" sz="2400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II :</a:t>
                </a:r>
              </a:p>
              <a:p>
                <a:pPr marL="350838" indent="-350838">
                  <a:buAutoNum type="arabicPeriod"/>
                </a:pPr>
                <a:r>
                  <a:rPr lang="en-ID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Kecamatan</a:t>
                </a:r>
                <a:r>
                  <a:rPr lang="en-ID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ID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Katiku</a:t>
                </a:r>
                <a:r>
                  <a:rPr lang="en-ID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Tana, </a:t>
                </a:r>
              </a:p>
              <a:p>
                <a:pPr marL="350838" indent="-350838">
                  <a:buAutoNum type="arabicPeriod"/>
                </a:pPr>
                <a:r>
                  <a:rPr lang="en-ID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Kec</a:t>
                </a:r>
                <a:r>
                  <a:rPr lang="en-ID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ID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Katiku</a:t>
                </a:r>
                <a:r>
                  <a:rPr lang="en-ID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Tana Selatan; dan </a:t>
                </a:r>
              </a:p>
              <a:p>
                <a:pPr marL="350838" indent="-350838">
                  <a:buAutoNum type="arabicPeriod"/>
                </a:pPr>
                <a:r>
                  <a:rPr lang="en-ID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Kec</a:t>
                </a:r>
                <a:r>
                  <a:rPr lang="en-ID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ID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Mamboro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9187B41-5459-138B-DB75-F1B15A66FF6A}"/>
              </a:ext>
            </a:extLst>
          </p:cNvPr>
          <p:cNvGrpSpPr/>
          <p:nvPr/>
        </p:nvGrpSpPr>
        <p:grpSpPr>
          <a:xfrm>
            <a:off x="7177259" y="3670704"/>
            <a:ext cx="4640722" cy="1392710"/>
            <a:chOff x="2629346" y="2693094"/>
            <a:chExt cx="4640722" cy="1392710"/>
          </a:xfrm>
        </p:grpSpPr>
        <p:sp>
          <p:nvSpPr>
            <p:cNvPr id="3" name="TextBox 31">
              <a:extLst>
                <a:ext uri="{FF2B5EF4-FFF2-40B4-BE49-F238E27FC236}">
                  <a16:creationId xmlns:a16="http://schemas.microsoft.com/office/drawing/2014/main" xmlns="" id="{D593AF81-7365-E28D-06CF-07D8DCB4955F}"/>
                </a:ext>
              </a:extLst>
            </p:cNvPr>
            <p:cNvSpPr txBox="1"/>
            <p:nvPr/>
          </p:nvSpPr>
          <p:spPr>
            <a:xfrm>
              <a:off x="2629346" y="2693094"/>
              <a:ext cx="4640722" cy="5551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Desa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Wendewa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 Selatan</a:t>
              </a:r>
            </a:p>
          </p:txBody>
        </p:sp>
        <p:sp>
          <p:nvSpPr>
            <p:cNvPr id="4" name="TextBox 32">
              <a:extLst>
                <a:ext uri="{FF2B5EF4-FFF2-40B4-BE49-F238E27FC236}">
                  <a16:creationId xmlns:a16="http://schemas.microsoft.com/office/drawing/2014/main" xmlns="" id="{34A2DCF0-808D-A57A-54AE-A2B964A3D37B}"/>
                </a:ext>
              </a:extLst>
            </p:cNvPr>
            <p:cNvSpPr txBox="1"/>
            <p:nvPr/>
          </p:nvSpPr>
          <p:spPr>
            <a:xfrm>
              <a:off x="2643272" y="3254807"/>
              <a:ext cx="4235108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Topik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Konsultasi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:</a:t>
              </a:r>
            </a:p>
            <a:p>
              <a:pPr marL="342900" indent="-342900">
                <a:buAutoNum type="arabicPeriod"/>
              </a:pP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APB-Des; dan </a:t>
              </a:r>
            </a:p>
            <a:p>
              <a:pPr marL="342900" indent="-342900">
                <a:buAutoNum type="arabicPeriod"/>
              </a:pP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Rencana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Anggaran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ID" sz="1800" kern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Biaya</a:t>
              </a:r>
              <a:r>
                <a:rPr lang="en-ID" sz="1800" kern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(RAB)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8F8B2E7-B307-016B-E7BC-58E34245A793}"/>
              </a:ext>
            </a:extLst>
          </p:cNvPr>
          <p:cNvGrpSpPr/>
          <p:nvPr/>
        </p:nvGrpSpPr>
        <p:grpSpPr>
          <a:xfrm>
            <a:off x="7083357" y="5405689"/>
            <a:ext cx="5029192" cy="1392710"/>
            <a:chOff x="8458200" y="5658797"/>
            <a:chExt cx="5029192" cy="139271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6DDBA2E6-BAAA-04F3-5AF1-6E6FEA95FC06}"/>
                </a:ext>
              </a:extLst>
            </p:cNvPr>
            <p:cNvGrpSpPr/>
            <p:nvPr/>
          </p:nvGrpSpPr>
          <p:grpSpPr>
            <a:xfrm>
              <a:off x="8610600" y="5658797"/>
              <a:ext cx="4876792" cy="1392710"/>
              <a:chOff x="2629346" y="2693094"/>
              <a:chExt cx="4876792" cy="1392710"/>
            </a:xfrm>
          </p:grpSpPr>
          <p:sp>
            <p:nvSpPr>
              <p:cNvPr id="6" name="TextBox 31">
                <a:extLst>
                  <a:ext uri="{FF2B5EF4-FFF2-40B4-BE49-F238E27FC236}">
                    <a16:creationId xmlns:a16="http://schemas.microsoft.com/office/drawing/2014/main" xmlns="" id="{9B4CC13C-3F9E-B48A-FA82-7F5C03E1341F}"/>
                  </a:ext>
                </a:extLst>
              </p:cNvPr>
              <p:cNvSpPr txBox="1"/>
              <p:nvPr/>
            </p:nvSpPr>
            <p:spPr>
              <a:xfrm>
                <a:off x="2629346" y="2693094"/>
                <a:ext cx="4640722" cy="55515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759"/>
                  </a:lnSpc>
                </a:pPr>
                <a:r>
                  <a:rPr lang="en-US" sz="28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Desa</a:t>
                </a:r>
                <a:r>
                  <a:rPr lang="en-US" sz="2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Wailawa</a:t>
                </a:r>
                <a:endPara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endParaRPr>
              </a:p>
            </p:txBody>
          </p:sp>
          <p:sp>
            <p:nvSpPr>
              <p:cNvPr id="7" name="TextBox 32">
                <a:extLst>
                  <a:ext uri="{FF2B5EF4-FFF2-40B4-BE49-F238E27FC236}">
                    <a16:creationId xmlns:a16="http://schemas.microsoft.com/office/drawing/2014/main" xmlns="" id="{EF454E8F-2029-1177-C074-B39AAB80614C}"/>
                  </a:ext>
                </a:extLst>
              </p:cNvPr>
              <p:cNvSpPr txBox="1"/>
              <p:nvPr/>
            </p:nvSpPr>
            <p:spPr>
              <a:xfrm>
                <a:off x="2643271" y="3254807"/>
                <a:ext cx="4862867" cy="83099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Topik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Konsultasi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:</a:t>
                </a:r>
              </a:p>
              <a:p>
                <a:pPr marL="342900" indent="-342900">
                  <a:buAutoNum type="arabicPeriod"/>
                </a:pPr>
                <a:r>
                  <a:rPr lang="it-IT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Pengadaan barang/jasa; dan </a:t>
                </a:r>
              </a:p>
              <a:p>
                <a:pPr marL="342900" indent="-342900">
                  <a:buAutoNum type="arabicPeriod"/>
                </a:pPr>
                <a:r>
                  <a:rPr lang="it-IT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Penyusunan Laporan Pertanggungjawaban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2" name="AutoShape 15">
              <a:extLst>
                <a:ext uri="{FF2B5EF4-FFF2-40B4-BE49-F238E27FC236}">
                  <a16:creationId xmlns:a16="http://schemas.microsoft.com/office/drawing/2014/main" xmlns="" id="{C0A8A78E-410C-C43D-495C-A5A1C4425A95}"/>
                </a:ext>
              </a:extLst>
            </p:cNvPr>
            <p:cNvSpPr/>
            <p:nvPr/>
          </p:nvSpPr>
          <p:spPr>
            <a:xfrm flipV="1">
              <a:off x="8458200" y="5811196"/>
              <a:ext cx="0" cy="1240311"/>
            </a:xfrm>
            <a:prstGeom prst="line">
              <a:avLst/>
            </a:prstGeom>
            <a:ln w="66675" cap="flat">
              <a:solidFill>
                <a:srgbClr val="5DA295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CCFD780-5CD5-3EDA-58DC-97A9C8BE7D0E}"/>
              </a:ext>
            </a:extLst>
          </p:cNvPr>
          <p:cNvGrpSpPr/>
          <p:nvPr/>
        </p:nvGrpSpPr>
        <p:grpSpPr>
          <a:xfrm>
            <a:off x="7057957" y="7126623"/>
            <a:ext cx="4761510" cy="1115711"/>
            <a:chOff x="10134600" y="7813634"/>
            <a:chExt cx="4761510" cy="111571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3E7D566-D511-E354-3DF2-E49245D9D28A}"/>
                </a:ext>
              </a:extLst>
            </p:cNvPr>
            <p:cNvGrpSpPr/>
            <p:nvPr/>
          </p:nvGrpSpPr>
          <p:grpSpPr>
            <a:xfrm>
              <a:off x="10255388" y="7813634"/>
              <a:ext cx="4640722" cy="1115711"/>
              <a:chOff x="2629346" y="2693094"/>
              <a:chExt cx="4640722" cy="1115711"/>
            </a:xfrm>
          </p:grpSpPr>
          <p:sp>
            <p:nvSpPr>
              <p:cNvPr id="11" name="TextBox 31">
                <a:extLst>
                  <a:ext uri="{FF2B5EF4-FFF2-40B4-BE49-F238E27FC236}">
                    <a16:creationId xmlns:a16="http://schemas.microsoft.com/office/drawing/2014/main" xmlns="" id="{C94D7F87-C0C3-D449-7190-8ACB82FFC701}"/>
                  </a:ext>
                </a:extLst>
              </p:cNvPr>
              <p:cNvSpPr txBox="1"/>
              <p:nvPr/>
            </p:nvSpPr>
            <p:spPr>
              <a:xfrm>
                <a:off x="2629346" y="2693094"/>
                <a:ext cx="4640722" cy="55515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759"/>
                  </a:lnSpc>
                </a:pPr>
                <a:r>
                  <a:rPr lang="en-US" sz="28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Desa</a:t>
                </a:r>
                <a:r>
                  <a:rPr lang="en-US" sz="2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Cendana</a:t>
                </a:r>
                <a:r>
                  <a:rPr lang="en-US" sz="2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 Barat</a:t>
                </a:r>
              </a:p>
            </p:txBody>
          </p:sp>
          <p:sp>
            <p:nvSpPr>
              <p:cNvPr id="12" name="TextBox 32">
                <a:extLst>
                  <a:ext uri="{FF2B5EF4-FFF2-40B4-BE49-F238E27FC236}">
                    <a16:creationId xmlns:a16="http://schemas.microsoft.com/office/drawing/2014/main" xmlns="" id="{0ECDD428-C44C-A84E-A4BD-BE1572332EA1}"/>
                  </a:ext>
                </a:extLst>
              </p:cNvPr>
              <p:cNvSpPr txBox="1"/>
              <p:nvPr/>
            </p:nvSpPr>
            <p:spPr>
              <a:xfrm>
                <a:off x="2643272" y="3254807"/>
                <a:ext cx="4235108" cy="55399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Topik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Konsultasi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:</a:t>
                </a:r>
              </a:p>
              <a:p>
                <a:pPr marL="342900" indent="-342900">
                  <a:buAutoNum type="arabicPeriod"/>
                </a:pP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Rencana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Anggaran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Biaya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(RAB)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AutoShape 15">
              <a:extLst>
                <a:ext uri="{FF2B5EF4-FFF2-40B4-BE49-F238E27FC236}">
                  <a16:creationId xmlns:a16="http://schemas.microsoft.com/office/drawing/2014/main" xmlns="" id="{FC1E6A16-BF6E-40B2-0848-F49E85B7EA44}"/>
                </a:ext>
              </a:extLst>
            </p:cNvPr>
            <p:cNvSpPr/>
            <p:nvPr/>
          </p:nvSpPr>
          <p:spPr>
            <a:xfrm flipV="1">
              <a:off x="10134600" y="7959037"/>
              <a:ext cx="0" cy="970308"/>
            </a:xfrm>
            <a:prstGeom prst="line">
              <a:avLst/>
            </a:prstGeom>
            <a:ln w="66675" cap="flat">
              <a:solidFill>
                <a:srgbClr val="5DA295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48" name="Freeform 16">
            <a:extLst>
              <a:ext uri="{FF2B5EF4-FFF2-40B4-BE49-F238E27FC236}">
                <a16:creationId xmlns:a16="http://schemas.microsoft.com/office/drawing/2014/main" xmlns="" id="{F40B8CFD-BF8E-6CE7-BEEC-971C53542A9A}"/>
              </a:ext>
            </a:extLst>
          </p:cNvPr>
          <p:cNvSpPr/>
          <p:nvPr/>
        </p:nvSpPr>
        <p:spPr>
          <a:xfrm>
            <a:off x="-1676400" y="-1866900"/>
            <a:ext cx="3675104" cy="3675104"/>
          </a:xfrm>
          <a:custGeom>
            <a:avLst/>
            <a:gdLst/>
            <a:ahLst/>
            <a:cxnLst/>
            <a:rect l="l" t="t" r="r" b="b"/>
            <a:pathLst>
              <a:path w="3675104" h="3675104">
                <a:moveTo>
                  <a:pt x="0" y="0"/>
                </a:moveTo>
                <a:lnTo>
                  <a:pt x="3675104" y="0"/>
                </a:lnTo>
                <a:lnTo>
                  <a:pt x="3675104" y="3675104"/>
                </a:lnTo>
                <a:lnTo>
                  <a:pt x="0" y="36751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17">
            <a:extLst>
              <a:ext uri="{FF2B5EF4-FFF2-40B4-BE49-F238E27FC236}">
                <a16:creationId xmlns:a16="http://schemas.microsoft.com/office/drawing/2014/main" xmlns="" id="{8A58F701-9BAB-98C2-44F6-E3943833FBE4}"/>
              </a:ext>
            </a:extLst>
          </p:cNvPr>
          <p:cNvSpPr/>
          <p:nvPr/>
        </p:nvSpPr>
        <p:spPr>
          <a:xfrm>
            <a:off x="16755685" y="270918"/>
            <a:ext cx="1082627" cy="1082627"/>
          </a:xfrm>
          <a:custGeom>
            <a:avLst/>
            <a:gdLst/>
            <a:ahLst/>
            <a:cxnLst/>
            <a:rect l="l" t="t" r="r" b="b"/>
            <a:pathLst>
              <a:path w="1082627" h="1082627">
                <a:moveTo>
                  <a:pt x="0" y="0"/>
                </a:moveTo>
                <a:lnTo>
                  <a:pt x="1082626" y="0"/>
                </a:lnTo>
                <a:lnTo>
                  <a:pt x="1082626" y="1082627"/>
                </a:lnTo>
                <a:lnTo>
                  <a:pt x="0" y="10826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19">
            <a:extLst>
              <a:ext uri="{FF2B5EF4-FFF2-40B4-BE49-F238E27FC236}">
                <a16:creationId xmlns:a16="http://schemas.microsoft.com/office/drawing/2014/main" xmlns="" id="{1370E516-4881-B3EA-FBE9-20AAA741BE11}"/>
              </a:ext>
            </a:extLst>
          </p:cNvPr>
          <p:cNvSpPr/>
          <p:nvPr/>
        </p:nvSpPr>
        <p:spPr>
          <a:xfrm>
            <a:off x="14935390" y="925723"/>
            <a:ext cx="1609120" cy="1506620"/>
          </a:xfrm>
          <a:custGeom>
            <a:avLst/>
            <a:gdLst/>
            <a:ahLst/>
            <a:cxnLst/>
            <a:rect l="l" t="t" r="r" b="b"/>
            <a:pathLst>
              <a:path w="1898807" h="2094526">
                <a:moveTo>
                  <a:pt x="0" y="0"/>
                </a:moveTo>
                <a:lnTo>
                  <a:pt x="1898808" y="0"/>
                </a:lnTo>
                <a:lnTo>
                  <a:pt x="1898808" y="2094526"/>
                </a:lnTo>
                <a:lnTo>
                  <a:pt x="0" y="20945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3" name="AutoShape 15">
            <a:extLst>
              <a:ext uri="{FF2B5EF4-FFF2-40B4-BE49-F238E27FC236}">
                <a16:creationId xmlns:a16="http://schemas.microsoft.com/office/drawing/2014/main" xmlns="" id="{FA33594A-7F87-955A-60E0-8A0D545E4F8C}"/>
              </a:ext>
            </a:extLst>
          </p:cNvPr>
          <p:cNvSpPr/>
          <p:nvPr/>
        </p:nvSpPr>
        <p:spPr>
          <a:xfrm flipV="1">
            <a:off x="7083357" y="3846404"/>
            <a:ext cx="3243" cy="1217010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Freeform 50">
            <a:extLst>
              <a:ext uri="{FF2B5EF4-FFF2-40B4-BE49-F238E27FC236}">
                <a16:creationId xmlns:a16="http://schemas.microsoft.com/office/drawing/2014/main" xmlns="" id="{CDC1A973-A9FF-54EB-79B5-FD0334F77ED0}"/>
              </a:ext>
            </a:extLst>
          </p:cNvPr>
          <p:cNvSpPr/>
          <p:nvPr/>
        </p:nvSpPr>
        <p:spPr>
          <a:xfrm>
            <a:off x="1577492" y="1366245"/>
            <a:ext cx="659197" cy="659197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7" y="0"/>
                </a:lnTo>
                <a:lnTo>
                  <a:pt x="659197" y="659196"/>
                </a:lnTo>
                <a:lnTo>
                  <a:pt x="0" y="6591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xmlns="" id="{BD45E2A9-2D36-0AA5-C721-EA9C25E6DA45}"/>
              </a:ext>
            </a:extLst>
          </p:cNvPr>
          <p:cNvSpPr/>
          <p:nvPr/>
        </p:nvSpPr>
        <p:spPr>
          <a:xfrm>
            <a:off x="-155919" y="6571016"/>
            <a:ext cx="4815876" cy="3675104"/>
          </a:xfrm>
          <a:custGeom>
            <a:avLst/>
            <a:gdLst/>
            <a:ahLst/>
            <a:cxnLst/>
            <a:rect l="l" t="t" r="r" b="b"/>
            <a:pathLst>
              <a:path w="6802407" h="5602710">
                <a:moveTo>
                  <a:pt x="0" y="0"/>
                </a:moveTo>
                <a:lnTo>
                  <a:pt x="6802406" y="0"/>
                </a:lnTo>
                <a:lnTo>
                  <a:pt x="6802406" y="5602709"/>
                </a:lnTo>
                <a:lnTo>
                  <a:pt x="0" y="56027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D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05A8C792-CCA1-2091-BDAC-AA62B0A4E0F5}"/>
              </a:ext>
            </a:extLst>
          </p:cNvPr>
          <p:cNvGrpSpPr/>
          <p:nvPr/>
        </p:nvGrpSpPr>
        <p:grpSpPr>
          <a:xfrm>
            <a:off x="12614323" y="3710139"/>
            <a:ext cx="4761510" cy="1115711"/>
            <a:chOff x="10134600" y="7813634"/>
            <a:chExt cx="4761510" cy="111571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BF8EFD70-F7BF-D4AB-FB0A-9566A243339C}"/>
                </a:ext>
              </a:extLst>
            </p:cNvPr>
            <p:cNvGrpSpPr/>
            <p:nvPr/>
          </p:nvGrpSpPr>
          <p:grpSpPr>
            <a:xfrm>
              <a:off x="10255388" y="7813634"/>
              <a:ext cx="4640722" cy="1115711"/>
              <a:chOff x="2629346" y="2693094"/>
              <a:chExt cx="4640722" cy="1115711"/>
            </a:xfrm>
          </p:grpSpPr>
          <p:sp>
            <p:nvSpPr>
              <p:cNvPr id="47" name="TextBox 31">
                <a:extLst>
                  <a:ext uri="{FF2B5EF4-FFF2-40B4-BE49-F238E27FC236}">
                    <a16:creationId xmlns:a16="http://schemas.microsoft.com/office/drawing/2014/main" xmlns="" id="{A9420EBE-CF09-6BAC-5676-50788AC7268C}"/>
                  </a:ext>
                </a:extLst>
              </p:cNvPr>
              <p:cNvSpPr txBox="1"/>
              <p:nvPr/>
            </p:nvSpPr>
            <p:spPr>
              <a:xfrm>
                <a:off x="2629346" y="2693094"/>
                <a:ext cx="4640722" cy="55515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759"/>
                  </a:lnSpc>
                </a:pPr>
                <a:r>
                  <a:rPr lang="en-US" sz="28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Desa</a:t>
                </a:r>
                <a:r>
                  <a:rPr lang="en-US" sz="2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 Susu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Wendewa</a:t>
                </a:r>
                <a:endPara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endParaRPr>
              </a:p>
            </p:txBody>
          </p:sp>
          <p:sp>
            <p:nvSpPr>
              <p:cNvPr id="49" name="TextBox 32">
                <a:extLst>
                  <a:ext uri="{FF2B5EF4-FFF2-40B4-BE49-F238E27FC236}">
                    <a16:creationId xmlns:a16="http://schemas.microsoft.com/office/drawing/2014/main" xmlns="" id="{ADA489CD-F4E3-798B-21D3-4DE8BE3F9916}"/>
                  </a:ext>
                </a:extLst>
              </p:cNvPr>
              <p:cNvSpPr txBox="1"/>
              <p:nvPr/>
            </p:nvSpPr>
            <p:spPr>
              <a:xfrm>
                <a:off x="2643272" y="3254807"/>
                <a:ext cx="4235108" cy="55399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Topik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Konsultasi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:</a:t>
                </a:r>
              </a:p>
              <a:p>
                <a:pPr marL="342900" indent="-342900">
                  <a:buAutoNum type="arabicPeriod"/>
                </a:pP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Rencana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Anggaran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Biaya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(RAB)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AutoShape 15">
              <a:extLst>
                <a:ext uri="{FF2B5EF4-FFF2-40B4-BE49-F238E27FC236}">
                  <a16:creationId xmlns:a16="http://schemas.microsoft.com/office/drawing/2014/main" xmlns="" id="{C9B3989A-1F55-6197-5234-EE432EEBDC73}"/>
                </a:ext>
              </a:extLst>
            </p:cNvPr>
            <p:cNvSpPr/>
            <p:nvPr/>
          </p:nvSpPr>
          <p:spPr>
            <a:xfrm flipV="1">
              <a:off x="10134600" y="7959037"/>
              <a:ext cx="0" cy="970308"/>
            </a:xfrm>
            <a:prstGeom prst="line">
              <a:avLst/>
            </a:prstGeom>
            <a:ln w="66675" cap="flat">
              <a:solidFill>
                <a:srgbClr val="5DA295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6147FA7C-785B-2320-970E-3EE01E72739B}"/>
              </a:ext>
            </a:extLst>
          </p:cNvPr>
          <p:cNvGrpSpPr/>
          <p:nvPr/>
        </p:nvGrpSpPr>
        <p:grpSpPr>
          <a:xfrm>
            <a:off x="12611321" y="5313662"/>
            <a:ext cx="4761510" cy="1115711"/>
            <a:chOff x="10134600" y="7813634"/>
            <a:chExt cx="4761510" cy="1115711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D53B5317-18F3-1569-2C60-0FC14748BC54}"/>
                </a:ext>
              </a:extLst>
            </p:cNvPr>
            <p:cNvGrpSpPr/>
            <p:nvPr/>
          </p:nvGrpSpPr>
          <p:grpSpPr>
            <a:xfrm>
              <a:off x="10255388" y="7813634"/>
              <a:ext cx="4640722" cy="1115711"/>
              <a:chOff x="2629346" y="2693094"/>
              <a:chExt cx="4640722" cy="1115711"/>
            </a:xfrm>
          </p:grpSpPr>
          <p:sp>
            <p:nvSpPr>
              <p:cNvPr id="55" name="TextBox 31">
                <a:extLst>
                  <a:ext uri="{FF2B5EF4-FFF2-40B4-BE49-F238E27FC236}">
                    <a16:creationId xmlns:a16="http://schemas.microsoft.com/office/drawing/2014/main" xmlns="" id="{E783EE52-00B3-34BC-640E-8255F8331E29}"/>
                  </a:ext>
                </a:extLst>
              </p:cNvPr>
              <p:cNvSpPr txBox="1"/>
              <p:nvPr/>
            </p:nvSpPr>
            <p:spPr>
              <a:xfrm>
                <a:off x="2629346" y="2693094"/>
                <a:ext cx="4640722" cy="55515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759"/>
                  </a:lnSpc>
                </a:pPr>
                <a:r>
                  <a:rPr lang="en-US" sz="28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Desa</a:t>
                </a:r>
                <a:r>
                  <a:rPr lang="en-US" sz="2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Glacial Indifference Bold"/>
                    <a:cs typeface="Arial" panose="020B0604020202020204" pitchFamily="34" charset="0"/>
                    <a:sym typeface="Glacial Indifference Bold"/>
                  </a:rPr>
                  <a:t>Bondosula</a:t>
                </a:r>
                <a:endPara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endParaRPr>
              </a:p>
            </p:txBody>
          </p:sp>
          <p:sp>
            <p:nvSpPr>
              <p:cNvPr id="56" name="TextBox 32">
                <a:extLst>
                  <a:ext uri="{FF2B5EF4-FFF2-40B4-BE49-F238E27FC236}">
                    <a16:creationId xmlns:a16="http://schemas.microsoft.com/office/drawing/2014/main" xmlns="" id="{D57DFA69-91D1-B987-5FF6-E8531CC7E62A}"/>
                  </a:ext>
                </a:extLst>
              </p:cNvPr>
              <p:cNvSpPr txBox="1"/>
              <p:nvPr/>
            </p:nvSpPr>
            <p:spPr>
              <a:xfrm>
                <a:off x="2643272" y="3254807"/>
                <a:ext cx="4235108" cy="55399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Topik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Konsultasi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:</a:t>
                </a:r>
              </a:p>
              <a:p>
                <a:pPr marL="342900" indent="-342900">
                  <a:buAutoNum type="arabicPeriod"/>
                </a:pP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Rencana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Anggaran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ID" sz="1800" kern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Biaya</a:t>
                </a:r>
                <a:r>
                  <a:rPr lang="en-ID" sz="1800" kern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(RAB)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AutoShape 15">
              <a:extLst>
                <a:ext uri="{FF2B5EF4-FFF2-40B4-BE49-F238E27FC236}">
                  <a16:creationId xmlns:a16="http://schemas.microsoft.com/office/drawing/2014/main" xmlns="" id="{BF39AE1A-D5E2-D3B0-5D6E-2625BC614CAC}"/>
                </a:ext>
              </a:extLst>
            </p:cNvPr>
            <p:cNvSpPr/>
            <p:nvPr/>
          </p:nvSpPr>
          <p:spPr>
            <a:xfrm flipV="1">
              <a:off x="10134600" y="7959037"/>
              <a:ext cx="0" cy="970308"/>
            </a:xfrm>
            <a:prstGeom prst="line">
              <a:avLst/>
            </a:prstGeom>
            <a:ln w="66675" cap="flat">
              <a:solidFill>
                <a:srgbClr val="5DA295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51817269-154B-EC5C-006D-E26E928BE3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9"/>
          <a:stretch/>
        </p:blipFill>
        <p:spPr bwMode="auto">
          <a:xfrm>
            <a:off x="11562492" y="6927920"/>
            <a:ext cx="3740580" cy="18505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37731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217BFD7-C685-9846-F149-7FD5D6B0A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7">
            <a:extLst>
              <a:ext uri="{FF2B5EF4-FFF2-40B4-BE49-F238E27FC236}">
                <a16:creationId xmlns:a16="http://schemas.microsoft.com/office/drawing/2014/main" xmlns="" id="{80536205-2C06-158E-D03E-1AED89131F2B}"/>
              </a:ext>
            </a:extLst>
          </p:cNvPr>
          <p:cNvSpPr/>
          <p:nvPr/>
        </p:nvSpPr>
        <p:spPr>
          <a:xfrm>
            <a:off x="0" y="0"/>
            <a:ext cx="6308482" cy="10275926"/>
          </a:xfrm>
          <a:custGeom>
            <a:avLst/>
            <a:gdLst/>
            <a:ahLst/>
            <a:cxnLst/>
            <a:rect l="l" t="t" r="r" b="b"/>
            <a:pathLst>
              <a:path w="6308482" h="10275926">
                <a:moveTo>
                  <a:pt x="0" y="0"/>
                </a:moveTo>
                <a:lnTo>
                  <a:pt x="6308482" y="0"/>
                </a:lnTo>
                <a:lnTo>
                  <a:pt x="6308482" y="10275926"/>
                </a:lnTo>
                <a:lnTo>
                  <a:pt x="0" y="10275926"/>
                </a:lnTo>
                <a:lnTo>
                  <a:pt x="0" y="0"/>
                </a:lnTo>
                <a:close/>
              </a:path>
            </a:pathLst>
          </a:custGeom>
          <a:solidFill>
            <a:srgbClr val="17726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08B02C44-3B4C-70F4-ED67-F1BCF8F10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832732"/>
              </p:ext>
            </p:extLst>
          </p:nvPr>
        </p:nvGraphicFramePr>
        <p:xfrm>
          <a:off x="6767369" y="2535458"/>
          <a:ext cx="10076517" cy="70944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2033">
                  <a:extLst>
                    <a:ext uri="{9D8B030D-6E8A-4147-A177-3AD203B41FA5}">
                      <a16:colId xmlns:a16="http://schemas.microsoft.com/office/drawing/2014/main" xmlns="" val="1572125853"/>
                    </a:ext>
                  </a:extLst>
                </a:gridCol>
                <a:gridCol w="3205956">
                  <a:extLst>
                    <a:ext uri="{9D8B030D-6E8A-4147-A177-3AD203B41FA5}">
                      <a16:colId xmlns:a16="http://schemas.microsoft.com/office/drawing/2014/main" xmlns="" val="3475642182"/>
                    </a:ext>
                  </a:extLst>
                </a:gridCol>
                <a:gridCol w="1257844">
                  <a:extLst>
                    <a:ext uri="{9D8B030D-6E8A-4147-A177-3AD203B41FA5}">
                      <a16:colId xmlns:a16="http://schemas.microsoft.com/office/drawing/2014/main" xmlns="" val="2617313252"/>
                    </a:ext>
                  </a:extLst>
                </a:gridCol>
                <a:gridCol w="1342695">
                  <a:extLst>
                    <a:ext uri="{9D8B030D-6E8A-4147-A177-3AD203B41FA5}">
                      <a16:colId xmlns:a16="http://schemas.microsoft.com/office/drawing/2014/main" xmlns="" val="1437181626"/>
                    </a:ext>
                  </a:extLst>
                </a:gridCol>
                <a:gridCol w="3737989">
                  <a:extLst>
                    <a:ext uri="{9D8B030D-6E8A-4147-A177-3AD203B41FA5}">
                      <a16:colId xmlns:a16="http://schemas.microsoft.com/office/drawing/2014/main" xmlns="" val="175978628"/>
                    </a:ext>
                  </a:extLst>
                </a:gridCol>
              </a:tblGrid>
              <a:tr h="9704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NO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 err="1">
                          <a:effectLst/>
                        </a:rPr>
                        <a:t>Topik</a:t>
                      </a:r>
                      <a:r>
                        <a:rPr lang="en-ID" sz="2000" dirty="0">
                          <a:effectLst/>
                        </a:rPr>
                        <a:t> </a:t>
                      </a:r>
                      <a:r>
                        <a:rPr lang="en-ID" sz="2000" dirty="0" err="1">
                          <a:effectLst/>
                        </a:rPr>
                        <a:t>Konsultasi</a:t>
                      </a:r>
                      <a:endParaRPr lang="en-ID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 err="1">
                          <a:effectLst/>
                        </a:rPr>
                        <a:t>Jumlah</a:t>
                      </a:r>
                      <a:r>
                        <a:rPr lang="en-ID" sz="2000" dirty="0">
                          <a:effectLst/>
                        </a:rPr>
                        <a:t> </a:t>
                      </a:r>
                      <a:r>
                        <a:rPr lang="en-ID" sz="2000" dirty="0" err="1">
                          <a:effectLst/>
                        </a:rPr>
                        <a:t>Konsultasi</a:t>
                      </a:r>
                      <a:endParaRPr lang="en-ID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Persentase 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Nama Desa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32650884"/>
                  </a:ext>
                </a:extLst>
              </a:tr>
              <a:tr h="8516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1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 err="1">
                          <a:effectLst/>
                        </a:rPr>
                        <a:t>Rencana</a:t>
                      </a:r>
                      <a:r>
                        <a:rPr lang="en-ID" sz="2000" dirty="0">
                          <a:effectLst/>
                        </a:rPr>
                        <a:t> </a:t>
                      </a:r>
                      <a:r>
                        <a:rPr lang="en-ID" sz="2000" dirty="0" err="1">
                          <a:effectLst/>
                        </a:rPr>
                        <a:t>Anggaran</a:t>
                      </a:r>
                      <a:r>
                        <a:rPr lang="en-ID" sz="2000" dirty="0">
                          <a:effectLst/>
                        </a:rPr>
                        <a:t> </a:t>
                      </a:r>
                      <a:r>
                        <a:rPr lang="en-ID" sz="2000" dirty="0" err="1">
                          <a:effectLst/>
                        </a:rPr>
                        <a:t>Biaya</a:t>
                      </a:r>
                      <a:r>
                        <a:rPr lang="en-ID" sz="2000" dirty="0">
                          <a:effectLst/>
                        </a:rPr>
                        <a:t> (RAB)</a:t>
                      </a:r>
                      <a:endParaRPr lang="en-ID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5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38%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000" dirty="0">
                          <a:effectLst/>
                        </a:rPr>
                        <a:t>Desa Wendewa Selatan, Cendana Barat, Susu Wendewa,  Bondosula dan Umbu Riri</a:t>
                      </a:r>
                      <a:endParaRPr lang="en-ID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848497523"/>
                  </a:ext>
                </a:extLst>
              </a:tr>
              <a:tr h="6370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2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 err="1">
                          <a:effectLst/>
                        </a:rPr>
                        <a:t>Pengadaan</a:t>
                      </a:r>
                      <a:r>
                        <a:rPr lang="en-ID" sz="2000" dirty="0">
                          <a:effectLst/>
                        </a:rPr>
                        <a:t> </a:t>
                      </a:r>
                      <a:r>
                        <a:rPr lang="en-ID" sz="2000" dirty="0" err="1">
                          <a:effectLst/>
                        </a:rPr>
                        <a:t>Barang</a:t>
                      </a:r>
                      <a:r>
                        <a:rPr lang="en-ID" sz="2000" dirty="0">
                          <a:effectLst/>
                        </a:rPr>
                        <a:t>/Jasa</a:t>
                      </a:r>
                      <a:endParaRPr lang="en-ID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>
                          <a:effectLst/>
                        </a:rPr>
                        <a:t>2</a:t>
                      </a:r>
                      <a:endParaRPr lang="en-ID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>
                          <a:effectLst/>
                        </a:rPr>
                        <a:t>15%</a:t>
                      </a:r>
                      <a:endParaRPr lang="en-ID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 err="1">
                          <a:effectLst/>
                        </a:rPr>
                        <a:t>Desa</a:t>
                      </a:r>
                      <a:r>
                        <a:rPr lang="en-ID" sz="2000" dirty="0">
                          <a:effectLst/>
                        </a:rPr>
                        <a:t> </a:t>
                      </a:r>
                      <a:r>
                        <a:rPr lang="en-ID" sz="2000" dirty="0" err="1">
                          <a:effectLst/>
                        </a:rPr>
                        <a:t>Wailawa</a:t>
                      </a:r>
                      <a:r>
                        <a:rPr lang="en-ID" sz="2000" dirty="0">
                          <a:effectLst/>
                        </a:rPr>
                        <a:t> dan </a:t>
                      </a:r>
                      <a:r>
                        <a:rPr lang="en-ID" sz="2000" dirty="0" err="1">
                          <a:effectLst/>
                        </a:rPr>
                        <a:t>Manurara</a:t>
                      </a:r>
                      <a:endParaRPr lang="en-ID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58861930"/>
                  </a:ext>
                </a:extLst>
              </a:tr>
              <a:tr h="6301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3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 err="1">
                          <a:effectLst/>
                        </a:rPr>
                        <a:t>Penyusunan</a:t>
                      </a:r>
                      <a:r>
                        <a:rPr lang="en-ID" sz="2000" dirty="0">
                          <a:effectLst/>
                        </a:rPr>
                        <a:t> </a:t>
                      </a:r>
                      <a:r>
                        <a:rPr lang="en-ID" sz="2000" dirty="0" err="1">
                          <a:effectLst/>
                        </a:rPr>
                        <a:t>Laporan</a:t>
                      </a:r>
                      <a:r>
                        <a:rPr lang="en-ID" sz="2000" dirty="0">
                          <a:effectLst/>
                        </a:rPr>
                        <a:t> </a:t>
                      </a:r>
                      <a:r>
                        <a:rPr lang="en-ID" sz="2000" dirty="0" err="1">
                          <a:effectLst/>
                        </a:rPr>
                        <a:t>Pertanggungjawaban</a:t>
                      </a:r>
                      <a:endParaRPr lang="en-ID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>
                          <a:effectLst/>
                        </a:rPr>
                        <a:t>1</a:t>
                      </a:r>
                      <a:endParaRPr lang="en-ID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>
                          <a:effectLst/>
                        </a:rPr>
                        <a:t>8%</a:t>
                      </a:r>
                      <a:endParaRPr lang="en-ID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 err="1">
                          <a:effectLst/>
                        </a:rPr>
                        <a:t>Desa</a:t>
                      </a:r>
                      <a:r>
                        <a:rPr lang="en-ID" sz="2000" dirty="0">
                          <a:effectLst/>
                        </a:rPr>
                        <a:t> </a:t>
                      </a:r>
                      <a:r>
                        <a:rPr lang="en-ID" sz="2000" dirty="0" err="1">
                          <a:effectLst/>
                        </a:rPr>
                        <a:t>Wailawa</a:t>
                      </a:r>
                      <a:endParaRPr lang="en-ID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208686056"/>
                  </a:ext>
                </a:extLst>
              </a:tr>
              <a:tr h="7854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4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Penyusunan APBDES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>
                          <a:effectLst/>
                        </a:rPr>
                        <a:t>1</a:t>
                      </a:r>
                      <a:endParaRPr lang="en-ID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8%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Desa Wendewa Selatan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42955678"/>
                  </a:ext>
                </a:extLst>
              </a:tr>
              <a:tr h="9589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5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000">
                          <a:effectLst/>
                        </a:rPr>
                        <a:t>Pajak Bumi dan Bangunan Perdesaan dan Perkotaan (PBBP2)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1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8%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Desa Umbu Riri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37982303"/>
                  </a:ext>
                </a:extLst>
              </a:tr>
              <a:tr h="487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6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Penggunaan Aplikasi Siskeudes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1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8%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Desa Cendana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19534373"/>
                  </a:ext>
                </a:extLst>
              </a:tr>
              <a:tr h="462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7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BUM Desa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1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8%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Desa Cendana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537049960"/>
                  </a:ext>
                </a:extLst>
              </a:tr>
              <a:tr h="4852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8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Aset Desa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1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8%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 err="1">
                          <a:effectLst/>
                        </a:rPr>
                        <a:t>Desa</a:t>
                      </a:r>
                      <a:r>
                        <a:rPr lang="en-ID" sz="2000" dirty="0">
                          <a:effectLst/>
                        </a:rPr>
                        <a:t> </a:t>
                      </a:r>
                      <a:r>
                        <a:rPr lang="en-ID" sz="2000" dirty="0" err="1">
                          <a:effectLst/>
                        </a:rPr>
                        <a:t>Cendana</a:t>
                      </a:r>
                      <a:endParaRPr lang="en-ID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74008799"/>
                  </a:ext>
                </a:extLst>
              </a:tr>
              <a:tr h="33108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Total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13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>
                          <a:effectLst/>
                        </a:rPr>
                        <a:t>100%</a:t>
                      </a:r>
                      <a:endParaRPr lang="en-ID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D" sz="2000" dirty="0">
                          <a:effectLst/>
                        </a:rPr>
                        <a:t> </a:t>
                      </a:r>
                      <a:endParaRPr lang="en-ID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437081234"/>
                  </a:ext>
                </a:extLst>
              </a:tr>
            </a:tbl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515CDF9C-391F-55BE-2A4D-8445AB11A4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1540968"/>
              </p:ext>
            </p:extLst>
          </p:nvPr>
        </p:nvGraphicFramePr>
        <p:xfrm>
          <a:off x="327856" y="-190500"/>
          <a:ext cx="5652770" cy="10466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object 33">
            <a:extLst>
              <a:ext uri="{FF2B5EF4-FFF2-40B4-BE49-F238E27FC236}">
                <a16:creationId xmlns:a16="http://schemas.microsoft.com/office/drawing/2014/main" xmlns="" id="{63C16904-E014-1A00-8A39-23E60AB0BFA4}"/>
              </a:ext>
            </a:extLst>
          </p:cNvPr>
          <p:cNvSpPr txBox="1"/>
          <p:nvPr/>
        </p:nvSpPr>
        <p:spPr>
          <a:xfrm>
            <a:off x="7036338" y="724568"/>
            <a:ext cx="9538581" cy="747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spcBef>
                <a:spcPts val="370"/>
              </a:spcBef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REKAPAN HASIL UJI COBA </a:t>
            </a:r>
          </a:p>
          <a:p>
            <a:pPr marL="12700" algn="ctr">
              <a:spcBef>
                <a:spcPts val="370"/>
              </a:spcBef>
            </a:pPr>
            <a:r>
              <a:rPr lang="en-US" sz="5400" b="1" dirty="0">
                <a:solidFill>
                  <a:srgbClr val="1772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RUKO ASA TAHAP II</a:t>
            </a:r>
            <a:endParaRPr sz="5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7DD89F94-2B9F-99A3-C683-E66D334B8B93}"/>
              </a:ext>
            </a:extLst>
          </p:cNvPr>
          <p:cNvSpPr/>
          <p:nvPr/>
        </p:nvSpPr>
        <p:spPr>
          <a:xfrm>
            <a:off x="15880425" y="342900"/>
            <a:ext cx="2178975" cy="1810890"/>
          </a:xfrm>
          <a:custGeom>
            <a:avLst/>
            <a:gdLst/>
            <a:ahLst/>
            <a:cxnLst/>
            <a:rect l="l" t="t" r="r" b="b"/>
            <a:pathLst>
              <a:path w="2402711" h="2111382">
                <a:moveTo>
                  <a:pt x="0" y="0"/>
                </a:moveTo>
                <a:lnTo>
                  <a:pt x="2402710" y="0"/>
                </a:lnTo>
                <a:lnTo>
                  <a:pt x="2402710" y="2111383"/>
                </a:lnTo>
                <a:lnTo>
                  <a:pt x="0" y="21113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933985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FDCF96A-3A73-9CE3-F147-82EF1CDE8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>
            <a:extLst>
              <a:ext uri="{FF2B5EF4-FFF2-40B4-BE49-F238E27FC236}">
                <a16:creationId xmlns:a16="http://schemas.microsoft.com/office/drawing/2014/main" xmlns="" id="{ED478263-6CD7-D5C5-7A5B-6EB9146F6780}"/>
              </a:ext>
            </a:extLst>
          </p:cNvPr>
          <p:cNvSpPr/>
          <p:nvPr/>
        </p:nvSpPr>
        <p:spPr>
          <a:xfrm>
            <a:off x="12115800" y="1"/>
            <a:ext cx="6172200" cy="10286999"/>
          </a:xfrm>
          <a:custGeom>
            <a:avLst/>
            <a:gdLst/>
            <a:ahLst/>
            <a:cxnLst/>
            <a:rect l="l" t="t" r="r" b="b"/>
            <a:pathLst>
              <a:path w="18287999" h="10286999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bject 33">
            <a:extLst>
              <a:ext uri="{FF2B5EF4-FFF2-40B4-BE49-F238E27FC236}">
                <a16:creationId xmlns:a16="http://schemas.microsoft.com/office/drawing/2014/main" xmlns="" id="{D6C0FBB8-BDF9-2D5C-33A6-90A5CB7F3AEA}"/>
              </a:ext>
            </a:extLst>
          </p:cNvPr>
          <p:cNvSpPr txBox="1"/>
          <p:nvPr/>
        </p:nvSpPr>
        <p:spPr>
          <a:xfrm>
            <a:off x="1676400" y="374098"/>
            <a:ext cx="9538581" cy="747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spcBef>
                <a:spcPts val="370"/>
              </a:spcBef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REKAPAN TOPIK KONSULTASI</a:t>
            </a:r>
          </a:p>
          <a:p>
            <a:pPr marL="12700" algn="ctr">
              <a:spcBef>
                <a:spcPts val="37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HASIL UJI COBA RUKO ASA </a:t>
            </a:r>
          </a:p>
          <a:p>
            <a:pPr marL="12700" algn="ctr">
              <a:spcBef>
                <a:spcPts val="370"/>
              </a:spcBef>
            </a:pP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TAHAP I dan II</a:t>
            </a:r>
            <a:endParaRPr sz="3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xmlns="" id="{36A9DF39-A585-8E63-A463-8F3656982D0C}"/>
              </a:ext>
            </a:extLst>
          </p:cNvPr>
          <p:cNvGraphicFramePr/>
          <p:nvPr/>
        </p:nvGraphicFramePr>
        <p:xfrm>
          <a:off x="12115800" y="495299"/>
          <a:ext cx="6172200" cy="9791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FF687E6A-75F6-4BF0-AA95-3272370728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2653387"/>
              </p:ext>
            </p:extLst>
          </p:nvPr>
        </p:nvGraphicFramePr>
        <p:xfrm>
          <a:off x="12268200" y="190500"/>
          <a:ext cx="5867400" cy="10286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57236C53-CAA4-E76D-02ED-FD5B45A10A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432700"/>
              </p:ext>
            </p:extLst>
          </p:nvPr>
        </p:nvGraphicFramePr>
        <p:xfrm>
          <a:off x="457200" y="2247900"/>
          <a:ext cx="11340830" cy="772676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637168">
                  <a:extLst>
                    <a:ext uri="{9D8B030D-6E8A-4147-A177-3AD203B41FA5}">
                      <a16:colId xmlns:a16="http://schemas.microsoft.com/office/drawing/2014/main" xmlns="" val="955592130"/>
                    </a:ext>
                  </a:extLst>
                </a:gridCol>
                <a:gridCol w="4239632">
                  <a:extLst>
                    <a:ext uri="{9D8B030D-6E8A-4147-A177-3AD203B41FA5}">
                      <a16:colId xmlns:a16="http://schemas.microsoft.com/office/drawing/2014/main" xmlns="" val="3078865575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89630823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438026023"/>
                    </a:ext>
                  </a:extLst>
                </a:gridCol>
                <a:gridCol w="3568430">
                  <a:extLst>
                    <a:ext uri="{9D8B030D-6E8A-4147-A177-3AD203B41FA5}">
                      <a16:colId xmlns:a16="http://schemas.microsoft.com/office/drawing/2014/main" xmlns="" val="461189951"/>
                    </a:ext>
                  </a:extLst>
                </a:gridCol>
              </a:tblGrid>
              <a:tr h="6027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NO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 dirty="0" err="1">
                          <a:effectLst/>
                        </a:rPr>
                        <a:t>Topik</a:t>
                      </a:r>
                      <a:r>
                        <a:rPr lang="en-ID" sz="2000" kern="0" dirty="0">
                          <a:effectLst/>
                        </a:rPr>
                        <a:t> </a:t>
                      </a:r>
                      <a:r>
                        <a:rPr lang="en-ID" sz="2000" kern="0" dirty="0" err="1">
                          <a:effectLst/>
                        </a:rPr>
                        <a:t>Konsultasi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 dirty="0" err="1">
                          <a:effectLst/>
                        </a:rPr>
                        <a:t>Jumlah</a:t>
                      </a:r>
                      <a:r>
                        <a:rPr lang="en-ID" sz="2000" kern="0" dirty="0">
                          <a:effectLst/>
                        </a:rPr>
                        <a:t> </a:t>
                      </a:r>
                      <a:r>
                        <a:rPr lang="en-ID" sz="2000" kern="0" dirty="0" err="1">
                          <a:effectLst/>
                        </a:rPr>
                        <a:t>Konsultasi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Persentase 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 dirty="0">
                          <a:effectLst/>
                        </a:rPr>
                        <a:t>Nama </a:t>
                      </a:r>
                      <a:r>
                        <a:rPr lang="en-ID" sz="2000" kern="0" dirty="0" err="1">
                          <a:effectLst/>
                        </a:rPr>
                        <a:t>Desa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86179825"/>
                  </a:ext>
                </a:extLst>
              </a:tr>
              <a:tr h="9041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 dirty="0">
                          <a:effectLst/>
                        </a:rPr>
                        <a:t>1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 dirty="0" err="1">
                          <a:effectLst/>
                        </a:rPr>
                        <a:t>Rencana</a:t>
                      </a:r>
                      <a:r>
                        <a:rPr lang="en-ID" sz="2000" kern="0" dirty="0">
                          <a:effectLst/>
                        </a:rPr>
                        <a:t> </a:t>
                      </a:r>
                      <a:r>
                        <a:rPr lang="en-ID" sz="2000" kern="0" dirty="0" err="1">
                          <a:effectLst/>
                        </a:rPr>
                        <a:t>Anggaran</a:t>
                      </a:r>
                      <a:r>
                        <a:rPr lang="en-ID" sz="2000" kern="0" dirty="0">
                          <a:effectLst/>
                        </a:rPr>
                        <a:t> </a:t>
                      </a:r>
                      <a:r>
                        <a:rPr lang="en-ID" sz="2000" kern="0" dirty="0" err="1">
                          <a:effectLst/>
                        </a:rPr>
                        <a:t>Biaya</a:t>
                      </a:r>
                      <a:r>
                        <a:rPr lang="en-ID" sz="2000" kern="0" dirty="0">
                          <a:effectLst/>
                        </a:rPr>
                        <a:t> (RAB)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7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 dirty="0">
                          <a:effectLst/>
                        </a:rPr>
                        <a:t>23%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800" kern="0" dirty="0">
                          <a:effectLst/>
                        </a:rPr>
                        <a:t>Desa Wendewa Selatan, Cendana Barat, Susu Wendewa, Anajiaka, Bondosula, Ngadu Olu, Umbu Riri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91524666"/>
                  </a:ext>
                </a:extLst>
              </a:tr>
              <a:tr h="6027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 dirty="0">
                          <a:effectLst/>
                        </a:rPr>
                        <a:t>2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 dirty="0" err="1">
                          <a:effectLst/>
                        </a:rPr>
                        <a:t>Penyusunan</a:t>
                      </a:r>
                      <a:r>
                        <a:rPr lang="en-ID" sz="2000" kern="0" dirty="0">
                          <a:effectLst/>
                        </a:rPr>
                        <a:t> </a:t>
                      </a:r>
                      <a:r>
                        <a:rPr lang="en-ID" sz="2000" kern="0" dirty="0" err="1">
                          <a:effectLst/>
                        </a:rPr>
                        <a:t>Laporan</a:t>
                      </a:r>
                      <a:r>
                        <a:rPr lang="en-ID" sz="2000" kern="0" dirty="0">
                          <a:effectLst/>
                        </a:rPr>
                        <a:t> </a:t>
                      </a:r>
                      <a:r>
                        <a:rPr lang="en-ID" sz="2000" kern="0" dirty="0" err="1">
                          <a:effectLst/>
                        </a:rPr>
                        <a:t>Pertanggungjawaban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 dirty="0">
                          <a:effectLst/>
                        </a:rPr>
                        <a:t>5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17%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0" dirty="0" err="1">
                          <a:effectLst/>
                        </a:rPr>
                        <a:t>Desa</a:t>
                      </a:r>
                      <a:r>
                        <a:rPr lang="en-ID" sz="1800" kern="0" dirty="0">
                          <a:effectLst/>
                        </a:rPr>
                        <a:t> </a:t>
                      </a:r>
                      <a:r>
                        <a:rPr lang="en-ID" sz="1800" kern="0" dirty="0" err="1">
                          <a:effectLst/>
                        </a:rPr>
                        <a:t>Wailawa</a:t>
                      </a:r>
                      <a:r>
                        <a:rPr lang="en-ID" sz="1800" kern="0" dirty="0">
                          <a:effectLst/>
                        </a:rPr>
                        <a:t>, </a:t>
                      </a:r>
                      <a:r>
                        <a:rPr lang="en-ID" sz="1800" kern="0" dirty="0" err="1">
                          <a:effectLst/>
                        </a:rPr>
                        <a:t>Maradesa</a:t>
                      </a:r>
                      <a:r>
                        <a:rPr lang="en-ID" sz="1800" kern="0" dirty="0">
                          <a:effectLst/>
                        </a:rPr>
                        <a:t> Timur, </a:t>
                      </a:r>
                      <a:r>
                        <a:rPr lang="en-ID" sz="1800" kern="0" dirty="0" err="1">
                          <a:effectLst/>
                        </a:rPr>
                        <a:t>Matawaikajawi</a:t>
                      </a:r>
                      <a:r>
                        <a:rPr lang="en-ID" sz="1800" kern="0" dirty="0">
                          <a:effectLst/>
                        </a:rPr>
                        <a:t>, </a:t>
                      </a:r>
                      <a:r>
                        <a:rPr lang="en-ID" sz="1800" kern="0" dirty="0" err="1">
                          <a:effectLst/>
                        </a:rPr>
                        <a:t>Maradesa</a:t>
                      </a:r>
                      <a:r>
                        <a:rPr lang="en-ID" sz="1800" kern="0" dirty="0">
                          <a:effectLst/>
                        </a:rPr>
                        <a:t>, </a:t>
                      </a:r>
                      <a:r>
                        <a:rPr lang="en-ID" sz="1800" kern="0" dirty="0" err="1">
                          <a:effectLst/>
                        </a:rPr>
                        <a:t>Ngadu</a:t>
                      </a:r>
                      <a:r>
                        <a:rPr lang="en-ID" sz="1800" kern="0" dirty="0">
                          <a:effectLst/>
                        </a:rPr>
                        <a:t> Olu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716640280"/>
                  </a:ext>
                </a:extLst>
              </a:tr>
              <a:tr h="6027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 dirty="0">
                          <a:effectLst/>
                        </a:rPr>
                        <a:t>3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Pengadaan Barang/Jasa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5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 dirty="0">
                          <a:effectLst/>
                        </a:rPr>
                        <a:t>17%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0" dirty="0" err="1">
                          <a:effectLst/>
                        </a:rPr>
                        <a:t>Desa</a:t>
                      </a:r>
                      <a:r>
                        <a:rPr lang="en-ID" sz="1800" kern="0" dirty="0">
                          <a:effectLst/>
                        </a:rPr>
                        <a:t> </a:t>
                      </a:r>
                      <a:r>
                        <a:rPr lang="en-ID" sz="1800" kern="0" dirty="0" err="1">
                          <a:effectLst/>
                        </a:rPr>
                        <a:t>Maradesa</a:t>
                      </a:r>
                      <a:r>
                        <a:rPr lang="en-ID" sz="1800" kern="0" dirty="0">
                          <a:effectLst/>
                        </a:rPr>
                        <a:t> Timur, </a:t>
                      </a:r>
                      <a:r>
                        <a:rPr lang="en-ID" sz="1800" kern="0" dirty="0" err="1">
                          <a:effectLst/>
                        </a:rPr>
                        <a:t>Umbu</a:t>
                      </a:r>
                      <a:r>
                        <a:rPr lang="en-ID" sz="1800" kern="0" dirty="0">
                          <a:effectLst/>
                        </a:rPr>
                        <a:t> </a:t>
                      </a:r>
                      <a:r>
                        <a:rPr lang="en-ID" sz="1800" kern="0" dirty="0" err="1">
                          <a:effectLst/>
                        </a:rPr>
                        <a:t>Pabal</a:t>
                      </a:r>
                      <a:r>
                        <a:rPr lang="en-ID" sz="1800" kern="0" dirty="0">
                          <a:effectLst/>
                        </a:rPr>
                        <a:t>, </a:t>
                      </a:r>
                      <a:r>
                        <a:rPr lang="en-ID" sz="1800" kern="0" dirty="0" err="1">
                          <a:effectLst/>
                        </a:rPr>
                        <a:t>Matawaikajawi</a:t>
                      </a:r>
                      <a:r>
                        <a:rPr lang="en-ID" sz="1800" kern="0" dirty="0">
                          <a:effectLst/>
                        </a:rPr>
                        <a:t>, </a:t>
                      </a:r>
                      <a:r>
                        <a:rPr lang="en-ID" sz="1800" kern="0" dirty="0" err="1">
                          <a:effectLst/>
                        </a:rPr>
                        <a:t>Manurara</a:t>
                      </a:r>
                      <a:r>
                        <a:rPr lang="en-ID" sz="1800" kern="0" dirty="0">
                          <a:effectLst/>
                        </a:rPr>
                        <a:t>, </a:t>
                      </a:r>
                      <a:r>
                        <a:rPr lang="en-ID" sz="1800" kern="0" dirty="0" err="1">
                          <a:effectLst/>
                        </a:rPr>
                        <a:t>Wailawa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94886303"/>
                  </a:ext>
                </a:extLst>
              </a:tr>
              <a:tr h="6027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 dirty="0">
                          <a:effectLst/>
                        </a:rPr>
                        <a:t>4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Penyusunan APBDES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3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 dirty="0">
                          <a:effectLst/>
                        </a:rPr>
                        <a:t>10%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0" dirty="0" err="1">
                          <a:effectLst/>
                        </a:rPr>
                        <a:t>Desa</a:t>
                      </a:r>
                      <a:r>
                        <a:rPr lang="en-ID" sz="1800" kern="0" dirty="0">
                          <a:effectLst/>
                        </a:rPr>
                        <a:t> </a:t>
                      </a:r>
                      <a:r>
                        <a:rPr lang="en-ID" sz="1800" kern="0" dirty="0" err="1">
                          <a:effectLst/>
                        </a:rPr>
                        <a:t>Wendewa</a:t>
                      </a:r>
                      <a:r>
                        <a:rPr lang="en-ID" sz="1800" kern="0" dirty="0">
                          <a:effectLst/>
                        </a:rPr>
                        <a:t> </a:t>
                      </a:r>
                      <a:r>
                        <a:rPr lang="en-ID" sz="1800" kern="0" dirty="0" err="1">
                          <a:effectLst/>
                        </a:rPr>
                        <a:t>selatan</a:t>
                      </a:r>
                      <a:r>
                        <a:rPr lang="en-ID" sz="1800" kern="0" dirty="0">
                          <a:effectLst/>
                        </a:rPr>
                        <a:t>, </a:t>
                      </a:r>
                      <a:r>
                        <a:rPr lang="en-ID" sz="1800" kern="0" dirty="0" err="1">
                          <a:effectLst/>
                        </a:rPr>
                        <a:t>Matawaikajawi</a:t>
                      </a:r>
                      <a:r>
                        <a:rPr lang="en-ID" sz="1800" kern="0" dirty="0">
                          <a:effectLst/>
                        </a:rPr>
                        <a:t>, </a:t>
                      </a:r>
                      <a:r>
                        <a:rPr lang="en-ID" sz="1800" kern="0" dirty="0" err="1">
                          <a:effectLst/>
                        </a:rPr>
                        <a:t>Maradesa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83312649"/>
                  </a:ext>
                </a:extLst>
              </a:tr>
              <a:tr h="3121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 dirty="0">
                          <a:effectLst/>
                        </a:rPr>
                        <a:t>5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Penggunaan SSH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2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7%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0" dirty="0" err="1">
                          <a:effectLst/>
                        </a:rPr>
                        <a:t>Desa</a:t>
                      </a:r>
                      <a:r>
                        <a:rPr lang="en-ID" sz="1800" kern="0" dirty="0">
                          <a:effectLst/>
                        </a:rPr>
                        <a:t> </a:t>
                      </a:r>
                      <a:r>
                        <a:rPr lang="en-ID" sz="1800" kern="0" dirty="0" err="1">
                          <a:effectLst/>
                        </a:rPr>
                        <a:t>Umbu</a:t>
                      </a:r>
                      <a:r>
                        <a:rPr lang="en-ID" sz="1800" kern="0" dirty="0">
                          <a:effectLst/>
                        </a:rPr>
                        <a:t> </a:t>
                      </a:r>
                      <a:r>
                        <a:rPr lang="en-ID" sz="1800" kern="0" dirty="0" err="1">
                          <a:effectLst/>
                        </a:rPr>
                        <a:t>Pabal</a:t>
                      </a:r>
                      <a:r>
                        <a:rPr lang="en-ID" sz="1800" kern="0" dirty="0">
                          <a:effectLst/>
                        </a:rPr>
                        <a:t>, </a:t>
                      </a:r>
                      <a:r>
                        <a:rPr lang="en-ID" sz="1800" kern="0" dirty="0" err="1">
                          <a:effectLst/>
                        </a:rPr>
                        <a:t>Matawaikajawi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76437201"/>
                  </a:ext>
                </a:extLst>
              </a:tr>
              <a:tr h="3121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 dirty="0">
                          <a:effectLst/>
                        </a:rPr>
                        <a:t>6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Penggunaan Aplikasi Siskeudes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2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7%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0">
                          <a:effectLst/>
                        </a:rPr>
                        <a:t>Desa Maradesa, Cendana</a:t>
                      </a:r>
                      <a:endParaRPr lang="en-ID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454785744"/>
                  </a:ext>
                </a:extLst>
              </a:tr>
              <a:tr h="3121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 dirty="0">
                          <a:effectLst/>
                        </a:rPr>
                        <a:t>7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 kern="0">
                          <a:effectLst/>
                        </a:rPr>
                        <a:t>Kendala dalam Pelaksanaan Pekerjaan Fisik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1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3%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0" dirty="0" err="1">
                          <a:effectLst/>
                        </a:rPr>
                        <a:t>Desa</a:t>
                      </a:r>
                      <a:r>
                        <a:rPr lang="en-ID" sz="1800" kern="0" dirty="0">
                          <a:effectLst/>
                        </a:rPr>
                        <a:t> </a:t>
                      </a:r>
                      <a:r>
                        <a:rPr lang="en-ID" sz="1800" kern="0" dirty="0" err="1">
                          <a:effectLst/>
                        </a:rPr>
                        <a:t>Umbu</a:t>
                      </a:r>
                      <a:r>
                        <a:rPr lang="en-ID" sz="1800" kern="0" dirty="0">
                          <a:effectLst/>
                        </a:rPr>
                        <a:t> </a:t>
                      </a:r>
                      <a:r>
                        <a:rPr lang="en-ID" sz="1800" kern="0" dirty="0" err="1">
                          <a:effectLst/>
                        </a:rPr>
                        <a:t>Pabal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52935810"/>
                  </a:ext>
                </a:extLst>
              </a:tr>
              <a:tr h="6027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 dirty="0">
                          <a:effectLst/>
                        </a:rPr>
                        <a:t>8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Tugas Pokok dan Fungsi Tim Pelaksana Kegiatan (TPK)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1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3%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0" dirty="0" err="1">
                          <a:effectLst/>
                        </a:rPr>
                        <a:t>Desa</a:t>
                      </a:r>
                      <a:r>
                        <a:rPr lang="en-ID" sz="1800" kern="0" dirty="0">
                          <a:effectLst/>
                        </a:rPr>
                        <a:t> </a:t>
                      </a:r>
                      <a:r>
                        <a:rPr lang="en-ID" sz="1800" kern="0" dirty="0" err="1">
                          <a:effectLst/>
                        </a:rPr>
                        <a:t>Matawaikajawi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409611406"/>
                  </a:ext>
                </a:extLst>
              </a:tr>
              <a:tr h="3121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 dirty="0">
                          <a:effectLst/>
                        </a:rPr>
                        <a:t>9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Pembayaran pajak dan pembuatan e-billing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1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3%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0" dirty="0" err="1">
                          <a:effectLst/>
                        </a:rPr>
                        <a:t>Desa</a:t>
                      </a:r>
                      <a:r>
                        <a:rPr lang="en-ID" sz="1800" kern="0" dirty="0">
                          <a:effectLst/>
                        </a:rPr>
                        <a:t> </a:t>
                      </a:r>
                      <a:r>
                        <a:rPr lang="en-ID" sz="1800" kern="0" dirty="0" err="1">
                          <a:effectLst/>
                        </a:rPr>
                        <a:t>Maradesa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61284542"/>
                  </a:ext>
                </a:extLst>
              </a:tr>
              <a:tr h="6027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 dirty="0">
                          <a:effectLst/>
                        </a:rPr>
                        <a:t>10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 kern="0">
                          <a:effectLst/>
                        </a:rPr>
                        <a:t>Pajak Bumi dan Bangunan Perdesaan dan Perkotaan (PBBP2)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1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3%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0" dirty="0" err="1">
                          <a:effectLst/>
                        </a:rPr>
                        <a:t>Desa</a:t>
                      </a:r>
                      <a:r>
                        <a:rPr lang="en-ID" sz="1800" kern="0" dirty="0">
                          <a:effectLst/>
                        </a:rPr>
                        <a:t> </a:t>
                      </a:r>
                      <a:r>
                        <a:rPr lang="en-ID" sz="1800" kern="0" dirty="0" err="1">
                          <a:effectLst/>
                        </a:rPr>
                        <a:t>Umbu</a:t>
                      </a:r>
                      <a:r>
                        <a:rPr lang="en-ID" sz="1800" kern="0" dirty="0">
                          <a:effectLst/>
                        </a:rPr>
                        <a:t> Riri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085731693"/>
                  </a:ext>
                </a:extLst>
              </a:tr>
              <a:tr h="3121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 dirty="0">
                          <a:effectLst/>
                        </a:rPr>
                        <a:t>11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BUM Desa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1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3%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0" dirty="0" err="1">
                          <a:effectLst/>
                        </a:rPr>
                        <a:t>Desa</a:t>
                      </a:r>
                      <a:r>
                        <a:rPr lang="en-ID" sz="1800" kern="0" dirty="0">
                          <a:effectLst/>
                        </a:rPr>
                        <a:t> </a:t>
                      </a:r>
                      <a:r>
                        <a:rPr lang="en-ID" sz="1800" kern="0" dirty="0" err="1">
                          <a:effectLst/>
                        </a:rPr>
                        <a:t>Cendana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2366749"/>
                  </a:ext>
                </a:extLst>
              </a:tr>
              <a:tr h="3121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 dirty="0">
                          <a:effectLst/>
                        </a:rPr>
                        <a:t>12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Aset Desa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1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3%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800" kern="0" dirty="0" err="1">
                          <a:effectLst/>
                        </a:rPr>
                        <a:t>Desa</a:t>
                      </a:r>
                      <a:r>
                        <a:rPr lang="en-ID" sz="1800" kern="0" dirty="0">
                          <a:effectLst/>
                        </a:rPr>
                        <a:t> </a:t>
                      </a:r>
                      <a:r>
                        <a:rPr lang="en-ID" sz="1800" kern="0" dirty="0" err="1">
                          <a:effectLst/>
                        </a:rPr>
                        <a:t>Cendana</a:t>
                      </a:r>
                      <a:endParaRPr lang="en-ID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75260535"/>
                  </a:ext>
                </a:extLst>
              </a:tr>
              <a:tr h="3121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Total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30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>
                          <a:effectLst/>
                        </a:rPr>
                        <a:t>100%</a:t>
                      </a:r>
                      <a:endParaRPr lang="en-ID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2000" kern="0" dirty="0">
                          <a:effectLst/>
                        </a:rPr>
                        <a:t> </a:t>
                      </a:r>
                      <a:endParaRPr lang="en-ID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706124986"/>
                  </a:ext>
                </a:extLst>
              </a:tr>
            </a:tbl>
          </a:graphicData>
        </a:graphic>
      </p:graphicFrame>
      <p:sp>
        <p:nvSpPr>
          <p:cNvPr id="9" name="Freeform 31">
            <a:extLst>
              <a:ext uri="{FF2B5EF4-FFF2-40B4-BE49-F238E27FC236}">
                <a16:creationId xmlns:a16="http://schemas.microsoft.com/office/drawing/2014/main" xmlns="" id="{E893C31B-22FF-732B-EA37-78CBE80D3156}"/>
              </a:ext>
            </a:extLst>
          </p:cNvPr>
          <p:cNvSpPr/>
          <p:nvPr/>
        </p:nvSpPr>
        <p:spPr>
          <a:xfrm flipH="1">
            <a:off x="457200" y="491246"/>
            <a:ext cx="2219196" cy="1599547"/>
          </a:xfrm>
          <a:custGeom>
            <a:avLst/>
            <a:gdLst/>
            <a:ahLst/>
            <a:cxnLst/>
            <a:rect l="l" t="t" r="r" b="b"/>
            <a:pathLst>
              <a:path w="2219196" h="1599547">
                <a:moveTo>
                  <a:pt x="0" y="0"/>
                </a:moveTo>
                <a:lnTo>
                  <a:pt x="2219196" y="0"/>
                </a:lnTo>
                <a:lnTo>
                  <a:pt x="2219196" y="1599547"/>
                </a:lnTo>
                <a:lnTo>
                  <a:pt x="0" y="15995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871" b="-10871"/>
            </a:stretch>
          </a:blipFill>
        </p:spPr>
      </p:sp>
    </p:spTree>
    <p:extLst>
      <p:ext uri="{BB962C8B-B14F-4D97-AF65-F5344CB8AC3E}">
        <p14:creationId xmlns:p14="http://schemas.microsoft.com/office/powerpoint/2010/main" val="11444472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5E6821-F937-728D-B5FE-7A185C916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 23">
            <a:extLst>
              <a:ext uri="{FF2B5EF4-FFF2-40B4-BE49-F238E27FC236}">
                <a16:creationId xmlns:a16="http://schemas.microsoft.com/office/drawing/2014/main" xmlns="" id="{196E69C4-B77F-E816-85E1-F8D92B918E7E}"/>
              </a:ext>
            </a:extLst>
          </p:cNvPr>
          <p:cNvSpPr/>
          <p:nvPr/>
        </p:nvSpPr>
        <p:spPr>
          <a:xfrm rot="10800000" flipH="1">
            <a:off x="15834663" y="0"/>
            <a:ext cx="2426601" cy="2658979"/>
          </a:xfrm>
          <a:custGeom>
            <a:avLst/>
            <a:gdLst/>
            <a:ahLst/>
            <a:cxnLst/>
            <a:rect l="l" t="t" r="r" b="b"/>
            <a:pathLst>
              <a:path w="3245894" h="3245894">
                <a:moveTo>
                  <a:pt x="0" y="0"/>
                </a:moveTo>
                <a:lnTo>
                  <a:pt x="3245894" y="0"/>
                </a:lnTo>
                <a:lnTo>
                  <a:pt x="3245894" y="3245894"/>
                </a:lnTo>
                <a:lnTo>
                  <a:pt x="0" y="32458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xmlns="" id="{DC57A787-9D4F-9CA4-D407-F808F51F43EB}"/>
              </a:ext>
            </a:extLst>
          </p:cNvPr>
          <p:cNvSpPr/>
          <p:nvPr/>
        </p:nvSpPr>
        <p:spPr>
          <a:xfrm>
            <a:off x="16638318" y="266700"/>
            <a:ext cx="1393832" cy="1358943"/>
          </a:xfrm>
          <a:custGeom>
            <a:avLst/>
            <a:gdLst/>
            <a:ahLst/>
            <a:cxnLst/>
            <a:rect l="l" t="t" r="r" b="b"/>
            <a:pathLst>
              <a:path w="1393832" h="1358943">
                <a:moveTo>
                  <a:pt x="0" y="0"/>
                </a:moveTo>
                <a:lnTo>
                  <a:pt x="1393833" y="0"/>
                </a:lnTo>
                <a:lnTo>
                  <a:pt x="1393833" y="1358943"/>
                </a:lnTo>
                <a:lnTo>
                  <a:pt x="0" y="13589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xmlns="" id="{74039BEC-70C9-19BC-7E32-7FCF6C8B5B58}"/>
              </a:ext>
            </a:extLst>
          </p:cNvPr>
          <p:cNvSpPr txBox="1"/>
          <p:nvPr/>
        </p:nvSpPr>
        <p:spPr>
          <a:xfrm>
            <a:off x="3986056" y="604530"/>
            <a:ext cx="10771464" cy="1754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3B558E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STRATEGI PERPINDAHAN </a:t>
            </a:r>
            <a:r>
              <a:rPr lang="en-US" sz="6600" i="1" dirty="0">
                <a:solidFill>
                  <a:srgbClr val="3B558E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STAKEHOLDER</a:t>
            </a:r>
          </a:p>
        </p:txBody>
      </p:sp>
      <p:sp>
        <p:nvSpPr>
          <p:cNvPr id="76" name="Freeform 24">
            <a:extLst>
              <a:ext uri="{FF2B5EF4-FFF2-40B4-BE49-F238E27FC236}">
                <a16:creationId xmlns:a16="http://schemas.microsoft.com/office/drawing/2014/main" xmlns="" id="{81626418-E238-2F54-2431-55ECC426163F}"/>
              </a:ext>
            </a:extLst>
          </p:cNvPr>
          <p:cNvSpPr/>
          <p:nvPr/>
        </p:nvSpPr>
        <p:spPr>
          <a:xfrm>
            <a:off x="-76200" y="9085167"/>
            <a:ext cx="2479866" cy="1239933"/>
          </a:xfrm>
          <a:custGeom>
            <a:avLst/>
            <a:gdLst/>
            <a:ahLst/>
            <a:cxnLst/>
            <a:rect l="l" t="t" r="r" b="b"/>
            <a:pathLst>
              <a:path w="2479866" h="1239933">
                <a:moveTo>
                  <a:pt x="0" y="0"/>
                </a:moveTo>
                <a:lnTo>
                  <a:pt x="2479866" y="0"/>
                </a:lnTo>
                <a:lnTo>
                  <a:pt x="2479866" y="1239933"/>
                </a:lnTo>
                <a:lnTo>
                  <a:pt x="0" y="12399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1B45B6E-E426-35E5-6E4A-9EED7A9CB934}"/>
              </a:ext>
            </a:extLst>
          </p:cNvPr>
          <p:cNvGrpSpPr/>
          <p:nvPr/>
        </p:nvGrpSpPr>
        <p:grpSpPr>
          <a:xfrm>
            <a:off x="1143000" y="2821054"/>
            <a:ext cx="7696200" cy="7086600"/>
            <a:chOff x="1447800" y="647700"/>
            <a:chExt cx="11277600" cy="93726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5D8DB0EB-58AF-6304-D155-53A76141D1F3}"/>
                </a:ext>
              </a:extLst>
            </p:cNvPr>
            <p:cNvSpPr/>
            <p:nvPr/>
          </p:nvSpPr>
          <p:spPr>
            <a:xfrm>
              <a:off x="1905000" y="876300"/>
              <a:ext cx="4876799" cy="40386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0DA31719-C8E5-544F-6D15-4971187E538D}"/>
                </a:ext>
              </a:extLst>
            </p:cNvPr>
            <p:cNvSpPr/>
            <p:nvPr/>
          </p:nvSpPr>
          <p:spPr>
            <a:xfrm>
              <a:off x="7315200" y="876300"/>
              <a:ext cx="4876800" cy="40386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99DDAB0D-A3A7-5E36-F5FF-3D78898DED5C}"/>
                </a:ext>
              </a:extLst>
            </p:cNvPr>
            <p:cNvSpPr/>
            <p:nvPr/>
          </p:nvSpPr>
          <p:spPr>
            <a:xfrm>
              <a:off x="1930400" y="5753100"/>
              <a:ext cx="4876800" cy="40386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1DB75FB2-31FD-8AF4-D1ED-AD606B0A7D9F}"/>
                </a:ext>
              </a:extLst>
            </p:cNvPr>
            <p:cNvSpPr/>
            <p:nvPr/>
          </p:nvSpPr>
          <p:spPr>
            <a:xfrm>
              <a:off x="7391400" y="5829300"/>
              <a:ext cx="4876800" cy="40386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9" name="Arrow: Up-Down 8">
              <a:extLst>
                <a:ext uri="{FF2B5EF4-FFF2-40B4-BE49-F238E27FC236}">
                  <a16:creationId xmlns:a16="http://schemas.microsoft.com/office/drawing/2014/main" xmlns="" id="{2CC7F182-0E71-445B-0DAB-2DBE8ED4AC11}"/>
                </a:ext>
              </a:extLst>
            </p:cNvPr>
            <p:cNvSpPr/>
            <p:nvPr/>
          </p:nvSpPr>
          <p:spPr>
            <a:xfrm>
              <a:off x="6832600" y="647700"/>
              <a:ext cx="482600" cy="9372600"/>
            </a:xfrm>
            <a:prstGeom prst="upDown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" name="Arrow: Left-Right 9">
              <a:extLst>
                <a:ext uri="{FF2B5EF4-FFF2-40B4-BE49-F238E27FC236}">
                  <a16:creationId xmlns:a16="http://schemas.microsoft.com/office/drawing/2014/main" xmlns="" id="{4F6E5BA6-5628-FC78-697B-1AF64DCCED4D}"/>
                </a:ext>
              </a:extLst>
            </p:cNvPr>
            <p:cNvSpPr/>
            <p:nvPr/>
          </p:nvSpPr>
          <p:spPr>
            <a:xfrm>
              <a:off x="1447800" y="5143500"/>
              <a:ext cx="11277600" cy="457200"/>
            </a:xfrm>
            <a:prstGeom prst="left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7BB0070-1DD8-0CA0-203B-4116D0388A03}"/>
              </a:ext>
            </a:extLst>
          </p:cNvPr>
          <p:cNvSpPr txBox="1"/>
          <p:nvPr/>
        </p:nvSpPr>
        <p:spPr>
          <a:xfrm>
            <a:off x="1771223" y="7020115"/>
            <a:ext cx="26956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APATHETICS</a:t>
            </a:r>
          </a:p>
          <a:p>
            <a:pPr marL="342900" indent="-342900">
              <a:buAutoNum type="arabicPeriod"/>
            </a:pPr>
            <a:r>
              <a:rPr lang="en-US" dirty="0"/>
              <a:t>KEPALA SEKSI PMD</a:t>
            </a:r>
          </a:p>
          <a:p>
            <a:pPr marL="342900" indent="-342900">
              <a:buAutoNum type="arabicPeriod"/>
            </a:pPr>
            <a:r>
              <a:rPr lang="en-US" dirty="0"/>
              <a:t>PARA KETUA BPD SE-KABUPATEN SUMBA TENGAH</a:t>
            </a:r>
          </a:p>
          <a:p>
            <a:pPr marL="342900" indent="-342900">
              <a:buAutoNum type="arabicPeriod"/>
            </a:pPr>
            <a:r>
              <a:rPr lang="en-US" dirty="0"/>
              <a:t>PARA KEPALA DESA SE-KABUPATEN SUMBA TENGAH</a:t>
            </a:r>
            <a:endParaRPr lang="en-ID" dirty="0"/>
          </a:p>
          <a:p>
            <a:endParaRPr lang="en-ID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A66B293-11CA-D4C1-E7AA-413582F77E78}"/>
              </a:ext>
            </a:extLst>
          </p:cNvPr>
          <p:cNvSpPr txBox="1"/>
          <p:nvPr/>
        </p:nvSpPr>
        <p:spPr>
          <a:xfrm>
            <a:off x="5693038" y="7002880"/>
            <a:ext cx="2272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DEFENDER</a:t>
            </a:r>
          </a:p>
          <a:p>
            <a:pPr marL="342900" indent="-342900">
              <a:buAutoNum type="arabicPeriod"/>
            </a:pPr>
            <a:r>
              <a:rPr lang="en-US" dirty="0"/>
              <a:t>STAF DINAS PMD</a:t>
            </a:r>
          </a:p>
          <a:p>
            <a:pPr marL="342900" indent="-342900">
              <a:buAutoNum type="arabicPeriod"/>
            </a:pPr>
            <a:r>
              <a:rPr lang="en-US" dirty="0"/>
              <a:t>STAF KECAMATAN</a:t>
            </a:r>
            <a:endParaRPr lang="en-ID" dirty="0"/>
          </a:p>
          <a:p>
            <a:endParaRPr lang="en-ID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A7D2898-B72E-DE0A-A034-7194E5A7CBCD}"/>
              </a:ext>
            </a:extLst>
          </p:cNvPr>
          <p:cNvSpPr txBox="1"/>
          <p:nvPr/>
        </p:nvSpPr>
        <p:spPr>
          <a:xfrm>
            <a:off x="1920015" y="3469378"/>
            <a:ext cx="243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LATENT</a:t>
            </a:r>
          </a:p>
          <a:p>
            <a:pPr marL="342900" indent="-342900">
              <a:buAutoNum type="arabicPeriod"/>
            </a:pPr>
            <a:r>
              <a:rPr lang="en-US" dirty="0"/>
              <a:t>KEPALA BADAN KEUANGAN DAERAH</a:t>
            </a:r>
          </a:p>
          <a:p>
            <a:pPr marL="342900" indent="-342900">
              <a:buAutoNum type="arabicPeriod"/>
            </a:pPr>
            <a:r>
              <a:rPr lang="en-US" dirty="0"/>
              <a:t>BAPPELITBANGDA</a:t>
            </a:r>
          </a:p>
          <a:p>
            <a:pPr marL="342900" indent="-342900">
              <a:buAutoNum type="arabicPeriod"/>
            </a:pPr>
            <a:r>
              <a:rPr lang="en-US" dirty="0"/>
              <a:t>PARA CAMAT</a:t>
            </a:r>
            <a:endParaRPr lang="en-ID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9889E48-6257-2B99-DF10-332152CB249B}"/>
              </a:ext>
            </a:extLst>
          </p:cNvPr>
          <p:cNvSpPr txBox="1"/>
          <p:nvPr/>
        </p:nvSpPr>
        <p:spPr>
          <a:xfrm>
            <a:off x="5424445" y="3469378"/>
            <a:ext cx="3033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PROMOTORS</a:t>
            </a:r>
          </a:p>
          <a:p>
            <a:pPr marL="342900" indent="-342900">
              <a:buAutoNum type="arabicPeriod"/>
            </a:pPr>
            <a:r>
              <a:rPr lang="en-US" dirty="0"/>
              <a:t>BUPATI SUMBA TENGAH</a:t>
            </a:r>
          </a:p>
          <a:p>
            <a:pPr marL="342900" indent="-342900">
              <a:buAutoNum type="arabicPeriod"/>
            </a:pPr>
            <a:r>
              <a:rPr lang="en-US" dirty="0"/>
              <a:t>SEKRETARIS DAERAH</a:t>
            </a:r>
          </a:p>
          <a:p>
            <a:pPr marL="342900" indent="-342900">
              <a:buAutoNum type="arabicPeriod"/>
            </a:pPr>
            <a:r>
              <a:rPr lang="en-US" dirty="0"/>
              <a:t>KEPALA DINAS PMD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DA919EF-2AA8-ED58-60DC-AF4449F5A002}"/>
              </a:ext>
            </a:extLst>
          </p:cNvPr>
          <p:cNvSpPr txBox="1"/>
          <p:nvPr/>
        </p:nvSpPr>
        <p:spPr>
          <a:xfrm>
            <a:off x="4358415" y="2324100"/>
            <a:ext cx="1644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Influence</a:t>
            </a:r>
            <a:endParaRPr lang="en-ID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309846A-108E-F216-CAE0-8B6E8AD2BB8D}"/>
              </a:ext>
            </a:extLst>
          </p:cNvPr>
          <p:cNvSpPr txBox="1"/>
          <p:nvPr/>
        </p:nvSpPr>
        <p:spPr>
          <a:xfrm rot="5400000">
            <a:off x="8455533" y="6335172"/>
            <a:ext cx="1365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</a:t>
            </a:r>
            <a:endParaRPr lang="en-ID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484FA47-4966-4D2A-3E92-5A1D7C6FA82A}"/>
              </a:ext>
            </a:extLst>
          </p:cNvPr>
          <p:cNvGrpSpPr/>
          <p:nvPr/>
        </p:nvGrpSpPr>
        <p:grpSpPr>
          <a:xfrm>
            <a:off x="9677400" y="2845123"/>
            <a:ext cx="7696200" cy="7086600"/>
            <a:chOff x="1447800" y="647700"/>
            <a:chExt cx="11277600" cy="93726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F7F11B8F-3686-8B91-0598-6064C2758966}"/>
                </a:ext>
              </a:extLst>
            </p:cNvPr>
            <p:cNvSpPr/>
            <p:nvPr/>
          </p:nvSpPr>
          <p:spPr>
            <a:xfrm>
              <a:off x="1905000" y="876300"/>
              <a:ext cx="4876799" cy="40386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CBDBB605-83C6-9EE7-C2E9-C7A7CFEDF435}"/>
                </a:ext>
              </a:extLst>
            </p:cNvPr>
            <p:cNvSpPr/>
            <p:nvPr/>
          </p:nvSpPr>
          <p:spPr>
            <a:xfrm>
              <a:off x="7315200" y="876300"/>
              <a:ext cx="4876800" cy="40386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F82E38C1-8842-104A-6F10-D3CC1F9D34BC}"/>
                </a:ext>
              </a:extLst>
            </p:cNvPr>
            <p:cNvSpPr/>
            <p:nvPr/>
          </p:nvSpPr>
          <p:spPr>
            <a:xfrm>
              <a:off x="1930400" y="5753100"/>
              <a:ext cx="4876800" cy="40386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52C5692A-843D-2FC0-148B-0BB3182AA0AA}"/>
                </a:ext>
              </a:extLst>
            </p:cNvPr>
            <p:cNvSpPr/>
            <p:nvPr/>
          </p:nvSpPr>
          <p:spPr>
            <a:xfrm>
              <a:off x="7391400" y="5829300"/>
              <a:ext cx="4876800" cy="40386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25" name="Arrow: Up-Down 24">
              <a:extLst>
                <a:ext uri="{FF2B5EF4-FFF2-40B4-BE49-F238E27FC236}">
                  <a16:creationId xmlns:a16="http://schemas.microsoft.com/office/drawing/2014/main" xmlns="" id="{EACF1109-F8EF-D58D-2E86-17B5A2FEDD83}"/>
                </a:ext>
              </a:extLst>
            </p:cNvPr>
            <p:cNvSpPr/>
            <p:nvPr/>
          </p:nvSpPr>
          <p:spPr>
            <a:xfrm>
              <a:off x="6832600" y="647700"/>
              <a:ext cx="482600" cy="9372600"/>
            </a:xfrm>
            <a:prstGeom prst="upDown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6" name="Arrow: Left-Right 25">
              <a:extLst>
                <a:ext uri="{FF2B5EF4-FFF2-40B4-BE49-F238E27FC236}">
                  <a16:creationId xmlns:a16="http://schemas.microsoft.com/office/drawing/2014/main" xmlns="" id="{6FECDADC-4EEC-AE92-4C44-B817A6C5B795}"/>
                </a:ext>
              </a:extLst>
            </p:cNvPr>
            <p:cNvSpPr/>
            <p:nvPr/>
          </p:nvSpPr>
          <p:spPr>
            <a:xfrm>
              <a:off x="1447800" y="5143500"/>
              <a:ext cx="11277600" cy="457200"/>
            </a:xfrm>
            <a:prstGeom prst="left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EC56AE8-0980-5DAE-3FA7-2C74AC5A7909}"/>
              </a:ext>
            </a:extLst>
          </p:cNvPr>
          <p:cNvSpPr txBox="1"/>
          <p:nvPr/>
        </p:nvSpPr>
        <p:spPr>
          <a:xfrm>
            <a:off x="10360839" y="3407025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LATENT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1C58A67-49D7-B8F9-33D0-FAD5827C4193}"/>
              </a:ext>
            </a:extLst>
          </p:cNvPr>
          <p:cNvSpPr txBox="1"/>
          <p:nvPr/>
        </p:nvSpPr>
        <p:spPr>
          <a:xfrm>
            <a:off x="13880842" y="3407025"/>
            <a:ext cx="30334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PROMOTORS</a:t>
            </a:r>
          </a:p>
          <a:p>
            <a:pPr marL="342900" indent="-342900">
              <a:buAutoNum type="arabicPeriod"/>
            </a:pPr>
            <a:r>
              <a:rPr lang="en-US" dirty="0"/>
              <a:t>BUPATI SUMBA TENGAH</a:t>
            </a:r>
          </a:p>
          <a:p>
            <a:pPr marL="342900" indent="-342900">
              <a:buAutoNum type="arabicPeriod"/>
            </a:pPr>
            <a:r>
              <a:rPr lang="en-US" dirty="0"/>
              <a:t>SEKRETARIS DAERAH</a:t>
            </a:r>
          </a:p>
          <a:p>
            <a:pPr marL="342900" indent="-342900">
              <a:buAutoNum type="arabicPeriod"/>
            </a:pPr>
            <a:r>
              <a:rPr lang="en-US" dirty="0"/>
              <a:t>KEPALA DINAS PMD</a:t>
            </a:r>
          </a:p>
          <a:p>
            <a:pPr marL="342900" indent="-342900">
              <a:buAutoNum type="arabicPeriod"/>
            </a:pPr>
            <a:r>
              <a:rPr lang="en-US" dirty="0"/>
              <a:t>KEPALA BADAN KEUANGAN DAERAH</a:t>
            </a:r>
          </a:p>
          <a:p>
            <a:pPr marL="342900" indent="-342900">
              <a:buAutoNum type="arabicPeriod"/>
            </a:pPr>
            <a:r>
              <a:rPr lang="en-US" dirty="0"/>
              <a:t>BAPPELITBANGDA</a:t>
            </a:r>
          </a:p>
          <a:p>
            <a:pPr marL="342900" indent="-342900">
              <a:buAutoNum type="arabicPeriod"/>
            </a:pPr>
            <a:r>
              <a:rPr lang="en-US" dirty="0"/>
              <a:t>PARA CAMAT</a:t>
            </a:r>
            <a:endParaRPr lang="en-ID" dirty="0"/>
          </a:p>
          <a:p>
            <a:endParaRPr lang="en-ID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F021A65-C926-8DAA-A1C6-94303A7CCF0F}"/>
              </a:ext>
            </a:extLst>
          </p:cNvPr>
          <p:cNvSpPr txBox="1"/>
          <p:nvPr/>
        </p:nvSpPr>
        <p:spPr>
          <a:xfrm>
            <a:off x="10305623" y="7005358"/>
            <a:ext cx="2695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APATHETICS</a:t>
            </a:r>
          </a:p>
          <a:p>
            <a:pPr marL="342900" indent="-342900">
              <a:buAutoNum type="arabicPeriod"/>
            </a:pPr>
            <a:r>
              <a:rPr lang="en-US" dirty="0"/>
              <a:t>PARA KETUA BPD SE-KABUPATEN SUMBA TENGAH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CFBA463-D788-C914-3325-1DC6663F2C93}"/>
              </a:ext>
            </a:extLst>
          </p:cNvPr>
          <p:cNvSpPr txBox="1"/>
          <p:nvPr/>
        </p:nvSpPr>
        <p:spPr>
          <a:xfrm>
            <a:off x="13993128" y="7005358"/>
            <a:ext cx="27048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DEFENDER</a:t>
            </a:r>
          </a:p>
          <a:p>
            <a:pPr marL="342900" indent="-342900">
              <a:buAutoNum type="arabicPeriod"/>
            </a:pPr>
            <a:r>
              <a:rPr lang="en-US" dirty="0"/>
              <a:t>STAF DINAS PMD</a:t>
            </a:r>
          </a:p>
          <a:p>
            <a:pPr marL="342900" indent="-342900">
              <a:buAutoNum type="arabicPeriod"/>
            </a:pPr>
            <a:r>
              <a:rPr lang="en-US" dirty="0"/>
              <a:t>STAF KECAMATAN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KEPALA SEKSI PMD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PARA KEPALA DESA SE-KABUPATEN SUMBA TENGAH</a:t>
            </a:r>
          </a:p>
          <a:p>
            <a:pPr marL="342900" indent="-342900">
              <a:buAutoNum type="arabicPeriod"/>
            </a:pPr>
            <a:endParaRPr lang="en-ID" dirty="0"/>
          </a:p>
          <a:p>
            <a:endParaRPr lang="en-ID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5922797-751A-503D-ACA8-C2B9B5265AB3}"/>
              </a:ext>
            </a:extLst>
          </p:cNvPr>
          <p:cNvSpPr txBox="1"/>
          <p:nvPr/>
        </p:nvSpPr>
        <p:spPr>
          <a:xfrm>
            <a:off x="12911431" y="2324100"/>
            <a:ext cx="1644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Influence</a:t>
            </a:r>
            <a:endParaRPr lang="en-ID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530B00F-EDC2-8CDE-59AE-C10B00D0B54D}"/>
              </a:ext>
            </a:extLst>
          </p:cNvPr>
          <p:cNvSpPr txBox="1"/>
          <p:nvPr/>
        </p:nvSpPr>
        <p:spPr>
          <a:xfrm rot="5400000">
            <a:off x="16904550" y="6359242"/>
            <a:ext cx="1365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</a:t>
            </a:r>
            <a:endParaRPr lang="en-ID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1">
            <a:extLst>
              <a:ext uri="{FF2B5EF4-FFF2-40B4-BE49-F238E27FC236}">
                <a16:creationId xmlns:a16="http://schemas.microsoft.com/office/drawing/2014/main" xmlns="" id="{A73CE323-6A45-2039-9494-0361AD73B8EF}"/>
              </a:ext>
            </a:extLst>
          </p:cNvPr>
          <p:cNvSpPr txBox="1"/>
          <p:nvPr/>
        </p:nvSpPr>
        <p:spPr>
          <a:xfrm>
            <a:off x="4358415" y="1750586"/>
            <a:ext cx="2997650" cy="555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20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BEFORE</a:t>
            </a:r>
          </a:p>
        </p:txBody>
      </p:sp>
      <p:sp>
        <p:nvSpPr>
          <p:cNvPr id="34" name="TextBox 31">
            <a:extLst>
              <a:ext uri="{FF2B5EF4-FFF2-40B4-BE49-F238E27FC236}">
                <a16:creationId xmlns:a16="http://schemas.microsoft.com/office/drawing/2014/main" xmlns="" id="{E8BD5102-3BD4-5A39-3E3C-EF200FDD244B}"/>
              </a:ext>
            </a:extLst>
          </p:cNvPr>
          <p:cNvSpPr txBox="1"/>
          <p:nvPr/>
        </p:nvSpPr>
        <p:spPr>
          <a:xfrm>
            <a:off x="13016704" y="1719006"/>
            <a:ext cx="2997650" cy="555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20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AFTER</a:t>
            </a:r>
          </a:p>
        </p:txBody>
      </p:sp>
      <p:sp>
        <p:nvSpPr>
          <p:cNvPr id="35" name="Freeform 8">
            <a:extLst>
              <a:ext uri="{FF2B5EF4-FFF2-40B4-BE49-F238E27FC236}">
                <a16:creationId xmlns:a16="http://schemas.microsoft.com/office/drawing/2014/main" xmlns="" id="{19069AFB-FE70-1A19-6CBF-CA03DD90F938}"/>
              </a:ext>
            </a:extLst>
          </p:cNvPr>
          <p:cNvSpPr/>
          <p:nvPr/>
        </p:nvSpPr>
        <p:spPr>
          <a:xfrm>
            <a:off x="152512" y="89298"/>
            <a:ext cx="2914071" cy="2569681"/>
          </a:xfrm>
          <a:custGeom>
            <a:avLst/>
            <a:gdLst/>
            <a:ahLst/>
            <a:cxnLst/>
            <a:rect l="l" t="t" r="r" b="b"/>
            <a:pathLst>
              <a:path w="2914071" h="2569681">
                <a:moveTo>
                  <a:pt x="0" y="0"/>
                </a:moveTo>
                <a:lnTo>
                  <a:pt x="2914071" y="0"/>
                </a:lnTo>
                <a:lnTo>
                  <a:pt x="2914071" y="2569681"/>
                </a:lnTo>
                <a:lnTo>
                  <a:pt x="0" y="25696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517076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5119AE4-7CE7-4B81-2C89-C557978D3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 3">
            <a:extLst>
              <a:ext uri="{FF2B5EF4-FFF2-40B4-BE49-F238E27FC236}">
                <a16:creationId xmlns:a16="http://schemas.microsoft.com/office/drawing/2014/main" xmlns="" id="{0AFAA0A4-CDF7-44A6-5BF1-7C4994499725}"/>
              </a:ext>
            </a:extLst>
          </p:cNvPr>
          <p:cNvSpPr/>
          <p:nvPr/>
        </p:nvSpPr>
        <p:spPr>
          <a:xfrm>
            <a:off x="-152400" y="8552382"/>
            <a:ext cx="3276600" cy="1772718"/>
          </a:xfrm>
          <a:custGeom>
            <a:avLst/>
            <a:gdLst/>
            <a:ahLst/>
            <a:cxnLst/>
            <a:rect l="l" t="t" r="r" b="b"/>
            <a:pathLst>
              <a:path w="3878430" h="3141528">
                <a:moveTo>
                  <a:pt x="0" y="0"/>
                </a:moveTo>
                <a:lnTo>
                  <a:pt x="3878430" y="0"/>
                </a:lnTo>
                <a:lnTo>
                  <a:pt x="3878430" y="3141528"/>
                </a:lnTo>
                <a:lnTo>
                  <a:pt x="0" y="31415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xmlns="" id="{24DAE08E-4B43-C93C-CB43-185D0543E7F1}"/>
              </a:ext>
            </a:extLst>
          </p:cNvPr>
          <p:cNvSpPr txBox="1"/>
          <p:nvPr/>
        </p:nvSpPr>
        <p:spPr>
          <a:xfrm>
            <a:off x="4038600" y="961626"/>
            <a:ext cx="11369042" cy="120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indent="-117" algn="ctr">
              <a:lnSpc>
                <a:spcPts val="3950"/>
              </a:lnSpc>
              <a:spcBef>
                <a:spcPts val="252"/>
              </a:spcBef>
            </a:pPr>
            <a:r>
              <a:rPr lang="en-US" sz="4000" spc="104" dirty="0">
                <a:latin typeface="Times New Roman"/>
                <a:cs typeface="Times New Roman"/>
              </a:rPr>
              <a:t>SEMINAR / DISEMINASI DAN EVALUASI </a:t>
            </a:r>
          </a:p>
          <a:p>
            <a:pPr indent="-117" algn="ctr">
              <a:lnSpc>
                <a:spcPts val="3950"/>
              </a:lnSpc>
              <a:spcBef>
                <a:spcPts val="252"/>
              </a:spcBef>
            </a:pPr>
            <a:r>
              <a:rPr lang="en-US" sz="4000" spc="104" dirty="0">
                <a:solidFill>
                  <a:srgbClr val="4E6A91"/>
                </a:solidFill>
                <a:latin typeface="Times New Roman"/>
                <a:cs typeface="Times New Roman"/>
              </a:rPr>
              <a:t>HASIL UJI COBA </a:t>
            </a:r>
          </a:p>
          <a:p>
            <a:pPr indent="-117" algn="ctr">
              <a:lnSpc>
                <a:spcPts val="3950"/>
              </a:lnSpc>
              <a:spcBef>
                <a:spcPts val="252"/>
              </a:spcBef>
            </a:pPr>
            <a:r>
              <a:rPr lang="en-US" sz="4000" spc="104" dirty="0">
                <a:solidFill>
                  <a:srgbClr val="4E6A91"/>
                </a:solidFill>
                <a:latin typeface="Times New Roman"/>
                <a:cs typeface="Times New Roman"/>
              </a:rPr>
              <a:t>TAHAP I DAN TAHAP II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xmlns="" id="{2CF85239-6891-E582-31FD-AC019F3C17BE}"/>
              </a:ext>
            </a:extLst>
          </p:cNvPr>
          <p:cNvSpPr txBox="1"/>
          <p:nvPr/>
        </p:nvSpPr>
        <p:spPr>
          <a:xfrm>
            <a:off x="10271309" y="8239913"/>
            <a:ext cx="5364934" cy="1045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indent="-7" algn="just">
              <a:lnSpc>
                <a:spcPts val="3970"/>
              </a:lnSpc>
              <a:spcBef>
                <a:spcPts val="238"/>
              </a:spcBef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9BCB84D-1D7D-A570-8C35-312D752DFE62}"/>
              </a:ext>
            </a:extLst>
          </p:cNvPr>
          <p:cNvGrpSpPr/>
          <p:nvPr/>
        </p:nvGrpSpPr>
        <p:grpSpPr>
          <a:xfrm>
            <a:off x="16479913" y="659408"/>
            <a:ext cx="1337513" cy="1271429"/>
            <a:chOff x="13509993" y="2095971"/>
            <a:chExt cx="4758514" cy="4758514"/>
          </a:xfrm>
        </p:grpSpPr>
        <p:sp>
          <p:nvSpPr>
            <p:cNvPr id="29" name="object 19">
              <a:extLst>
                <a:ext uri="{FF2B5EF4-FFF2-40B4-BE49-F238E27FC236}">
                  <a16:creationId xmlns:a16="http://schemas.microsoft.com/office/drawing/2014/main" xmlns="" id="{E801FEF6-7D65-6803-A6D0-E370E906B752}"/>
                </a:ext>
              </a:extLst>
            </p:cNvPr>
            <p:cNvSpPr/>
            <p:nvPr/>
          </p:nvSpPr>
          <p:spPr>
            <a:xfrm>
              <a:off x="13509993" y="2095971"/>
              <a:ext cx="4758514" cy="4758514"/>
            </a:xfrm>
            <a:custGeom>
              <a:avLst/>
              <a:gdLst/>
              <a:ahLst/>
              <a:cxnLst/>
              <a:rect l="l" t="t" r="r" b="b"/>
              <a:pathLst>
                <a:path w="4758514" h="4758514">
                  <a:moveTo>
                    <a:pt x="2574393" y="4750627"/>
                  </a:moveTo>
                  <a:lnTo>
                    <a:pt x="2765185" y="4727374"/>
                  </a:lnTo>
                  <a:lnTo>
                    <a:pt x="2951020" y="4689367"/>
                  </a:lnTo>
                  <a:lnTo>
                    <a:pt x="3131286" y="4637218"/>
                  </a:lnTo>
                  <a:lnTo>
                    <a:pt x="3305371" y="4571540"/>
                  </a:lnTo>
                  <a:lnTo>
                    <a:pt x="3472663" y="4492946"/>
                  </a:lnTo>
                  <a:lnTo>
                    <a:pt x="3632548" y="4402047"/>
                  </a:lnTo>
                  <a:lnTo>
                    <a:pt x="3784416" y="4299456"/>
                  </a:lnTo>
                  <a:lnTo>
                    <a:pt x="3927652" y="4185785"/>
                  </a:lnTo>
                  <a:lnTo>
                    <a:pt x="4061646" y="4061646"/>
                  </a:lnTo>
                  <a:lnTo>
                    <a:pt x="4185785" y="3927652"/>
                  </a:lnTo>
                  <a:lnTo>
                    <a:pt x="4299456" y="3784415"/>
                  </a:lnTo>
                  <a:lnTo>
                    <a:pt x="4402047" y="3632548"/>
                  </a:lnTo>
                  <a:lnTo>
                    <a:pt x="4492947" y="3472663"/>
                  </a:lnTo>
                  <a:lnTo>
                    <a:pt x="4571541" y="3305371"/>
                  </a:lnTo>
                  <a:lnTo>
                    <a:pt x="4637219" y="3131286"/>
                  </a:lnTo>
                  <a:lnTo>
                    <a:pt x="4689368" y="2951020"/>
                  </a:lnTo>
                  <a:lnTo>
                    <a:pt x="4727375" y="2765185"/>
                  </a:lnTo>
                  <a:lnTo>
                    <a:pt x="4750628" y="2574393"/>
                  </a:lnTo>
                  <a:lnTo>
                    <a:pt x="4758514" y="2379277"/>
                  </a:lnTo>
                  <a:lnTo>
                    <a:pt x="4750628" y="2184121"/>
                  </a:lnTo>
                  <a:lnTo>
                    <a:pt x="4727375" y="1993329"/>
                  </a:lnTo>
                  <a:lnTo>
                    <a:pt x="4689368" y="1807494"/>
                  </a:lnTo>
                  <a:lnTo>
                    <a:pt x="4637219" y="1627227"/>
                  </a:lnTo>
                  <a:lnTo>
                    <a:pt x="4571541" y="1453142"/>
                  </a:lnTo>
                  <a:lnTo>
                    <a:pt x="4492947" y="1285851"/>
                  </a:lnTo>
                  <a:lnTo>
                    <a:pt x="4402047" y="1125966"/>
                  </a:lnTo>
                  <a:lnTo>
                    <a:pt x="4299456" y="974098"/>
                  </a:lnTo>
                  <a:lnTo>
                    <a:pt x="4185785" y="830862"/>
                  </a:lnTo>
                  <a:lnTo>
                    <a:pt x="4061646" y="696868"/>
                  </a:lnTo>
                  <a:lnTo>
                    <a:pt x="3927652" y="572729"/>
                  </a:lnTo>
                  <a:lnTo>
                    <a:pt x="3784416" y="459058"/>
                  </a:lnTo>
                  <a:lnTo>
                    <a:pt x="3632548" y="356467"/>
                  </a:lnTo>
                  <a:lnTo>
                    <a:pt x="3472663" y="265568"/>
                  </a:lnTo>
                  <a:lnTo>
                    <a:pt x="3305371" y="186973"/>
                  </a:lnTo>
                  <a:lnTo>
                    <a:pt x="3131286" y="121296"/>
                  </a:lnTo>
                  <a:lnTo>
                    <a:pt x="2951020" y="69147"/>
                  </a:lnTo>
                  <a:lnTo>
                    <a:pt x="2765185" y="31140"/>
                  </a:lnTo>
                  <a:lnTo>
                    <a:pt x="2574393" y="7887"/>
                  </a:lnTo>
                  <a:lnTo>
                    <a:pt x="2379257" y="0"/>
                  </a:lnTo>
                  <a:lnTo>
                    <a:pt x="2184121" y="7887"/>
                  </a:lnTo>
                  <a:lnTo>
                    <a:pt x="1993329" y="31140"/>
                  </a:lnTo>
                  <a:lnTo>
                    <a:pt x="1807494" y="69147"/>
                  </a:lnTo>
                  <a:lnTo>
                    <a:pt x="1627227" y="121296"/>
                  </a:lnTo>
                  <a:lnTo>
                    <a:pt x="1453142" y="186973"/>
                  </a:lnTo>
                  <a:lnTo>
                    <a:pt x="1285851" y="265568"/>
                  </a:lnTo>
                  <a:lnTo>
                    <a:pt x="1125966" y="356467"/>
                  </a:lnTo>
                  <a:lnTo>
                    <a:pt x="974098" y="459058"/>
                  </a:lnTo>
                  <a:lnTo>
                    <a:pt x="830862" y="572729"/>
                  </a:lnTo>
                  <a:lnTo>
                    <a:pt x="696868" y="696868"/>
                  </a:lnTo>
                  <a:lnTo>
                    <a:pt x="572729" y="830862"/>
                  </a:lnTo>
                  <a:lnTo>
                    <a:pt x="459058" y="974098"/>
                  </a:lnTo>
                  <a:lnTo>
                    <a:pt x="356467" y="1125966"/>
                  </a:lnTo>
                  <a:lnTo>
                    <a:pt x="265568" y="1285851"/>
                  </a:lnTo>
                  <a:lnTo>
                    <a:pt x="186973" y="1453142"/>
                  </a:lnTo>
                  <a:lnTo>
                    <a:pt x="121296" y="1627227"/>
                  </a:lnTo>
                  <a:lnTo>
                    <a:pt x="69147" y="1807494"/>
                  </a:lnTo>
                  <a:lnTo>
                    <a:pt x="31140" y="1993329"/>
                  </a:lnTo>
                  <a:lnTo>
                    <a:pt x="7887" y="2184121"/>
                  </a:lnTo>
                  <a:lnTo>
                    <a:pt x="0" y="2379257"/>
                  </a:lnTo>
                  <a:lnTo>
                    <a:pt x="7887" y="2574393"/>
                  </a:lnTo>
                  <a:lnTo>
                    <a:pt x="31140" y="2765185"/>
                  </a:lnTo>
                  <a:lnTo>
                    <a:pt x="69147" y="2951020"/>
                  </a:lnTo>
                  <a:lnTo>
                    <a:pt x="121296" y="3131286"/>
                  </a:lnTo>
                  <a:lnTo>
                    <a:pt x="186973" y="3305371"/>
                  </a:lnTo>
                  <a:lnTo>
                    <a:pt x="265568" y="3472663"/>
                  </a:lnTo>
                  <a:lnTo>
                    <a:pt x="356467" y="3632548"/>
                  </a:lnTo>
                  <a:lnTo>
                    <a:pt x="459058" y="3784415"/>
                  </a:lnTo>
                  <a:lnTo>
                    <a:pt x="572729" y="3927652"/>
                  </a:lnTo>
                  <a:lnTo>
                    <a:pt x="696868" y="4061646"/>
                  </a:lnTo>
                  <a:lnTo>
                    <a:pt x="830862" y="4185785"/>
                  </a:lnTo>
                  <a:lnTo>
                    <a:pt x="974098" y="4299456"/>
                  </a:lnTo>
                  <a:lnTo>
                    <a:pt x="1125966" y="4402047"/>
                  </a:lnTo>
                  <a:lnTo>
                    <a:pt x="1285851" y="4492946"/>
                  </a:lnTo>
                  <a:lnTo>
                    <a:pt x="1453142" y="4571540"/>
                  </a:lnTo>
                  <a:lnTo>
                    <a:pt x="1627227" y="4637218"/>
                  </a:lnTo>
                  <a:lnTo>
                    <a:pt x="1807494" y="4689367"/>
                  </a:lnTo>
                  <a:lnTo>
                    <a:pt x="1993329" y="4727374"/>
                  </a:lnTo>
                  <a:lnTo>
                    <a:pt x="2184121" y="4750627"/>
                  </a:lnTo>
                  <a:lnTo>
                    <a:pt x="2379257" y="4758514"/>
                  </a:lnTo>
                  <a:lnTo>
                    <a:pt x="2574393" y="4750627"/>
                  </a:lnTo>
                  <a:close/>
                </a:path>
              </a:pathLst>
            </a:custGeom>
            <a:solidFill>
              <a:srgbClr val="E9E3D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8183C682-0508-8945-19E1-27FD1E120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09490" y="2351549"/>
              <a:ext cx="3687921" cy="392476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D97B981-5C9C-5BF1-031E-8E0FE8165D39}"/>
              </a:ext>
            </a:extLst>
          </p:cNvPr>
          <p:cNvGrpSpPr/>
          <p:nvPr/>
        </p:nvGrpSpPr>
        <p:grpSpPr>
          <a:xfrm>
            <a:off x="3528119" y="3530140"/>
            <a:ext cx="4249034" cy="931045"/>
            <a:chOff x="2629346" y="2693094"/>
            <a:chExt cx="4249034" cy="931045"/>
          </a:xfrm>
        </p:grpSpPr>
        <p:sp>
          <p:nvSpPr>
            <p:cNvPr id="5" name="TextBox 31">
              <a:extLst>
                <a:ext uri="{FF2B5EF4-FFF2-40B4-BE49-F238E27FC236}">
                  <a16:creationId xmlns:a16="http://schemas.microsoft.com/office/drawing/2014/main" xmlns="" id="{B93CFB49-9690-44B2-1FD4-F3823112C169}"/>
                </a:ext>
              </a:extLst>
            </p:cNvPr>
            <p:cNvSpPr txBox="1"/>
            <p:nvPr/>
          </p:nvSpPr>
          <p:spPr>
            <a:xfrm>
              <a:off x="2629346" y="2693094"/>
              <a:ext cx="3954922" cy="5551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200" b="1" dirty="0" err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Sasaran</a:t>
              </a:r>
              <a:endParaRPr lang="en-US" sz="320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endParaRPr>
            </a:p>
          </p:txBody>
        </p:sp>
        <p:sp>
          <p:nvSpPr>
            <p:cNvPr id="7" name="TextBox 32">
              <a:extLst>
                <a:ext uri="{FF2B5EF4-FFF2-40B4-BE49-F238E27FC236}">
                  <a16:creationId xmlns:a16="http://schemas.microsoft.com/office/drawing/2014/main" xmlns="" id="{178BAFEC-4ECD-221F-9E02-0F43AC13D232}"/>
                </a:ext>
              </a:extLst>
            </p:cNvPr>
            <p:cNvSpPr txBox="1"/>
            <p:nvPr/>
          </p:nvSpPr>
          <p:spPr>
            <a:xfrm>
              <a:off x="2643272" y="3254807"/>
              <a:ext cx="4235108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APIP dan </a:t>
              </a:r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Stakeholder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BBE7022-5946-9846-AD88-D15064DABF92}"/>
              </a:ext>
            </a:extLst>
          </p:cNvPr>
          <p:cNvGrpSpPr/>
          <p:nvPr/>
        </p:nvGrpSpPr>
        <p:grpSpPr>
          <a:xfrm>
            <a:off x="3520160" y="4809762"/>
            <a:ext cx="4908366" cy="2777704"/>
            <a:chOff x="2629346" y="2693094"/>
            <a:chExt cx="3954922" cy="2777704"/>
          </a:xfrm>
        </p:grpSpPr>
        <p:sp>
          <p:nvSpPr>
            <p:cNvPr id="15" name="TextBox 31">
              <a:extLst>
                <a:ext uri="{FF2B5EF4-FFF2-40B4-BE49-F238E27FC236}">
                  <a16:creationId xmlns:a16="http://schemas.microsoft.com/office/drawing/2014/main" xmlns="" id="{E90D1119-0D3D-C3C3-5246-558C0E52575B}"/>
                </a:ext>
              </a:extLst>
            </p:cNvPr>
            <p:cNvSpPr txBox="1"/>
            <p:nvPr/>
          </p:nvSpPr>
          <p:spPr>
            <a:xfrm>
              <a:off x="2629346" y="2693094"/>
              <a:ext cx="3954922" cy="5551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200" b="1" dirty="0" err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Tujuan</a:t>
              </a:r>
              <a:r>
                <a:rPr lang="en-US" sz="3200" b="1" dirty="0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Sosialisasi</a:t>
              </a:r>
              <a:endParaRPr lang="en-US" sz="320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endParaRPr>
            </a:p>
          </p:txBody>
        </p:sp>
        <p:sp>
          <p:nvSpPr>
            <p:cNvPr id="17" name="TextBox 32">
              <a:extLst>
                <a:ext uri="{FF2B5EF4-FFF2-40B4-BE49-F238E27FC236}">
                  <a16:creationId xmlns:a16="http://schemas.microsoft.com/office/drawing/2014/main" xmlns="" id="{910AB396-10D1-95A8-2941-CFAD835EB391}"/>
                </a:ext>
              </a:extLst>
            </p:cNvPr>
            <p:cNvSpPr txBox="1"/>
            <p:nvPr/>
          </p:nvSpPr>
          <p:spPr>
            <a:xfrm>
              <a:off x="2643273" y="3254807"/>
              <a:ext cx="3420773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menyampaikan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hasil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pelaksanaan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uji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coba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Ruko Asa pada 6 (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enam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Desa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 masing – masing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kecamatan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dan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mengajak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semua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stakeholder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untuk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terus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terlibat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aktif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dalam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kegiatan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ini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AutoShape 15">
            <a:extLst>
              <a:ext uri="{FF2B5EF4-FFF2-40B4-BE49-F238E27FC236}">
                <a16:creationId xmlns:a16="http://schemas.microsoft.com/office/drawing/2014/main" xmlns="" id="{9A62AF4A-E9AA-3F99-4C24-B777A2247ADA}"/>
              </a:ext>
            </a:extLst>
          </p:cNvPr>
          <p:cNvSpPr/>
          <p:nvPr/>
        </p:nvSpPr>
        <p:spPr>
          <a:xfrm flipV="1">
            <a:off x="8226335" y="3238500"/>
            <a:ext cx="0" cy="4595603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9B809AA7-AF3B-3F7B-FC29-2559B467BB9B}"/>
              </a:ext>
            </a:extLst>
          </p:cNvPr>
          <p:cNvGrpSpPr/>
          <p:nvPr/>
        </p:nvGrpSpPr>
        <p:grpSpPr>
          <a:xfrm>
            <a:off x="2315225" y="4925778"/>
            <a:ext cx="938052" cy="904618"/>
            <a:chOff x="15277408" y="3561676"/>
            <a:chExt cx="1638992" cy="1638992"/>
          </a:xfrm>
        </p:grpSpPr>
        <p:grpSp>
          <p:nvGrpSpPr>
            <p:cNvPr id="39" name="Group 14">
              <a:extLst>
                <a:ext uri="{FF2B5EF4-FFF2-40B4-BE49-F238E27FC236}">
                  <a16:creationId xmlns:a16="http://schemas.microsoft.com/office/drawing/2014/main" xmlns="" id="{4596B5F3-9771-580B-4B9D-1EC9EB1C7EF8}"/>
                </a:ext>
              </a:extLst>
            </p:cNvPr>
            <p:cNvGrpSpPr/>
            <p:nvPr/>
          </p:nvGrpSpPr>
          <p:grpSpPr>
            <a:xfrm>
              <a:off x="15277408" y="3561676"/>
              <a:ext cx="1638992" cy="1638992"/>
              <a:chOff x="0" y="0"/>
              <a:chExt cx="812800" cy="812800"/>
            </a:xfrm>
          </p:grpSpPr>
          <p:sp>
            <p:nvSpPr>
              <p:cNvPr id="40" name="Freeform 15">
                <a:extLst>
                  <a:ext uri="{FF2B5EF4-FFF2-40B4-BE49-F238E27FC236}">
                    <a16:creationId xmlns:a16="http://schemas.microsoft.com/office/drawing/2014/main" xmlns="" id="{C4D4AF4F-41F1-11B1-E9C5-7320DDA859F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DA295"/>
              </a:solidFill>
            </p:spPr>
          </p:sp>
          <p:sp>
            <p:nvSpPr>
              <p:cNvPr id="41" name="TextBox 16">
                <a:extLst>
                  <a:ext uri="{FF2B5EF4-FFF2-40B4-BE49-F238E27FC236}">
                    <a16:creationId xmlns:a16="http://schemas.microsoft.com/office/drawing/2014/main" xmlns="" id="{A6BDCA92-86F8-F717-8E0A-60520D7F0E70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2" name="Freeform 26">
              <a:extLst>
                <a:ext uri="{FF2B5EF4-FFF2-40B4-BE49-F238E27FC236}">
                  <a16:creationId xmlns:a16="http://schemas.microsoft.com/office/drawing/2014/main" xmlns="" id="{8F0D5908-70CD-D25F-04AB-824B47FB7567}"/>
                </a:ext>
              </a:extLst>
            </p:cNvPr>
            <p:cNvSpPr/>
            <p:nvPr/>
          </p:nvSpPr>
          <p:spPr>
            <a:xfrm>
              <a:off x="15658098" y="3942366"/>
              <a:ext cx="877612" cy="877612"/>
            </a:xfrm>
            <a:custGeom>
              <a:avLst/>
              <a:gdLst/>
              <a:ahLst/>
              <a:cxnLst/>
              <a:rect l="l" t="t" r="r" b="b"/>
              <a:pathLst>
                <a:path w="877612" h="877612">
                  <a:moveTo>
                    <a:pt x="0" y="0"/>
                  </a:moveTo>
                  <a:lnTo>
                    <a:pt x="877612" y="0"/>
                  </a:lnTo>
                  <a:lnTo>
                    <a:pt x="877612" y="877612"/>
                  </a:lnTo>
                  <a:lnTo>
                    <a:pt x="0" y="877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BED60151-F9A3-52CB-26BC-CA0565D22E88}"/>
              </a:ext>
            </a:extLst>
          </p:cNvPr>
          <p:cNvGrpSpPr/>
          <p:nvPr/>
        </p:nvGrpSpPr>
        <p:grpSpPr>
          <a:xfrm>
            <a:off x="2267239" y="3617647"/>
            <a:ext cx="986038" cy="916253"/>
            <a:chOff x="9439686" y="6209015"/>
            <a:chExt cx="1638992" cy="1638992"/>
          </a:xfrm>
        </p:grpSpPr>
        <p:grpSp>
          <p:nvGrpSpPr>
            <p:cNvPr id="48" name="Group 23">
              <a:extLst>
                <a:ext uri="{FF2B5EF4-FFF2-40B4-BE49-F238E27FC236}">
                  <a16:creationId xmlns:a16="http://schemas.microsoft.com/office/drawing/2014/main" xmlns="" id="{E32D58B2-2756-CBB7-3142-E13237F7ACA2}"/>
                </a:ext>
              </a:extLst>
            </p:cNvPr>
            <p:cNvGrpSpPr/>
            <p:nvPr/>
          </p:nvGrpSpPr>
          <p:grpSpPr>
            <a:xfrm>
              <a:off x="9439686" y="6209015"/>
              <a:ext cx="1638992" cy="1638992"/>
              <a:chOff x="0" y="0"/>
              <a:chExt cx="812800" cy="812800"/>
            </a:xfrm>
          </p:grpSpPr>
          <p:sp>
            <p:nvSpPr>
              <p:cNvPr id="50" name="Freeform 24">
                <a:extLst>
                  <a:ext uri="{FF2B5EF4-FFF2-40B4-BE49-F238E27FC236}">
                    <a16:creationId xmlns:a16="http://schemas.microsoft.com/office/drawing/2014/main" xmlns="" id="{0EA1210D-445B-F432-FA6C-7F3EC7B1CA3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DA295"/>
              </a:solidFill>
            </p:spPr>
          </p:sp>
          <p:sp>
            <p:nvSpPr>
              <p:cNvPr id="51" name="TextBox 25">
                <a:extLst>
                  <a:ext uri="{FF2B5EF4-FFF2-40B4-BE49-F238E27FC236}">
                    <a16:creationId xmlns:a16="http://schemas.microsoft.com/office/drawing/2014/main" xmlns="" id="{BD3FCBFD-B9C6-0FEB-D771-509C9A2E5EEC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xmlns="" id="{17DE4626-7F4E-BDD4-17D5-2F6C39784F8A}"/>
                </a:ext>
              </a:extLst>
            </p:cNvPr>
            <p:cNvSpPr/>
            <p:nvPr/>
          </p:nvSpPr>
          <p:spPr>
            <a:xfrm>
              <a:off x="9705619" y="6474948"/>
              <a:ext cx="1107127" cy="1107127"/>
            </a:xfrm>
            <a:custGeom>
              <a:avLst/>
              <a:gdLst/>
              <a:ahLst/>
              <a:cxnLst/>
              <a:rect l="l" t="t" r="r" b="b"/>
              <a:pathLst>
                <a:path w="1107127" h="1107127">
                  <a:moveTo>
                    <a:pt x="0" y="0"/>
                  </a:moveTo>
                  <a:lnTo>
                    <a:pt x="1107127" y="0"/>
                  </a:lnTo>
                  <a:lnTo>
                    <a:pt x="1107127" y="1107126"/>
                  </a:lnTo>
                  <a:lnTo>
                    <a:pt x="0" y="1107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2" name="AutoShape 15">
            <a:extLst>
              <a:ext uri="{FF2B5EF4-FFF2-40B4-BE49-F238E27FC236}">
                <a16:creationId xmlns:a16="http://schemas.microsoft.com/office/drawing/2014/main" xmlns="" id="{1A07988C-EC00-54B9-DF25-86C362E9C022}"/>
              </a:ext>
            </a:extLst>
          </p:cNvPr>
          <p:cNvSpPr/>
          <p:nvPr/>
        </p:nvSpPr>
        <p:spPr>
          <a:xfrm flipV="1">
            <a:off x="1981200" y="3258010"/>
            <a:ext cx="0" cy="4595603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3" name="AutoShape 15">
            <a:extLst>
              <a:ext uri="{FF2B5EF4-FFF2-40B4-BE49-F238E27FC236}">
                <a16:creationId xmlns:a16="http://schemas.microsoft.com/office/drawing/2014/main" xmlns="" id="{4B332C12-698F-DD5E-E406-1CF977B43BA5}"/>
              </a:ext>
            </a:extLst>
          </p:cNvPr>
          <p:cNvSpPr/>
          <p:nvPr/>
        </p:nvSpPr>
        <p:spPr>
          <a:xfrm flipV="1">
            <a:off x="1981200" y="3266731"/>
            <a:ext cx="6248344" cy="11635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4" name="AutoShape 15">
            <a:extLst>
              <a:ext uri="{FF2B5EF4-FFF2-40B4-BE49-F238E27FC236}">
                <a16:creationId xmlns:a16="http://schemas.microsoft.com/office/drawing/2014/main" xmlns="" id="{1AA80DEF-DE6A-C244-A2F2-02F385D9C418}"/>
              </a:ext>
            </a:extLst>
          </p:cNvPr>
          <p:cNvSpPr/>
          <p:nvPr/>
        </p:nvSpPr>
        <p:spPr>
          <a:xfrm flipV="1">
            <a:off x="1981200" y="7810015"/>
            <a:ext cx="6248344" cy="11635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97D567B-6C97-2235-9FA1-3C87BFA32A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9" r="21516"/>
          <a:stretch/>
        </p:blipFill>
        <p:spPr>
          <a:xfrm>
            <a:off x="8838902" y="3180085"/>
            <a:ext cx="3389231" cy="4879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18FDC34-FFCB-6277-22A2-F3D0284FB8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4043"/>
          <a:stretch/>
        </p:blipFill>
        <p:spPr>
          <a:xfrm>
            <a:off x="12376292" y="3180085"/>
            <a:ext cx="5364935" cy="2716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D90A420-109D-7F6E-F1FC-138FE91265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3" r="4877" b="20717"/>
          <a:stretch/>
        </p:blipFill>
        <p:spPr>
          <a:xfrm>
            <a:off x="12376301" y="5999915"/>
            <a:ext cx="5364926" cy="2563250"/>
          </a:xfrm>
          <a:prstGeom prst="rect">
            <a:avLst/>
          </a:prstGeom>
        </p:spPr>
      </p:pic>
      <p:sp>
        <p:nvSpPr>
          <p:cNvPr id="10" name="Freeform 17">
            <a:extLst>
              <a:ext uri="{FF2B5EF4-FFF2-40B4-BE49-F238E27FC236}">
                <a16:creationId xmlns:a16="http://schemas.microsoft.com/office/drawing/2014/main" xmlns="" id="{7CF888A6-BAE2-DFA3-9E99-28D0798274A6}"/>
              </a:ext>
            </a:extLst>
          </p:cNvPr>
          <p:cNvSpPr/>
          <p:nvPr/>
        </p:nvSpPr>
        <p:spPr>
          <a:xfrm>
            <a:off x="114224" y="7810015"/>
            <a:ext cx="1863768" cy="2397742"/>
          </a:xfrm>
          <a:custGeom>
            <a:avLst/>
            <a:gdLst/>
            <a:ahLst/>
            <a:cxnLst/>
            <a:rect l="l" t="t" r="r" b="b"/>
            <a:pathLst>
              <a:path w="781171" h="1079508">
                <a:moveTo>
                  <a:pt x="0" y="0"/>
                </a:moveTo>
                <a:lnTo>
                  <a:pt x="781172" y="0"/>
                </a:lnTo>
                <a:lnTo>
                  <a:pt x="781172" y="1079508"/>
                </a:lnTo>
                <a:lnTo>
                  <a:pt x="0" y="10795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26">
            <a:extLst>
              <a:ext uri="{FF2B5EF4-FFF2-40B4-BE49-F238E27FC236}">
                <a16:creationId xmlns:a16="http://schemas.microsoft.com/office/drawing/2014/main" xmlns="" id="{C0A8E907-F105-D058-31BE-F005F50C8602}"/>
              </a:ext>
            </a:extLst>
          </p:cNvPr>
          <p:cNvSpPr/>
          <p:nvPr/>
        </p:nvSpPr>
        <p:spPr>
          <a:xfrm>
            <a:off x="16992600" y="9029700"/>
            <a:ext cx="2362199" cy="2209800"/>
          </a:xfrm>
          <a:custGeom>
            <a:avLst/>
            <a:gdLst/>
            <a:ahLst/>
            <a:cxnLst/>
            <a:rect l="l" t="t" r="r" b="b"/>
            <a:pathLst>
              <a:path w="962217" h="962217">
                <a:moveTo>
                  <a:pt x="0" y="0"/>
                </a:moveTo>
                <a:lnTo>
                  <a:pt x="962217" y="0"/>
                </a:lnTo>
                <a:lnTo>
                  <a:pt x="962217" y="962217"/>
                </a:lnTo>
                <a:lnTo>
                  <a:pt x="0" y="96221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8">
            <a:extLst>
              <a:ext uri="{FF2B5EF4-FFF2-40B4-BE49-F238E27FC236}">
                <a16:creationId xmlns:a16="http://schemas.microsoft.com/office/drawing/2014/main" xmlns="" id="{4D38DFF1-B152-6907-EAF7-A1AD931F872A}"/>
              </a:ext>
            </a:extLst>
          </p:cNvPr>
          <p:cNvSpPr/>
          <p:nvPr/>
        </p:nvSpPr>
        <p:spPr>
          <a:xfrm>
            <a:off x="16438977" y="8739609"/>
            <a:ext cx="659197" cy="659197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6" y="0"/>
                </a:lnTo>
                <a:lnTo>
                  <a:pt x="659196" y="659197"/>
                </a:lnTo>
                <a:lnTo>
                  <a:pt x="0" y="65919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xmlns="" id="{F0BEE95C-31D3-5BC0-20C6-884D34EC6C74}"/>
              </a:ext>
            </a:extLst>
          </p:cNvPr>
          <p:cNvSpPr/>
          <p:nvPr/>
        </p:nvSpPr>
        <p:spPr>
          <a:xfrm>
            <a:off x="967301" y="766763"/>
            <a:ext cx="2552859" cy="1687670"/>
          </a:xfrm>
          <a:custGeom>
            <a:avLst/>
            <a:gdLst/>
            <a:ahLst/>
            <a:cxnLst/>
            <a:rect l="l" t="t" r="r" b="b"/>
            <a:pathLst>
              <a:path w="2552859" h="1687670">
                <a:moveTo>
                  <a:pt x="0" y="0"/>
                </a:moveTo>
                <a:lnTo>
                  <a:pt x="2552859" y="0"/>
                </a:lnTo>
                <a:lnTo>
                  <a:pt x="2552859" y="1687670"/>
                </a:lnTo>
                <a:lnTo>
                  <a:pt x="0" y="168767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182799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70CB142-0722-2392-011F-046F3C84F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 3">
            <a:extLst>
              <a:ext uri="{FF2B5EF4-FFF2-40B4-BE49-F238E27FC236}">
                <a16:creationId xmlns:a16="http://schemas.microsoft.com/office/drawing/2014/main" xmlns="" id="{3A3F8664-D130-0838-7A96-1ED9B4E2E2F7}"/>
              </a:ext>
            </a:extLst>
          </p:cNvPr>
          <p:cNvSpPr/>
          <p:nvPr/>
        </p:nvSpPr>
        <p:spPr>
          <a:xfrm>
            <a:off x="-152400" y="8552382"/>
            <a:ext cx="3276600" cy="1772718"/>
          </a:xfrm>
          <a:custGeom>
            <a:avLst/>
            <a:gdLst/>
            <a:ahLst/>
            <a:cxnLst/>
            <a:rect l="l" t="t" r="r" b="b"/>
            <a:pathLst>
              <a:path w="3878430" h="3141528">
                <a:moveTo>
                  <a:pt x="0" y="0"/>
                </a:moveTo>
                <a:lnTo>
                  <a:pt x="3878430" y="0"/>
                </a:lnTo>
                <a:lnTo>
                  <a:pt x="3878430" y="3141528"/>
                </a:lnTo>
                <a:lnTo>
                  <a:pt x="0" y="31415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xmlns="" id="{FA739760-CFAB-B3EB-C311-56065B3E4B3E}"/>
              </a:ext>
            </a:extLst>
          </p:cNvPr>
          <p:cNvSpPr txBox="1"/>
          <p:nvPr/>
        </p:nvSpPr>
        <p:spPr>
          <a:xfrm>
            <a:off x="3694773" y="1118790"/>
            <a:ext cx="12589835" cy="120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indent="-117" algn="ctr">
              <a:lnSpc>
                <a:spcPts val="3950"/>
              </a:lnSpc>
              <a:spcBef>
                <a:spcPts val="252"/>
              </a:spcBef>
            </a:pPr>
            <a:r>
              <a:rPr lang="en-US" sz="4000" spc="104" dirty="0">
                <a:latin typeface="Times New Roman"/>
                <a:cs typeface="Times New Roman"/>
              </a:rPr>
              <a:t>LAPORAN HASIL UJI COBA RUKO ASA </a:t>
            </a:r>
          </a:p>
          <a:p>
            <a:pPr indent="-117" algn="ctr">
              <a:lnSpc>
                <a:spcPts val="3950"/>
              </a:lnSpc>
              <a:spcBef>
                <a:spcPts val="252"/>
              </a:spcBef>
            </a:pPr>
            <a:r>
              <a:rPr lang="en-US" sz="4000" spc="104" dirty="0">
                <a:latin typeface="Times New Roman"/>
                <a:cs typeface="Times New Roman"/>
              </a:rPr>
              <a:t>DAN SEMINAR/DISEMINASI</a:t>
            </a:r>
            <a:endParaRPr lang="en-US" sz="4000" dirty="0">
              <a:latin typeface="Times New Roman"/>
              <a:cs typeface="Times New Roman"/>
            </a:endParaRPr>
          </a:p>
          <a:p>
            <a:pPr indent="-117" algn="ctr">
              <a:lnSpc>
                <a:spcPts val="3950"/>
              </a:lnSpc>
              <a:spcBef>
                <a:spcPts val="252"/>
              </a:spcBef>
            </a:pPr>
            <a:r>
              <a:rPr lang="en-US" sz="4000" spc="104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KEPADA COACH DAN </a:t>
            </a:r>
            <a:r>
              <a:rPr lang="en-US" sz="4000" spc="104" dirty="0" err="1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Pj</a:t>
            </a:r>
            <a:r>
              <a:rPr lang="en-US" sz="4000" spc="104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. BUPATI SUMBA TENGAH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xmlns="" id="{5F08938A-0057-091E-305D-ED39F38327BB}"/>
              </a:ext>
            </a:extLst>
          </p:cNvPr>
          <p:cNvSpPr txBox="1"/>
          <p:nvPr/>
        </p:nvSpPr>
        <p:spPr>
          <a:xfrm>
            <a:off x="10271309" y="8239913"/>
            <a:ext cx="5364934" cy="1045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indent="-7" algn="just">
              <a:lnSpc>
                <a:spcPts val="3970"/>
              </a:lnSpc>
              <a:spcBef>
                <a:spcPts val="238"/>
              </a:spcBef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6B10C021-981B-A796-2D21-2DAD8AD7EF12}"/>
              </a:ext>
            </a:extLst>
          </p:cNvPr>
          <p:cNvGrpSpPr/>
          <p:nvPr/>
        </p:nvGrpSpPr>
        <p:grpSpPr>
          <a:xfrm>
            <a:off x="16479913" y="952500"/>
            <a:ext cx="1337513" cy="1271429"/>
            <a:chOff x="13509993" y="2095971"/>
            <a:chExt cx="4758514" cy="4758514"/>
          </a:xfrm>
        </p:grpSpPr>
        <p:sp>
          <p:nvSpPr>
            <p:cNvPr id="29" name="object 19">
              <a:extLst>
                <a:ext uri="{FF2B5EF4-FFF2-40B4-BE49-F238E27FC236}">
                  <a16:creationId xmlns:a16="http://schemas.microsoft.com/office/drawing/2014/main" xmlns="" id="{4208072F-769C-9398-7EBA-FD086B8FE92B}"/>
                </a:ext>
              </a:extLst>
            </p:cNvPr>
            <p:cNvSpPr/>
            <p:nvPr/>
          </p:nvSpPr>
          <p:spPr>
            <a:xfrm>
              <a:off x="13509993" y="2095971"/>
              <a:ext cx="4758514" cy="4758514"/>
            </a:xfrm>
            <a:custGeom>
              <a:avLst/>
              <a:gdLst/>
              <a:ahLst/>
              <a:cxnLst/>
              <a:rect l="l" t="t" r="r" b="b"/>
              <a:pathLst>
                <a:path w="4758514" h="4758514">
                  <a:moveTo>
                    <a:pt x="2574393" y="4750627"/>
                  </a:moveTo>
                  <a:lnTo>
                    <a:pt x="2765185" y="4727374"/>
                  </a:lnTo>
                  <a:lnTo>
                    <a:pt x="2951020" y="4689367"/>
                  </a:lnTo>
                  <a:lnTo>
                    <a:pt x="3131286" y="4637218"/>
                  </a:lnTo>
                  <a:lnTo>
                    <a:pt x="3305371" y="4571540"/>
                  </a:lnTo>
                  <a:lnTo>
                    <a:pt x="3472663" y="4492946"/>
                  </a:lnTo>
                  <a:lnTo>
                    <a:pt x="3632548" y="4402047"/>
                  </a:lnTo>
                  <a:lnTo>
                    <a:pt x="3784416" y="4299456"/>
                  </a:lnTo>
                  <a:lnTo>
                    <a:pt x="3927652" y="4185785"/>
                  </a:lnTo>
                  <a:lnTo>
                    <a:pt x="4061646" y="4061646"/>
                  </a:lnTo>
                  <a:lnTo>
                    <a:pt x="4185785" y="3927652"/>
                  </a:lnTo>
                  <a:lnTo>
                    <a:pt x="4299456" y="3784415"/>
                  </a:lnTo>
                  <a:lnTo>
                    <a:pt x="4402047" y="3632548"/>
                  </a:lnTo>
                  <a:lnTo>
                    <a:pt x="4492947" y="3472663"/>
                  </a:lnTo>
                  <a:lnTo>
                    <a:pt x="4571541" y="3305371"/>
                  </a:lnTo>
                  <a:lnTo>
                    <a:pt x="4637219" y="3131286"/>
                  </a:lnTo>
                  <a:lnTo>
                    <a:pt x="4689368" y="2951020"/>
                  </a:lnTo>
                  <a:lnTo>
                    <a:pt x="4727375" y="2765185"/>
                  </a:lnTo>
                  <a:lnTo>
                    <a:pt x="4750628" y="2574393"/>
                  </a:lnTo>
                  <a:lnTo>
                    <a:pt x="4758514" y="2379277"/>
                  </a:lnTo>
                  <a:lnTo>
                    <a:pt x="4750628" y="2184121"/>
                  </a:lnTo>
                  <a:lnTo>
                    <a:pt x="4727375" y="1993329"/>
                  </a:lnTo>
                  <a:lnTo>
                    <a:pt x="4689368" y="1807494"/>
                  </a:lnTo>
                  <a:lnTo>
                    <a:pt x="4637219" y="1627227"/>
                  </a:lnTo>
                  <a:lnTo>
                    <a:pt x="4571541" y="1453142"/>
                  </a:lnTo>
                  <a:lnTo>
                    <a:pt x="4492947" y="1285851"/>
                  </a:lnTo>
                  <a:lnTo>
                    <a:pt x="4402047" y="1125966"/>
                  </a:lnTo>
                  <a:lnTo>
                    <a:pt x="4299456" y="974098"/>
                  </a:lnTo>
                  <a:lnTo>
                    <a:pt x="4185785" y="830862"/>
                  </a:lnTo>
                  <a:lnTo>
                    <a:pt x="4061646" y="696868"/>
                  </a:lnTo>
                  <a:lnTo>
                    <a:pt x="3927652" y="572729"/>
                  </a:lnTo>
                  <a:lnTo>
                    <a:pt x="3784416" y="459058"/>
                  </a:lnTo>
                  <a:lnTo>
                    <a:pt x="3632548" y="356467"/>
                  </a:lnTo>
                  <a:lnTo>
                    <a:pt x="3472663" y="265568"/>
                  </a:lnTo>
                  <a:lnTo>
                    <a:pt x="3305371" y="186973"/>
                  </a:lnTo>
                  <a:lnTo>
                    <a:pt x="3131286" y="121296"/>
                  </a:lnTo>
                  <a:lnTo>
                    <a:pt x="2951020" y="69147"/>
                  </a:lnTo>
                  <a:lnTo>
                    <a:pt x="2765185" y="31140"/>
                  </a:lnTo>
                  <a:lnTo>
                    <a:pt x="2574393" y="7887"/>
                  </a:lnTo>
                  <a:lnTo>
                    <a:pt x="2379257" y="0"/>
                  </a:lnTo>
                  <a:lnTo>
                    <a:pt x="2184121" y="7887"/>
                  </a:lnTo>
                  <a:lnTo>
                    <a:pt x="1993329" y="31140"/>
                  </a:lnTo>
                  <a:lnTo>
                    <a:pt x="1807494" y="69147"/>
                  </a:lnTo>
                  <a:lnTo>
                    <a:pt x="1627227" y="121296"/>
                  </a:lnTo>
                  <a:lnTo>
                    <a:pt x="1453142" y="186973"/>
                  </a:lnTo>
                  <a:lnTo>
                    <a:pt x="1285851" y="265568"/>
                  </a:lnTo>
                  <a:lnTo>
                    <a:pt x="1125966" y="356467"/>
                  </a:lnTo>
                  <a:lnTo>
                    <a:pt x="974098" y="459058"/>
                  </a:lnTo>
                  <a:lnTo>
                    <a:pt x="830862" y="572729"/>
                  </a:lnTo>
                  <a:lnTo>
                    <a:pt x="696868" y="696868"/>
                  </a:lnTo>
                  <a:lnTo>
                    <a:pt x="572729" y="830862"/>
                  </a:lnTo>
                  <a:lnTo>
                    <a:pt x="459058" y="974098"/>
                  </a:lnTo>
                  <a:lnTo>
                    <a:pt x="356467" y="1125966"/>
                  </a:lnTo>
                  <a:lnTo>
                    <a:pt x="265568" y="1285851"/>
                  </a:lnTo>
                  <a:lnTo>
                    <a:pt x="186973" y="1453142"/>
                  </a:lnTo>
                  <a:lnTo>
                    <a:pt x="121296" y="1627227"/>
                  </a:lnTo>
                  <a:lnTo>
                    <a:pt x="69147" y="1807494"/>
                  </a:lnTo>
                  <a:lnTo>
                    <a:pt x="31140" y="1993329"/>
                  </a:lnTo>
                  <a:lnTo>
                    <a:pt x="7887" y="2184121"/>
                  </a:lnTo>
                  <a:lnTo>
                    <a:pt x="0" y="2379257"/>
                  </a:lnTo>
                  <a:lnTo>
                    <a:pt x="7887" y="2574393"/>
                  </a:lnTo>
                  <a:lnTo>
                    <a:pt x="31140" y="2765185"/>
                  </a:lnTo>
                  <a:lnTo>
                    <a:pt x="69147" y="2951020"/>
                  </a:lnTo>
                  <a:lnTo>
                    <a:pt x="121296" y="3131286"/>
                  </a:lnTo>
                  <a:lnTo>
                    <a:pt x="186973" y="3305371"/>
                  </a:lnTo>
                  <a:lnTo>
                    <a:pt x="265568" y="3472663"/>
                  </a:lnTo>
                  <a:lnTo>
                    <a:pt x="356467" y="3632548"/>
                  </a:lnTo>
                  <a:lnTo>
                    <a:pt x="459058" y="3784415"/>
                  </a:lnTo>
                  <a:lnTo>
                    <a:pt x="572729" y="3927652"/>
                  </a:lnTo>
                  <a:lnTo>
                    <a:pt x="696868" y="4061646"/>
                  </a:lnTo>
                  <a:lnTo>
                    <a:pt x="830862" y="4185785"/>
                  </a:lnTo>
                  <a:lnTo>
                    <a:pt x="974098" y="4299456"/>
                  </a:lnTo>
                  <a:lnTo>
                    <a:pt x="1125966" y="4402047"/>
                  </a:lnTo>
                  <a:lnTo>
                    <a:pt x="1285851" y="4492946"/>
                  </a:lnTo>
                  <a:lnTo>
                    <a:pt x="1453142" y="4571540"/>
                  </a:lnTo>
                  <a:lnTo>
                    <a:pt x="1627227" y="4637218"/>
                  </a:lnTo>
                  <a:lnTo>
                    <a:pt x="1807494" y="4689367"/>
                  </a:lnTo>
                  <a:lnTo>
                    <a:pt x="1993329" y="4727374"/>
                  </a:lnTo>
                  <a:lnTo>
                    <a:pt x="2184121" y="4750627"/>
                  </a:lnTo>
                  <a:lnTo>
                    <a:pt x="2379257" y="4758514"/>
                  </a:lnTo>
                  <a:lnTo>
                    <a:pt x="2574393" y="4750627"/>
                  </a:lnTo>
                  <a:close/>
                </a:path>
              </a:pathLst>
            </a:custGeom>
            <a:solidFill>
              <a:srgbClr val="E9E3D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72AAE518-8D7D-EE3D-B356-73BBCB364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09490" y="2351549"/>
              <a:ext cx="3687921" cy="392476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12BBFA6-F92A-C21F-CD8C-A0DD263EEA63}"/>
              </a:ext>
            </a:extLst>
          </p:cNvPr>
          <p:cNvGrpSpPr/>
          <p:nvPr/>
        </p:nvGrpSpPr>
        <p:grpSpPr>
          <a:xfrm>
            <a:off x="11962900" y="3390900"/>
            <a:ext cx="4249034" cy="931045"/>
            <a:chOff x="2629346" y="2693094"/>
            <a:chExt cx="4249034" cy="931045"/>
          </a:xfrm>
        </p:grpSpPr>
        <p:sp>
          <p:nvSpPr>
            <p:cNvPr id="5" name="TextBox 31">
              <a:extLst>
                <a:ext uri="{FF2B5EF4-FFF2-40B4-BE49-F238E27FC236}">
                  <a16:creationId xmlns:a16="http://schemas.microsoft.com/office/drawing/2014/main" xmlns="" id="{7773B997-6C7F-CBCD-1CCE-1BA69909F80D}"/>
                </a:ext>
              </a:extLst>
            </p:cNvPr>
            <p:cNvSpPr txBox="1"/>
            <p:nvPr/>
          </p:nvSpPr>
          <p:spPr>
            <a:xfrm>
              <a:off x="2629346" y="2693094"/>
              <a:ext cx="3954922" cy="5551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200" b="1" dirty="0" err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Sasaran</a:t>
              </a:r>
              <a:endParaRPr lang="en-US" sz="320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endParaRPr>
            </a:p>
          </p:txBody>
        </p:sp>
        <p:sp>
          <p:nvSpPr>
            <p:cNvPr id="7" name="TextBox 32">
              <a:extLst>
                <a:ext uri="{FF2B5EF4-FFF2-40B4-BE49-F238E27FC236}">
                  <a16:creationId xmlns:a16="http://schemas.microsoft.com/office/drawing/2014/main" xmlns="" id="{7FBBC245-5439-95B6-0AC5-526863EA34F4}"/>
                </a:ext>
              </a:extLst>
            </p:cNvPr>
            <p:cNvSpPr txBox="1"/>
            <p:nvPr/>
          </p:nvSpPr>
          <p:spPr>
            <a:xfrm>
              <a:off x="2643272" y="3254807"/>
              <a:ext cx="4235108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Mentor, Coach dan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Pj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Bupati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867A993-1B7A-FADA-43AB-E7022BE729F0}"/>
              </a:ext>
            </a:extLst>
          </p:cNvPr>
          <p:cNvGrpSpPr/>
          <p:nvPr/>
        </p:nvGrpSpPr>
        <p:grpSpPr>
          <a:xfrm>
            <a:off x="11954940" y="4637853"/>
            <a:ext cx="5284405" cy="4993696"/>
            <a:chOff x="2629346" y="2693094"/>
            <a:chExt cx="3954922" cy="4993696"/>
          </a:xfrm>
        </p:grpSpPr>
        <p:sp>
          <p:nvSpPr>
            <p:cNvPr id="15" name="TextBox 31">
              <a:extLst>
                <a:ext uri="{FF2B5EF4-FFF2-40B4-BE49-F238E27FC236}">
                  <a16:creationId xmlns:a16="http://schemas.microsoft.com/office/drawing/2014/main" xmlns="" id="{AB2620B0-8451-75FE-8240-D215A4CA27F2}"/>
                </a:ext>
              </a:extLst>
            </p:cNvPr>
            <p:cNvSpPr txBox="1"/>
            <p:nvPr/>
          </p:nvSpPr>
          <p:spPr>
            <a:xfrm>
              <a:off x="2629346" y="2693094"/>
              <a:ext cx="3954922" cy="5551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200" b="1" dirty="0" err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Tujuan</a:t>
              </a:r>
              <a:r>
                <a:rPr lang="en-US" sz="3200" b="1" dirty="0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Sosialisasi</a:t>
              </a:r>
              <a:endParaRPr lang="en-US" sz="320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endParaRPr>
            </a:p>
          </p:txBody>
        </p:sp>
        <p:sp>
          <p:nvSpPr>
            <p:cNvPr id="17" name="TextBox 32">
              <a:extLst>
                <a:ext uri="{FF2B5EF4-FFF2-40B4-BE49-F238E27FC236}">
                  <a16:creationId xmlns:a16="http://schemas.microsoft.com/office/drawing/2014/main" xmlns="" id="{EB1A7177-8F5A-E48A-8471-1A9AFB0E5097}"/>
                </a:ext>
              </a:extLst>
            </p:cNvPr>
            <p:cNvSpPr txBox="1"/>
            <p:nvPr/>
          </p:nvSpPr>
          <p:spPr>
            <a:xfrm>
              <a:off x="2643273" y="3254807"/>
              <a:ext cx="3624852" cy="44319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Penyampaian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hasil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uji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coba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dilakukan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dengan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tujuan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agar mentor, coach dan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Pj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Bupati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mengetahui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kondisi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penatakelolaan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Keuangan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Desa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Kabupaten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Sumba Tengah dan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kontribusi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Ruko Asa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terhadap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penatakelolaan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Keuangan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Desa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sehingga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pelaksanaan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Ruko Asa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dapat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terus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dilaksanakan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dan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mendapatkan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dukungan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dari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Pj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Bupati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dan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Sekretaris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Daerah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selaku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mentor.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47195A2A-0D78-F3A1-A8EE-72A240DAFA81}"/>
              </a:ext>
            </a:extLst>
          </p:cNvPr>
          <p:cNvGrpSpPr/>
          <p:nvPr/>
        </p:nvGrpSpPr>
        <p:grpSpPr>
          <a:xfrm>
            <a:off x="10750006" y="4753869"/>
            <a:ext cx="938052" cy="904618"/>
            <a:chOff x="15277408" y="3561676"/>
            <a:chExt cx="1638992" cy="1638992"/>
          </a:xfrm>
        </p:grpSpPr>
        <p:grpSp>
          <p:nvGrpSpPr>
            <p:cNvPr id="39" name="Group 14">
              <a:extLst>
                <a:ext uri="{FF2B5EF4-FFF2-40B4-BE49-F238E27FC236}">
                  <a16:creationId xmlns:a16="http://schemas.microsoft.com/office/drawing/2014/main" xmlns="" id="{05988B3C-90C3-B6E3-0A68-E5F1B1F6671E}"/>
                </a:ext>
              </a:extLst>
            </p:cNvPr>
            <p:cNvGrpSpPr/>
            <p:nvPr/>
          </p:nvGrpSpPr>
          <p:grpSpPr>
            <a:xfrm>
              <a:off x="15277408" y="3561676"/>
              <a:ext cx="1638992" cy="1638992"/>
              <a:chOff x="0" y="0"/>
              <a:chExt cx="812800" cy="812800"/>
            </a:xfrm>
          </p:grpSpPr>
          <p:sp>
            <p:nvSpPr>
              <p:cNvPr id="40" name="Freeform 15">
                <a:extLst>
                  <a:ext uri="{FF2B5EF4-FFF2-40B4-BE49-F238E27FC236}">
                    <a16:creationId xmlns:a16="http://schemas.microsoft.com/office/drawing/2014/main" xmlns="" id="{8C68946F-875B-3BB5-DC8E-0B441A57B00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DA295"/>
              </a:solidFill>
            </p:spPr>
          </p:sp>
          <p:sp>
            <p:nvSpPr>
              <p:cNvPr id="41" name="TextBox 16">
                <a:extLst>
                  <a:ext uri="{FF2B5EF4-FFF2-40B4-BE49-F238E27FC236}">
                    <a16:creationId xmlns:a16="http://schemas.microsoft.com/office/drawing/2014/main" xmlns="" id="{BAAC64E4-ACC3-3AEA-8E58-40B3745BDD97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2" name="Freeform 26">
              <a:extLst>
                <a:ext uri="{FF2B5EF4-FFF2-40B4-BE49-F238E27FC236}">
                  <a16:creationId xmlns:a16="http://schemas.microsoft.com/office/drawing/2014/main" xmlns="" id="{9B8576F6-C914-9A24-CE1E-04E88B11DFAE}"/>
                </a:ext>
              </a:extLst>
            </p:cNvPr>
            <p:cNvSpPr/>
            <p:nvPr/>
          </p:nvSpPr>
          <p:spPr>
            <a:xfrm>
              <a:off x="15658098" y="3942366"/>
              <a:ext cx="877612" cy="877612"/>
            </a:xfrm>
            <a:custGeom>
              <a:avLst/>
              <a:gdLst/>
              <a:ahLst/>
              <a:cxnLst/>
              <a:rect l="l" t="t" r="r" b="b"/>
              <a:pathLst>
                <a:path w="877612" h="877612">
                  <a:moveTo>
                    <a:pt x="0" y="0"/>
                  </a:moveTo>
                  <a:lnTo>
                    <a:pt x="877612" y="0"/>
                  </a:lnTo>
                  <a:lnTo>
                    <a:pt x="877612" y="877612"/>
                  </a:lnTo>
                  <a:lnTo>
                    <a:pt x="0" y="877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D216462B-4711-7613-FAE5-4B0329F2366A}"/>
              </a:ext>
            </a:extLst>
          </p:cNvPr>
          <p:cNvGrpSpPr/>
          <p:nvPr/>
        </p:nvGrpSpPr>
        <p:grpSpPr>
          <a:xfrm>
            <a:off x="10702020" y="3478407"/>
            <a:ext cx="986038" cy="916253"/>
            <a:chOff x="9439686" y="6209015"/>
            <a:chExt cx="1638992" cy="1638992"/>
          </a:xfrm>
        </p:grpSpPr>
        <p:grpSp>
          <p:nvGrpSpPr>
            <p:cNvPr id="48" name="Group 23">
              <a:extLst>
                <a:ext uri="{FF2B5EF4-FFF2-40B4-BE49-F238E27FC236}">
                  <a16:creationId xmlns:a16="http://schemas.microsoft.com/office/drawing/2014/main" xmlns="" id="{01A2C69C-B029-2A29-BF0F-B7A9F6275123}"/>
                </a:ext>
              </a:extLst>
            </p:cNvPr>
            <p:cNvGrpSpPr/>
            <p:nvPr/>
          </p:nvGrpSpPr>
          <p:grpSpPr>
            <a:xfrm>
              <a:off x="9439686" y="6209015"/>
              <a:ext cx="1638992" cy="1638992"/>
              <a:chOff x="0" y="0"/>
              <a:chExt cx="812800" cy="812800"/>
            </a:xfrm>
          </p:grpSpPr>
          <p:sp>
            <p:nvSpPr>
              <p:cNvPr id="50" name="Freeform 24">
                <a:extLst>
                  <a:ext uri="{FF2B5EF4-FFF2-40B4-BE49-F238E27FC236}">
                    <a16:creationId xmlns:a16="http://schemas.microsoft.com/office/drawing/2014/main" xmlns="" id="{DC331DCF-B445-955D-A3F8-B49F3DCB73C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DA295"/>
              </a:solidFill>
            </p:spPr>
          </p:sp>
          <p:sp>
            <p:nvSpPr>
              <p:cNvPr id="51" name="TextBox 25">
                <a:extLst>
                  <a:ext uri="{FF2B5EF4-FFF2-40B4-BE49-F238E27FC236}">
                    <a16:creationId xmlns:a16="http://schemas.microsoft.com/office/drawing/2014/main" xmlns="" id="{D0DF7742-210D-F2CB-E782-40D21E0C035D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xmlns="" id="{DB75262E-F7E9-00E2-4A38-7548683B56EA}"/>
                </a:ext>
              </a:extLst>
            </p:cNvPr>
            <p:cNvSpPr/>
            <p:nvPr/>
          </p:nvSpPr>
          <p:spPr>
            <a:xfrm>
              <a:off x="9705619" y="6474948"/>
              <a:ext cx="1107127" cy="1107127"/>
            </a:xfrm>
            <a:custGeom>
              <a:avLst/>
              <a:gdLst/>
              <a:ahLst/>
              <a:cxnLst/>
              <a:rect l="l" t="t" r="r" b="b"/>
              <a:pathLst>
                <a:path w="1107127" h="1107127">
                  <a:moveTo>
                    <a:pt x="0" y="0"/>
                  </a:moveTo>
                  <a:lnTo>
                    <a:pt x="1107127" y="0"/>
                  </a:lnTo>
                  <a:lnTo>
                    <a:pt x="1107127" y="1107126"/>
                  </a:lnTo>
                  <a:lnTo>
                    <a:pt x="0" y="1107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2" name="AutoShape 15">
            <a:extLst>
              <a:ext uri="{FF2B5EF4-FFF2-40B4-BE49-F238E27FC236}">
                <a16:creationId xmlns:a16="http://schemas.microsoft.com/office/drawing/2014/main" xmlns="" id="{2F7D3642-349C-065E-FFC3-D21982AA4FE1}"/>
              </a:ext>
            </a:extLst>
          </p:cNvPr>
          <p:cNvSpPr/>
          <p:nvPr/>
        </p:nvSpPr>
        <p:spPr>
          <a:xfrm flipV="1">
            <a:off x="10363200" y="3086100"/>
            <a:ext cx="52781" cy="6323492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Freeform 38">
            <a:extLst>
              <a:ext uri="{FF2B5EF4-FFF2-40B4-BE49-F238E27FC236}">
                <a16:creationId xmlns:a16="http://schemas.microsoft.com/office/drawing/2014/main" xmlns="" id="{CC002E4E-6AD8-C09E-96EE-C8FCC84693D4}"/>
              </a:ext>
            </a:extLst>
          </p:cNvPr>
          <p:cNvSpPr/>
          <p:nvPr/>
        </p:nvSpPr>
        <p:spPr>
          <a:xfrm>
            <a:off x="17426378" y="9486900"/>
            <a:ext cx="659197" cy="659197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6" y="0"/>
                </a:lnTo>
                <a:lnTo>
                  <a:pt x="659196" y="659197"/>
                </a:lnTo>
                <a:lnTo>
                  <a:pt x="0" y="6591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9">
            <a:extLst>
              <a:ext uri="{FF2B5EF4-FFF2-40B4-BE49-F238E27FC236}">
                <a16:creationId xmlns:a16="http://schemas.microsoft.com/office/drawing/2014/main" xmlns="" id="{F42C7ED6-8278-4A1C-CBFB-1F23FD4E3299}"/>
              </a:ext>
            </a:extLst>
          </p:cNvPr>
          <p:cNvSpPr/>
          <p:nvPr/>
        </p:nvSpPr>
        <p:spPr>
          <a:xfrm>
            <a:off x="1977992" y="848645"/>
            <a:ext cx="1863768" cy="1856032"/>
          </a:xfrm>
          <a:custGeom>
            <a:avLst/>
            <a:gdLst/>
            <a:ahLst/>
            <a:cxnLst/>
            <a:rect l="l" t="t" r="r" b="b"/>
            <a:pathLst>
              <a:path w="1898807" h="2094526">
                <a:moveTo>
                  <a:pt x="0" y="0"/>
                </a:moveTo>
                <a:lnTo>
                  <a:pt x="1898808" y="0"/>
                </a:lnTo>
                <a:lnTo>
                  <a:pt x="1898808" y="2094526"/>
                </a:lnTo>
                <a:lnTo>
                  <a:pt x="0" y="20945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2" name="AutoShape 15">
            <a:extLst>
              <a:ext uri="{FF2B5EF4-FFF2-40B4-BE49-F238E27FC236}">
                <a16:creationId xmlns:a16="http://schemas.microsoft.com/office/drawing/2014/main" xmlns="" id="{1089C186-414E-419F-9FE9-0AD69934A9F0}"/>
              </a:ext>
            </a:extLst>
          </p:cNvPr>
          <p:cNvSpPr/>
          <p:nvPr/>
        </p:nvSpPr>
        <p:spPr>
          <a:xfrm>
            <a:off x="10398396" y="9377857"/>
            <a:ext cx="7010401" cy="31735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5">
            <a:extLst>
              <a:ext uri="{FF2B5EF4-FFF2-40B4-BE49-F238E27FC236}">
                <a16:creationId xmlns:a16="http://schemas.microsoft.com/office/drawing/2014/main" xmlns="" id="{E8DF1569-01F9-015A-E2A4-EFFBA05A1531}"/>
              </a:ext>
            </a:extLst>
          </p:cNvPr>
          <p:cNvSpPr/>
          <p:nvPr/>
        </p:nvSpPr>
        <p:spPr>
          <a:xfrm flipV="1">
            <a:off x="17373597" y="3106884"/>
            <a:ext cx="52781" cy="6323492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15">
            <a:extLst>
              <a:ext uri="{FF2B5EF4-FFF2-40B4-BE49-F238E27FC236}">
                <a16:creationId xmlns:a16="http://schemas.microsoft.com/office/drawing/2014/main" xmlns="" id="{B7BAF788-EA67-EDFF-4B7D-E9546ACACC7D}"/>
              </a:ext>
            </a:extLst>
          </p:cNvPr>
          <p:cNvSpPr/>
          <p:nvPr/>
        </p:nvSpPr>
        <p:spPr>
          <a:xfrm>
            <a:off x="10398397" y="3130891"/>
            <a:ext cx="7027982" cy="4609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573A480-206C-E39D-5F5F-72405CA1B3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21"/>
          <a:stretch/>
        </p:blipFill>
        <p:spPr>
          <a:xfrm>
            <a:off x="1663032" y="3086100"/>
            <a:ext cx="6158487" cy="31831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E5AE015-AEDE-07C5-D8AD-98B32114DF4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1" b="-1183"/>
          <a:stretch/>
        </p:blipFill>
        <p:spPr>
          <a:xfrm>
            <a:off x="4073871" y="6558758"/>
            <a:ext cx="6019800" cy="33623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C312278-EE24-EA00-1858-D8E988AEE04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2" b="11575"/>
          <a:stretch/>
        </p:blipFill>
        <p:spPr bwMode="auto">
          <a:xfrm>
            <a:off x="1590912" y="6507873"/>
            <a:ext cx="2377344" cy="35243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Freeform 16">
            <a:extLst>
              <a:ext uri="{FF2B5EF4-FFF2-40B4-BE49-F238E27FC236}">
                <a16:creationId xmlns:a16="http://schemas.microsoft.com/office/drawing/2014/main" xmlns="" id="{B558C453-C0F3-8B06-4EB9-2F0D6C45F839}"/>
              </a:ext>
            </a:extLst>
          </p:cNvPr>
          <p:cNvSpPr/>
          <p:nvPr/>
        </p:nvSpPr>
        <p:spPr>
          <a:xfrm>
            <a:off x="140305" y="8259523"/>
            <a:ext cx="1450606" cy="1772718"/>
          </a:xfrm>
          <a:custGeom>
            <a:avLst/>
            <a:gdLst/>
            <a:ahLst/>
            <a:cxnLst/>
            <a:rect l="l" t="t" r="r" b="b"/>
            <a:pathLst>
              <a:path w="1636037" h="2180039">
                <a:moveTo>
                  <a:pt x="0" y="0"/>
                </a:moveTo>
                <a:lnTo>
                  <a:pt x="1636037" y="0"/>
                </a:lnTo>
                <a:lnTo>
                  <a:pt x="1636037" y="2180039"/>
                </a:lnTo>
                <a:lnTo>
                  <a:pt x="0" y="21800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675816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D3B60F-3045-2994-BADB-4D8D8A126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bject 43">
            <a:extLst>
              <a:ext uri="{FF2B5EF4-FFF2-40B4-BE49-F238E27FC236}">
                <a16:creationId xmlns:a16="http://schemas.microsoft.com/office/drawing/2014/main" xmlns="" id="{BDCD0737-A36B-C310-D02A-3F499DB0FBBF}"/>
              </a:ext>
            </a:extLst>
          </p:cNvPr>
          <p:cNvSpPr/>
          <p:nvPr/>
        </p:nvSpPr>
        <p:spPr>
          <a:xfrm>
            <a:off x="13273834" y="0"/>
            <a:ext cx="5014165" cy="457493"/>
          </a:xfrm>
          <a:custGeom>
            <a:avLst/>
            <a:gdLst/>
            <a:ahLst/>
            <a:cxnLst/>
            <a:rect l="l" t="t" r="r" b="b"/>
            <a:pathLst>
              <a:path w="5014165" h="457493">
                <a:moveTo>
                  <a:pt x="0" y="0"/>
                </a:moveTo>
                <a:lnTo>
                  <a:pt x="5014165" y="0"/>
                </a:lnTo>
                <a:lnTo>
                  <a:pt x="5014165" y="457493"/>
                </a:lnTo>
                <a:lnTo>
                  <a:pt x="0" y="457493"/>
                </a:lnTo>
                <a:lnTo>
                  <a:pt x="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>
            <a:extLst>
              <a:ext uri="{FF2B5EF4-FFF2-40B4-BE49-F238E27FC236}">
                <a16:creationId xmlns:a16="http://schemas.microsoft.com/office/drawing/2014/main" xmlns="" id="{996F4DA8-DE28-9EB9-671A-AD96C37B6CDA}"/>
              </a:ext>
            </a:extLst>
          </p:cNvPr>
          <p:cNvSpPr txBox="1"/>
          <p:nvPr/>
        </p:nvSpPr>
        <p:spPr>
          <a:xfrm>
            <a:off x="15852382" y="1067160"/>
            <a:ext cx="1584951" cy="3428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05"/>
              </a:lnSpc>
              <a:spcBef>
                <a:spcPts val="130"/>
              </a:spcBef>
            </a:pPr>
            <a:r>
              <a:rPr sz="2500" b="1" dirty="0">
                <a:solidFill>
                  <a:srgbClr val="FFFFFF"/>
                </a:solidFill>
                <a:latin typeface="Times New Roman"/>
                <a:cs typeface="Times New Roman"/>
              </a:rPr>
              <a:t>Unlimited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49" name="object 39">
            <a:extLst>
              <a:ext uri="{FF2B5EF4-FFF2-40B4-BE49-F238E27FC236}">
                <a16:creationId xmlns:a16="http://schemas.microsoft.com/office/drawing/2014/main" xmlns="" id="{AF807CB0-71B6-E4B4-1BDA-DF71BEDCCC95}"/>
              </a:ext>
            </a:extLst>
          </p:cNvPr>
          <p:cNvSpPr txBox="1"/>
          <p:nvPr/>
        </p:nvSpPr>
        <p:spPr>
          <a:xfrm>
            <a:off x="2869609" y="545713"/>
            <a:ext cx="8262449" cy="990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spcBef>
                <a:spcPts val="370"/>
              </a:spcBef>
            </a:pPr>
            <a:r>
              <a:rPr lang="en-US" sz="4000" b="1" u="sng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IMPLEMENTASI STRATEGI MARKETING</a:t>
            </a:r>
            <a:endParaRPr lang="en-US" sz="4400" b="1" u="sng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006A07B-097E-1358-F38F-F9D695592E4D}"/>
              </a:ext>
            </a:extLst>
          </p:cNvPr>
          <p:cNvGrpSpPr/>
          <p:nvPr/>
        </p:nvGrpSpPr>
        <p:grpSpPr>
          <a:xfrm>
            <a:off x="16099820" y="445100"/>
            <a:ext cx="1337513" cy="1271429"/>
            <a:chOff x="13509993" y="2095971"/>
            <a:chExt cx="4758514" cy="4758514"/>
          </a:xfrm>
        </p:grpSpPr>
        <p:sp>
          <p:nvSpPr>
            <p:cNvPr id="16" name="object 19">
              <a:extLst>
                <a:ext uri="{FF2B5EF4-FFF2-40B4-BE49-F238E27FC236}">
                  <a16:creationId xmlns:a16="http://schemas.microsoft.com/office/drawing/2014/main" xmlns="" id="{0E8BA3DD-0BA7-712D-2B53-6B2B8A9DCE64}"/>
                </a:ext>
              </a:extLst>
            </p:cNvPr>
            <p:cNvSpPr/>
            <p:nvPr/>
          </p:nvSpPr>
          <p:spPr>
            <a:xfrm>
              <a:off x="13509993" y="2095971"/>
              <a:ext cx="4758514" cy="4758514"/>
            </a:xfrm>
            <a:custGeom>
              <a:avLst/>
              <a:gdLst/>
              <a:ahLst/>
              <a:cxnLst/>
              <a:rect l="l" t="t" r="r" b="b"/>
              <a:pathLst>
                <a:path w="4758514" h="4758514">
                  <a:moveTo>
                    <a:pt x="2574393" y="4750627"/>
                  </a:moveTo>
                  <a:lnTo>
                    <a:pt x="2765185" y="4727374"/>
                  </a:lnTo>
                  <a:lnTo>
                    <a:pt x="2951020" y="4689367"/>
                  </a:lnTo>
                  <a:lnTo>
                    <a:pt x="3131286" y="4637218"/>
                  </a:lnTo>
                  <a:lnTo>
                    <a:pt x="3305371" y="4571540"/>
                  </a:lnTo>
                  <a:lnTo>
                    <a:pt x="3472663" y="4492946"/>
                  </a:lnTo>
                  <a:lnTo>
                    <a:pt x="3632548" y="4402047"/>
                  </a:lnTo>
                  <a:lnTo>
                    <a:pt x="3784416" y="4299456"/>
                  </a:lnTo>
                  <a:lnTo>
                    <a:pt x="3927652" y="4185785"/>
                  </a:lnTo>
                  <a:lnTo>
                    <a:pt x="4061646" y="4061646"/>
                  </a:lnTo>
                  <a:lnTo>
                    <a:pt x="4185785" y="3927652"/>
                  </a:lnTo>
                  <a:lnTo>
                    <a:pt x="4299456" y="3784415"/>
                  </a:lnTo>
                  <a:lnTo>
                    <a:pt x="4402047" y="3632548"/>
                  </a:lnTo>
                  <a:lnTo>
                    <a:pt x="4492947" y="3472663"/>
                  </a:lnTo>
                  <a:lnTo>
                    <a:pt x="4571541" y="3305371"/>
                  </a:lnTo>
                  <a:lnTo>
                    <a:pt x="4637219" y="3131286"/>
                  </a:lnTo>
                  <a:lnTo>
                    <a:pt x="4689368" y="2951020"/>
                  </a:lnTo>
                  <a:lnTo>
                    <a:pt x="4727375" y="2765185"/>
                  </a:lnTo>
                  <a:lnTo>
                    <a:pt x="4750628" y="2574393"/>
                  </a:lnTo>
                  <a:lnTo>
                    <a:pt x="4758514" y="2379277"/>
                  </a:lnTo>
                  <a:lnTo>
                    <a:pt x="4750628" y="2184121"/>
                  </a:lnTo>
                  <a:lnTo>
                    <a:pt x="4727375" y="1993329"/>
                  </a:lnTo>
                  <a:lnTo>
                    <a:pt x="4689368" y="1807494"/>
                  </a:lnTo>
                  <a:lnTo>
                    <a:pt x="4637219" y="1627227"/>
                  </a:lnTo>
                  <a:lnTo>
                    <a:pt x="4571541" y="1453142"/>
                  </a:lnTo>
                  <a:lnTo>
                    <a:pt x="4492947" y="1285851"/>
                  </a:lnTo>
                  <a:lnTo>
                    <a:pt x="4402047" y="1125966"/>
                  </a:lnTo>
                  <a:lnTo>
                    <a:pt x="4299456" y="974098"/>
                  </a:lnTo>
                  <a:lnTo>
                    <a:pt x="4185785" y="830862"/>
                  </a:lnTo>
                  <a:lnTo>
                    <a:pt x="4061646" y="696868"/>
                  </a:lnTo>
                  <a:lnTo>
                    <a:pt x="3927652" y="572729"/>
                  </a:lnTo>
                  <a:lnTo>
                    <a:pt x="3784416" y="459058"/>
                  </a:lnTo>
                  <a:lnTo>
                    <a:pt x="3632548" y="356467"/>
                  </a:lnTo>
                  <a:lnTo>
                    <a:pt x="3472663" y="265568"/>
                  </a:lnTo>
                  <a:lnTo>
                    <a:pt x="3305371" y="186973"/>
                  </a:lnTo>
                  <a:lnTo>
                    <a:pt x="3131286" y="121296"/>
                  </a:lnTo>
                  <a:lnTo>
                    <a:pt x="2951020" y="69147"/>
                  </a:lnTo>
                  <a:lnTo>
                    <a:pt x="2765185" y="31140"/>
                  </a:lnTo>
                  <a:lnTo>
                    <a:pt x="2574393" y="7887"/>
                  </a:lnTo>
                  <a:lnTo>
                    <a:pt x="2379257" y="0"/>
                  </a:lnTo>
                  <a:lnTo>
                    <a:pt x="2184121" y="7887"/>
                  </a:lnTo>
                  <a:lnTo>
                    <a:pt x="1993329" y="31140"/>
                  </a:lnTo>
                  <a:lnTo>
                    <a:pt x="1807494" y="69147"/>
                  </a:lnTo>
                  <a:lnTo>
                    <a:pt x="1627227" y="121296"/>
                  </a:lnTo>
                  <a:lnTo>
                    <a:pt x="1453142" y="186973"/>
                  </a:lnTo>
                  <a:lnTo>
                    <a:pt x="1285851" y="265568"/>
                  </a:lnTo>
                  <a:lnTo>
                    <a:pt x="1125966" y="356467"/>
                  </a:lnTo>
                  <a:lnTo>
                    <a:pt x="974098" y="459058"/>
                  </a:lnTo>
                  <a:lnTo>
                    <a:pt x="830862" y="572729"/>
                  </a:lnTo>
                  <a:lnTo>
                    <a:pt x="696868" y="696868"/>
                  </a:lnTo>
                  <a:lnTo>
                    <a:pt x="572729" y="830862"/>
                  </a:lnTo>
                  <a:lnTo>
                    <a:pt x="459058" y="974098"/>
                  </a:lnTo>
                  <a:lnTo>
                    <a:pt x="356467" y="1125966"/>
                  </a:lnTo>
                  <a:lnTo>
                    <a:pt x="265568" y="1285851"/>
                  </a:lnTo>
                  <a:lnTo>
                    <a:pt x="186973" y="1453142"/>
                  </a:lnTo>
                  <a:lnTo>
                    <a:pt x="121296" y="1627227"/>
                  </a:lnTo>
                  <a:lnTo>
                    <a:pt x="69147" y="1807494"/>
                  </a:lnTo>
                  <a:lnTo>
                    <a:pt x="31140" y="1993329"/>
                  </a:lnTo>
                  <a:lnTo>
                    <a:pt x="7887" y="2184121"/>
                  </a:lnTo>
                  <a:lnTo>
                    <a:pt x="0" y="2379257"/>
                  </a:lnTo>
                  <a:lnTo>
                    <a:pt x="7887" y="2574393"/>
                  </a:lnTo>
                  <a:lnTo>
                    <a:pt x="31140" y="2765185"/>
                  </a:lnTo>
                  <a:lnTo>
                    <a:pt x="69147" y="2951020"/>
                  </a:lnTo>
                  <a:lnTo>
                    <a:pt x="121296" y="3131286"/>
                  </a:lnTo>
                  <a:lnTo>
                    <a:pt x="186973" y="3305371"/>
                  </a:lnTo>
                  <a:lnTo>
                    <a:pt x="265568" y="3472663"/>
                  </a:lnTo>
                  <a:lnTo>
                    <a:pt x="356467" y="3632548"/>
                  </a:lnTo>
                  <a:lnTo>
                    <a:pt x="459058" y="3784415"/>
                  </a:lnTo>
                  <a:lnTo>
                    <a:pt x="572729" y="3927652"/>
                  </a:lnTo>
                  <a:lnTo>
                    <a:pt x="696868" y="4061646"/>
                  </a:lnTo>
                  <a:lnTo>
                    <a:pt x="830862" y="4185785"/>
                  </a:lnTo>
                  <a:lnTo>
                    <a:pt x="974098" y="4299456"/>
                  </a:lnTo>
                  <a:lnTo>
                    <a:pt x="1125966" y="4402047"/>
                  </a:lnTo>
                  <a:lnTo>
                    <a:pt x="1285851" y="4492946"/>
                  </a:lnTo>
                  <a:lnTo>
                    <a:pt x="1453142" y="4571540"/>
                  </a:lnTo>
                  <a:lnTo>
                    <a:pt x="1627227" y="4637218"/>
                  </a:lnTo>
                  <a:lnTo>
                    <a:pt x="1807494" y="4689367"/>
                  </a:lnTo>
                  <a:lnTo>
                    <a:pt x="1993329" y="4727374"/>
                  </a:lnTo>
                  <a:lnTo>
                    <a:pt x="2184121" y="4750627"/>
                  </a:lnTo>
                  <a:lnTo>
                    <a:pt x="2379257" y="4758514"/>
                  </a:lnTo>
                  <a:lnTo>
                    <a:pt x="2574393" y="4750627"/>
                  </a:lnTo>
                  <a:close/>
                </a:path>
              </a:pathLst>
            </a:custGeom>
            <a:solidFill>
              <a:srgbClr val="E9E3D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2270BAF0-4B76-AD48-8573-0AA328617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09490" y="2351549"/>
              <a:ext cx="3687921" cy="3924764"/>
            </a:xfrm>
            <a:prstGeom prst="rect">
              <a:avLst/>
            </a:prstGeom>
          </p:spPr>
        </p:pic>
      </p:grpSp>
      <p:sp>
        <p:nvSpPr>
          <p:cNvPr id="21" name="Freeform 50">
            <a:extLst>
              <a:ext uri="{FF2B5EF4-FFF2-40B4-BE49-F238E27FC236}">
                <a16:creationId xmlns:a16="http://schemas.microsoft.com/office/drawing/2014/main" xmlns="" id="{C2645C36-0678-64D4-78B4-FE99EACC909A}"/>
              </a:ext>
            </a:extLst>
          </p:cNvPr>
          <p:cNvSpPr/>
          <p:nvPr/>
        </p:nvSpPr>
        <p:spPr>
          <a:xfrm>
            <a:off x="-381000" y="-337525"/>
            <a:ext cx="1816970" cy="1747225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7" y="0"/>
                </a:lnTo>
                <a:lnTo>
                  <a:pt x="659197" y="659196"/>
                </a:lnTo>
                <a:lnTo>
                  <a:pt x="0" y="659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2" name="Freeform 26">
            <a:extLst>
              <a:ext uri="{FF2B5EF4-FFF2-40B4-BE49-F238E27FC236}">
                <a16:creationId xmlns:a16="http://schemas.microsoft.com/office/drawing/2014/main" xmlns="" id="{23553751-695B-5675-8B80-D32DE4B475D3}"/>
              </a:ext>
            </a:extLst>
          </p:cNvPr>
          <p:cNvSpPr/>
          <p:nvPr/>
        </p:nvSpPr>
        <p:spPr>
          <a:xfrm>
            <a:off x="16992600" y="9029700"/>
            <a:ext cx="2362199" cy="2209800"/>
          </a:xfrm>
          <a:custGeom>
            <a:avLst/>
            <a:gdLst/>
            <a:ahLst/>
            <a:cxnLst/>
            <a:rect l="l" t="t" r="r" b="b"/>
            <a:pathLst>
              <a:path w="962217" h="962217">
                <a:moveTo>
                  <a:pt x="0" y="0"/>
                </a:moveTo>
                <a:lnTo>
                  <a:pt x="962217" y="0"/>
                </a:lnTo>
                <a:lnTo>
                  <a:pt x="962217" y="962217"/>
                </a:lnTo>
                <a:lnTo>
                  <a:pt x="0" y="9622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38">
            <a:extLst>
              <a:ext uri="{FF2B5EF4-FFF2-40B4-BE49-F238E27FC236}">
                <a16:creationId xmlns:a16="http://schemas.microsoft.com/office/drawing/2014/main" xmlns="" id="{B2F0936E-6F1C-7D34-0D1C-6E337FB7F410}"/>
              </a:ext>
            </a:extLst>
          </p:cNvPr>
          <p:cNvSpPr/>
          <p:nvPr/>
        </p:nvSpPr>
        <p:spPr>
          <a:xfrm>
            <a:off x="16438977" y="8739609"/>
            <a:ext cx="659197" cy="659197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6" y="0"/>
                </a:lnTo>
                <a:lnTo>
                  <a:pt x="659196" y="659197"/>
                </a:lnTo>
                <a:lnTo>
                  <a:pt x="0" y="6591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xmlns="" id="{96B36A25-30B1-1445-0BBD-C35B4C0408DE}"/>
              </a:ext>
            </a:extLst>
          </p:cNvPr>
          <p:cNvSpPr/>
          <p:nvPr/>
        </p:nvSpPr>
        <p:spPr>
          <a:xfrm flipH="1">
            <a:off x="4038600" y="5151606"/>
            <a:ext cx="887534" cy="840946"/>
          </a:xfrm>
          <a:custGeom>
            <a:avLst/>
            <a:gdLst/>
            <a:ahLst/>
            <a:cxnLst/>
            <a:rect l="l" t="t" r="r" b="b"/>
            <a:pathLst>
              <a:path w="2207784" h="2207784">
                <a:moveTo>
                  <a:pt x="0" y="0"/>
                </a:moveTo>
                <a:lnTo>
                  <a:pt x="2207784" y="0"/>
                </a:lnTo>
                <a:lnTo>
                  <a:pt x="2207784" y="2207784"/>
                </a:lnTo>
                <a:lnTo>
                  <a:pt x="0" y="22077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xmlns="" id="{F16725AD-56D7-542E-1DE9-50031F24638A}"/>
              </a:ext>
            </a:extLst>
          </p:cNvPr>
          <p:cNvSpPr/>
          <p:nvPr/>
        </p:nvSpPr>
        <p:spPr>
          <a:xfrm flipH="1">
            <a:off x="5416449" y="6664627"/>
            <a:ext cx="797076" cy="598334"/>
          </a:xfrm>
          <a:custGeom>
            <a:avLst/>
            <a:gdLst/>
            <a:ahLst/>
            <a:cxnLst/>
            <a:rect l="l" t="t" r="r" b="b"/>
            <a:pathLst>
              <a:path w="2935544" h="2289838">
                <a:moveTo>
                  <a:pt x="0" y="0"/>
                </a:moveTo>
                <a:lnTo>
                  <a:pt x="2935544" y="0"/>
                </a:lnTo>
                <a:lnTo>
                  <a:pt x="2935544" y="2289838"/>
                </a:lnTo>
                <a:lnTo>
                  <a:pt x="0" y="22898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xmlns="" id="{8C3E9EE9-650A-B451-8FF4-C39021591FB3}"/>
              </a:ext>
            </a:extLst>
          </p:cNvPr>
          <p:cNvSpPr/>
          <p:nvPr/>
        </p:nvSpPr>
        <p:spPr>
          <a:xfrm>
            <a:off x="2819400" y="3841822"/>
            <a:ext cx="914400" cy="848334"/>
          </a:xfrm>
          <a:custGeom>
            <a:avLst/>
            <a:gdLst/>
            <a:ahLst/>
            <a:cxnLst/>
            <a:rect l="l" t="t" r="r" b="b"/>
            <a:pathLst>
              <a:path w="2081423" h="1998676">
                <a:moveTo>
                  <a:pt x="0" y="0"/>
                </a:moveTo>
                <a:lnTo>
                  <a:pt x="2081423" y="0"/>
                </a:lnTo>
                <a:lnTo>
                  <a:pt x="2081423" y="1998676"/>
                </a:lnTo>
                <a:lnTo>
                  <a:pt x="0" y="19986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xmlns="" id="{2F6583FA-FBB0-A781-E02E-2A603BF13DC0}"/>
              </a:ext>
            </a:extLst>
          </p:cNvPr>
          <p:cNvSpPr/>
          <p:nvPr/>
        </p:nvSpPr>
        <p:spPr>
          <a:xfrm>
            <a:off x="1525632" y="1737701"/>
            <a:ext cx="1109536" cy="1104849"/>
          </a:xfrm>
          <a:custGeom>
            <a:avLst/>
            <a:gdLst/>
            <a:ahLst/>
            <a:cxnLst/>
            <a:rect l="l" t="t" r="r" b="b"/>
            <a:pathLst>
              <a:path w="1898807" h="2094526">
                <a:moveTo>
                  <a:pt x="0" y="0"/>
                </a:moveTo>
                <a:lnTo>
                  <a:pt x="1898808" y="0"/>
                </a:lnTo>
                <a:lnTo>
                  <a:pt x="1898808" y="2094526"/>
                </a:lnTo>
                <a:lnTo>
                  <a:pt x="0" y="20945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0E8F878-4F62-B965-E952-13748F1175D3}"/>
              </a:ext>
            </a:extLst>
          </p:cNvPr>
          <p:cNvGrpSpPr/>
          <p:nvPr/>
        </p:nvGrpSpPr>
        <p:grpSpPr>
          <a:xfrm>
            <a:off x="2959266" y="1638300"/>
            <a:ext cx="6331395" cy="1731264"/>
            <a:chOff x="2629346" y="2693094"/>
            <a:chExt cx="12893116" cy="1731264"/>
          </a:xfrm>
        </p:grpSpPr>
        <p:sp>
          <p:nvSpPr>
            <p:cNvPr id="4" name="TextBox 31">
              <a:extLst>
                <a:ext uri="{FF2B5EF4-FFF2-40B4-BE49-F238E27FC236}">
                  <a16:creationId xmlns:a16="http://schemas.microsoft.com/office/drawing/2014/main" xmlns="" id="{B14522B6-B44C-5D93-3D0A-4AA7B43C87E1}"/>
                </a:ext>
              </a:extLst>
            </p:cNvPr>
            <p:cNvSpPr txBox="1"/>
            <p:nvPr/>
          </p:nvSpPr>
          <p:spPr>
            <a:xfrm>
              <a:off x="2629346" y="2693094"/>
              <a:ext cx="4640722" cy="5551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2800" b="1" i="1" dirty="0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Product</a:t>
              </a:r>
            </a:p>
          </p:txBody>
        </p:sp>
        <p:sp>
          <p:nvSpPr>
            <p:cNvPr id="5" name="TextBox 32">
              <a:extLst>
                <a:ext uri="{FF2B5EF4-FFF2-40B4-BE49-F238E27FC236}">
                  <a16:creationId xmlns:a16="http://schemas.microsoft.com/office/drawing/2014/main" xmlns="" id="{E77CCEE2-209B-3316-0AC4-ED955C2944FC}"/>
                </a:ext>
              </a:extLst>
            </p:cNvPr>
            <p:cNvSpPr txBox="1"/>
            <p:nvPr/>
          </p:nvSpPr>
          <p:spPr>
            <a:xfrm>
              <a:off x="2643271" y="3254807"/>
              <a:ext cx="12879191" cy="11695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28600" lvl="4" indent="-228600" algn="just">
                <a:buFont typeface="+mj-lt"/>
                <a:buAutoNum type="alphaLcPeriod"/>
              </a:pPr>
              <a:r>
                <a:rPr lang="en-US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Keputusan </a:t>
              </a:r>
              <a:r>
                <a:rPr lang="en-US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Bupati</a:t>
              </a:r>
              <a:r>
                <a:rPr lang="en-US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Sumba Tengah </a:t>
              </a:r>
              <a:r>
                <a:rPr lang="en-US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tentang</a:t>
              </a:r>
              <a:r>
                <a:rPr lang="en-US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Ruko Asa</a:t>
              </a:r>
            </a:p>
            <a:p>
              <a:pPr marL="228600" lvl="4" indent="-228600" algn="just">
                <a:buFont typeface="+mj-lt"/>
                <a:buAutoNum type="alphaLcPeriod"/>
              </a:pPr>
              <a:r>
                <a:rPr lang="en-US" sz="19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Mekanisme</a:t>
              </a:r>
              <a:r>
                <a:rPr lang="en-US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kerja</a:t>
              </a:r>
              <a:r>
                <a:rPr lang="en-US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Ruko Asa</a:t>
              </a:r>
            </a:p>
            <a:p>
              <a:pPr marL="228600" lvl="4" indent="-228600" algn="just">
                <a:buFont typeface="+mj-lt"/>
                <a:buAutoNum type="alphaLcPeriod"/>
              </a:pPr>
              <a:r>
                <a:rPr lang="en-US" sz="19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Job </a:t>
              </a:r>
              <a:r>
                <a:rPr lang="en-US" sz="19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Describtion</a:t>
              </a:r>
              <a:r>
                <a:rPr lang="en-US" sz="19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Ruko Asa</a:t>
              </a:r>
            </a:p>
            <a:p>
              <a:pPr marL="228600" lvl="4" indent="-228600" algn="just">
                <a:buFont typeface="+mj-lt"/>
                <a:buAutoNum type="alphaLcPeriod"/>
              </a:pPr>
              <a:r>
                <a:rPr lang="en-US" sz="19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Konten</a:t>
              </a:r>
              <a:r>
                <a:rPr lang="en-US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pembelajaran</a:t>
              </a:r>
              <a:r>
                <a:rPr lang="en-US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tentang</a:t>
              </a:r>
              <a:r>
                <a:rPr lang="en-US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Pengeloaan</a:t>
              </a:r>
              <a:r>
                <a:rPr lang="en-US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Keuangan</a:t>
              </a:r>
              <a:r>
                <a:rPr lang="en-US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Desa</a:t>
              </a:r>
              <a:endParaRPr lang="en-ID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1C6FB5D-41B0-2161-92A3-1766ACE579A3}"/>
              </a:ext>
            </a:extLst>
          </p:cNvPr>
          <p:cNvGrpSpPr/>
          <p:nvPr/>
        </p:nvGrpSpPr>
        <p:grpSpPr>
          <a:xfrm>
            <a:off x="4239632" y="3623356"/>
            <a:ext cx="6631962" cy="1146488"/>
            <a:chOff x="2629346" y="2693094"/>
            <a:chExt cx="10238368" cy="1146488"/>
          </a:xfrm>
        </p:grpSpPr>
        <p:sp>
          <p:nvSpPr>
            <p:cNvPr id="13" name="TextBox 31">
              <a:extLst>
                <a:ext uri="{FF2B5EF4-FFF2-40B4-BE49-F238E27FC236}">
                  <a16:creationId xmlns:a16="http://schemas.microsoft.com/office/drawing/2014/main" xmlns="" id="{F73DF7C7-26F5-6C76-7FBF-5F1F5452A092}"/>
                </a:ext>
              </a:extLst>
            </p:cNvPr>
            <p:cNvSpPr txBox="1"/>
            <p:nvPr/>
          </p:nvSpPr>
          <p:spPr>
            <a:xfrm>
              <a:off x="2629346" y="2693094"/>
              <a:ext cx="4640722" cy="5551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2800" b="1" i="1" dirty="0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Price</a:t>
              </a:r>
            </a:p>
          </p:txBody>
        </p:sp>
        <p:sp>
          <p:nvSpPr>
            <p:cNvPr id="18" name="TextBox 32">
              <a:extLst>
                <a:ext uri="{FF2B5EF4-FFF2-40B4-BE49-F238E27FC236}">
                  <a16:creationId xmlns:a16="http://schemas.microsoft.com/office/drawing/2014/main" xmlns="" id="{1D1914DE-6CBD-A023-6EA9-FC522F6FF646}"/>
                </a:ext>
              </a:extLst>
            </p:cNvPr>
            <p:cNvSpPr txBox="1"/>
            <p:nvPr/>
          </p:nvSpPr>
          <p:spPr>
            <a:xfrm>
              <a:off x="2643271" y="3254807"/>
              <a:ext cx="10224443" cy="5847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28600" lvl="2" indent="-228600" algn="just">
                <a:buFont typeface="+mj-lt"/>
                <a:buAutoNum type="alphaLcPeriod"/>
              </a:pPr>
              <a:r>
                <a:rPr lang="en-US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Pembiayaan</a:t>
              </a:r>
              <a:r>
                <a:rPr lang="en-US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dari</a:t>
              </a:r>
              <a:r>
                <a:rPr lang="en-US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APBD</a:t>
              </a:r>
            </a:p>
            <a:p>
              <a:pPr marL="228600" lvl="2" indent="-228600" algn="just">
                <a:buFont typeface="+mj-lt"/>
                <a:buAutoNum type="alphaLcPeriod"/>
              </a:pPr>
              <a:r>
                <a:rPr lang="en-US" sz="19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Efisiensi</a:t>
              </a:r>
              <a:r>
                <a:rPr lang="en-US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dan </a:t>
              </a:r>
              <a:r>
                <a:rPr lang="en-US" sz="19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efektifitas</a:t>
              </a:r>
              <a:r>
                <a:rPr lang="en-US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Pengawasan</a:t>
              </a:r>
              <a:r>
                <a:rPr lang="en-US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Pengeloaan</a:t>
              </a:r>
              <a:r>
                <a:rPr lang="en-US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Keuangan</a:t>
              </a:r>
              <a:r>
                <a:rPr lang="en-US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Desa</a:t>
              </a:r>
              <a:endParaRPr lang="en-ID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043937BB-0412-92D3-44FF-49F38098BD67}"/>
              </a:ext>
            </a:extLst>
          </p:cNvPr>
          <p:cNvGrpSpPr/>
          <p:nvPr/>
        </p:nvGrpSpPr>
        <p:grpSpPr>
          <a:xfrm>
            <a:off x="5416449" y="4914900"/>
            <a:ext cx="5953428" cy="1438876"/>
            <a:chOff x="2629346" y="2693094"/>
            <a:chExt cx="5953428" cy="1438876"/>
          </a:xfrm>
        </p:grpSpPr>
        <p:sp>
          <p:nvSpPr>
            <p:cNvPr id="27" name="TextBox 31">
              <a:extLst>
                <a:ext uri="{FF2B5EF4-FFF2-40B4-BE49-F238E27FC236}">
                  <a16:creationId xmlns:a16="http://schemas.microsoft.com/office/drawing/2014/main" xmlns="" id="{2D073C36-C32F-6370-6AF8-E24FF0FF7BF5}"/>
                </a:ext>
              </a:extLst>
            </p:cNvPr>
            <p:cNvSpPr txBox="1"/>
            <p:nvPr/>
          </p:nvSpPr>
          <p:spPr>
            <a:xfrm>
              <a:off x="2629346" y="2693094"/>
              <a:ext cx="4640722" cy="5551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2800" b="1" i="1" dirty="0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Promotion</a:t>
              </a:r>
            </a:p>
          </p:txBody>
        </p:sp>
        <p:sp>
          <p:nvSpPr>
            <p:cNvPr id="28" name="TextBox 32">
              <a:extLst>
                <a:ext uri="{FF2B5EF4-FFF2-40B4-BE49-F238E27FC236}">
                  <a16:creationId xmlns:a16="http://schemas.microsoft.com/office/drawing/2014/main" xmlns="" id="{D456B9D2-D3F2-9443-E315-BD0E56671DD5}"/>
                </a:ext>
              </a:extLst>
            </p:cNvPr>
            <p:cNvSpPr txBox="1"/>
            <p:nvPr/>
          </p:nvSpPr>
          <p:spPr>
            <a:xfrm>
              <a:off x="2643272" y="3254807"/>
              <a:ext cx="5939502" cy="8771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73050" lvl="2" indent="-273050" algn="just">
                <a:buFont typeface="+mj-lt"/>
                <a:buAutoNum type="alphaLcPeriod"/>
              </a:pP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Formal : Surat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Edaran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Plt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Inspektur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tentang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Ruko Asa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kepada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65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Kepala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Desa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se-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Kabupaten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Sumba Tengah</a:t>
              </a:r>
            </a:p>
            <a:p>
              <a:pPr marL="273050" lvl="2" indent="-273050" algn="just">
                <a:buFont typeface="+mj-lt"/>
                <a:buAutoNum type="alphaLcPeriod"/>
              </a:pPr>
              <a:r>
                <a:rPr lang="en-ID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Informal : FB dan WA</a:t>
              </a:r>
              <a:endParaRPr lang="en-ID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9FAFFD7D-87A8-A244-2082-0FFD84F493FF}"/>
              </a:ext>
            </a:extLst>
          </p:cNvPr>
          <p:cNvGrpSpPr/>
          <p:nvPr/>
        </p:nvGrpSpPr>
        <p:grpSpPr>
          <a:xfrm>
            <a:off x="6598759" y="6438900"/>
            <a:ext cx="3457974" cy="824061"/>
            <a:chOff x="2629346" y="2693094"/>
            <a:chExt cx="5961396" cy="824061"/>
          </a:xfrm>
        </p:grpSpPr>
        <p:sp>
          <p:nvSpPr>
            <p:cNvPr id="30" name="TextBox 31">
              <a:extLst>
                <a:ext uri="{FF2B5EF4-FFF2-40B4-BE49-F238E27FC236}">
                  <a16:creationId xmlns:a16="http://schemas.microsoft.com/office/drawing/2014/main" xmlns="" id="{CB7F5CDE-167E-2A2D-5E15-759250CC1C73}"/>
                </a:ext>
              </a:extLst>
            </p:cNvPr>
            <p:cNvSpPr txBox="1"/>
            <p:nvPr/>
          </p:nvSpPr>
          <p:spPr>
            <a:xfrm>
              <a:off x="2629346" y="2693094"/>
              <a:ext cx="4640722" cy="5551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2800" b="1" i="1" dirty="0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Place</a:t>
              </a:r>
            </a:p>
          </p:txBody>
        </p:sp>
        <p:sp>
          <p:nvSpPr>
            <p:cNvPr id="31" name="TextBox 32">
              <a:extLst>
                <a:ext uri="{FF2B5EF4-FFF2-40B4-BE49-F238E27FC236}">
                  <a16:creationId xmlns:a16="http://schemas.microsoft.com/office/drawing/2014/main" xmlns="" id="{1FB2171D-AFDE-7CEB-C1BE-685FD34E450F}"/>
                </a:ext>
              </a:extLst>
            </p:cNvPr>
            <p:cNvSpPr txBox="1"/>
            <p:nvPr/>
          </p:nvSpPr>
          <p:spPr>
            <a:xfrm>
              <a:off x="2651240" y="3131087"/>
              <a:ext cx="5939502" cy="3860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28600" lvl="2" indent="-228600" algn="just">
                <a:lnSpc>
                  <a:spcPct val="150000"/>
                </a:lnSpc>
                <a:buFont typeface="+mj-lt"/>
                <a:buAutoNum type="alphaLcPeriod"/>
              </a:pPr>
              <a:r>
                <a:rPr lang="en-US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Inspektorat</a:t>
              </a:r>
              <a:endParaRPr lang="en-ID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AutoShape 15">
            <a:extLst>
              <a:ext uri="{FF2B5EF4-FFF2-40B4-BE49-F238E27FC236}">
                <a16:creationId xmlns:a16="http://schemas.microsoft.com/office/drawing/2014/main" xmlns="" id="{0297861B-5FBF-7824-DDDD-1F5F070CC02A}"/>
              </a:ext>
            </a:extLst>
          </p:cNvPr>
          <p:cNvSpPr/>
          <p:nvPr/>
        </p:nvSpPr>
        <p:spPr>
          <a:xfrm flipV="1">
            <a:off x="2743200" y="1790700"/>
            <a:ext cx="0" cy="1578864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4" name="AutoShape 15">
            <a:extLst>
              <a:ext uri="{FF2B5EF4-FFF2-40B4-BE49-F238E27FC236}">
                <a16:creationId xmlns:a16="http://schemas.microsoft.com/office/drawing/2014/main" xmlns="" id="{E0539FB1-BBD3-25A3-6C47-C1864E1BB14A}"/>
              </a:ext>
            </a:extLst>
          </p:cNvPr>
          <p:cNvSpPr/>
          <p:nvPr/>
        </p:nvSpPr>
        <p:spPr>
          <a:xfrm flipV="1">
            <a:off x="4038600" y="3780806"/>
            <a:ext cx="0" cy="1057894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5" name="AutoShape 15">
            <a:extLst>
              <a:ext uri="{FF2B5EF4-FFF2-40B4-BE49-F238E27FC236}">
                <a16:creationId xmlns:a16="http://schemas.microsoft.com/office/drawing/2014/main" xmlns="" id="{DDA89635-9DAA-273B-BE9B-FC3A489FA98F}"/>
              </a:ext>
            </a:extLst>
          </p:cNvPr>
          <p:cNvSpPr/>
          <p:nvPr/>
        </p:nvSpPr>
        <p:spPr>
          <a:xfrm flipV="1">
            <a:off x="5257800" y="5077671"/>
            <a:ext cx="0" cy="1276105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" name="AutoShape 15">
            <a:extLst>
              <a:ext uri="{FF2B5EF4-FFF2-40B4-BE49-F238E27FC236}">
                <a16:creationId xmlns:a16="http://schemas.microsoft.com/office/drawing/2014/main" xmlns="" id="{631C4ADA-B6EB-5E18-E5CA-18762B681BCA}"/>
              </a:ext>
            </a:extLst>
          </p:cNvPr>
          <p:cNvSpPr/>
          <p:nvPr/>
        </p:nvSpPr>
        <p:spPr>
          <a:xfrm flipV="1">
            <a:off x="6477000" y="6591300"/>
            <a:ext cx="0" cy="736812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xmlns="" id="{E06393AC-5D9F-3E92-C74A-CF596B6583C5}"/>
              </a:ext>
            </a:extLst>
          </p:cNvPr>
          <p:cNvSpPr/>
          <p:nvPr/>
        </p:nvSpPr>
        <p:spPr>
          <a:xfrm>
            <a:off x="6179571" y="7605101"/>
            <a:ext cx="1109536" cy="1104849"/>
          </a:xfrm>
          <a:custGeom>
            <a:avLst/>
            <a:gdLst/>
            <a:ahLst/>
            <a:cxnLst/>
            <a:rect l="l" t="t" r="r" b="b"/>
            <a:pathLst>
              <a:path w="1898807" h="2094526">
                <a:moveTo>
                  <a:pt x="0" y="0"/>
                </a:moveTo>
                <a:lnTo>
                  <a:pt x="1898808" y="0"/>
                </a:lnTo>
                <a:lnTo>
                  <a:pt x="1898808" y="2094526"/>
                </a:lnTo>
                <a:lnTo>
                  <a:pt x="0" y="20945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39A7D83-F6BD-02EC-B923-65722A21D37E}"/>
              </a:ext>
            </a:extLst>
          </p:cNvPr>
          <p:cNvGrpSpPr/>
          <p:nvPr/>
        </p:nvGrpSpPr>
        <p:grpSpPr>
          <a:xfrm>
            <a:off x="7613205" y="7505700"/>
            <a:ext cx="6331395" cy="2023652"/>
            <a:chOff x="2629346" y="2693094"/>
            <a:chExt cx="12893116" cy="2023652"/>
          </a:xfrm>
        </p:grpSpPr>
        <p:sp>
          <p:nvSpPr>
            <p:cNvPr id="9" name="TextBox 31">
              <a:extLst>
                <a:ext uri="{FF2B5EF4-FFF2-40B4-BE49-F238E27FC236}">
                  <a16:creationId xmlns:a16="http://schemas.microsoft.com/office/drawing/2014/main" xmlns="" id="{2AFAA318-F2F6-0C27-64A6-881E62C9C0F0}"/>
                </a:ext>
              </a:extLst>
            </p:cNvPr>
            <p:cNvSpPr txBox="1"/>
            <p:nvPr/>
          </p:nvSpPr>
          <p:spPr>
            <a:xfrm>
              <a:off x="2629346" y="2693094"/>
              <a:ext cx="4640722" cy="5551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2800" b="1" i="1" dirty="0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Customer</a:t>
              </a:r>
            </a:p>
          </p:txBody>
        </p:sp>
        <p:sp>
          <p:nvSpPr>
            <p:cNvPr id="10" name="TextBox 32">
              <a:extLst>
                <a:ext uri="{FF2B5EF4-FFF2-40B4-BE49-F238E27FC236}">
                  <a16:creationId xmlns:a16="http://schemas.microsoft.com/office/drawing/2014/main" xmlns="" id="{619CB6E0-1E7B-479B-808F-AB416FCBAB96}"/>
                </a:ext>
              </a:extLst>
            </p:cNvPr>
            <p:cNvSpPr txBox="1"/>
            <p:nvPr/>
          </p:nvSpPr>
          <p:spPr>
            <a:xfrm>
              <a:off x="2643271" y="3254807"/>
              <a:ext cx="12879191" cy="14619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28600" lvl="4" indent="-228600" algn="just">
                <a:buFont typeface="+mj-lt"/>
                <a:buAutoNum type="alphaLcPeriod"/>
              </a:pPr>
              <a:r>
                <a:rPr lang="en-US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Kepala</a:t>
              </a:r>
              <a:r>
                <a:rPr lang="en-US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Desa</a:t>
              </a:r>
              <a:endParaRPr lang="en-US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28600" lvl="4" indent="-228600" algn="just">
                <a:buFont typeface="+mj-lt"/>
                <a:buAutoNum type="alphaLcPeriod"/>
              </a:pPr>
              <a:r>
                <a:rPr lang="en-US" sz="19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Perangkat</a:t>
              </a:r>
              <a:r>
                <a:rPr lang="en-US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Desa</a:t>
              </a:r>
              <a:endParaRPr lang="en-US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28600" lvl="4" indent="-228600" algn="just">
                <a:buFont typeface="+mj-lt"/>
                <a:buAutoNum type="alphaLcPeriod"/>
              </a:pPr>
              <a:r>
                <a:rPr lang="en-US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Badan </a:t>
              </a:r>
              <a:r>
                <a:rPr lang="en-US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Permusyawaratan</a:t>
              </a:r>
              <a:r>
                <a:rPr lang="en-US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Desa</a:t>
              </a:r>
              <a:endParaRPr lang="en-US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28600" lvl="4" indent="-228600" algn="just">
                <a:buFont typeface="+mj-lt"/>
                <a:buAutoNum type="alphaLcPeriod"/>
              </a:pPr>
              <a:r>
                <a:rPr lang="en-US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Lembaga </a:t>
              </a:r>
              <a:r>
                <a:rPr lang="en-US" sz="19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Kemasyarakatan</a:t>
              </a:r>
              <a:r>
                <a:rPr lang="en-US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9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Desa</a:t>
              </a:r>
              <a:endParaRPr lang="en-US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28600" lvl="4" indent="-228600" algn="just">
                <a:buFont typeface="+mj-lt"/>
                <a:buAutoNum type="alphaLcPeriod"/>
              </a:pPr>
              <a:r>
                <a:rPr lang="en-US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Kecamatan</a:t>
              </a:r>
              <a:endParaRPr lang="en-US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AutoShape 15">
            <a:extLst>
              <a:ext uri="{FF2B5EF4-FFF2-40B4-BE49-F238E27FC236}">
                <a16:creationId xmlns:a16="http://schemas.microsoft.com/office/drawing/2014/main" xmlns="" id="{2B2F3142-23AD-A543-58AC-B6A8C8A68472}"/>
              </a:ext>
            </a:extLst>
          </p:cNvPr>
          <p:cNvSpPr/>
          <p:nvPr/>
        </p:nvSpPr>
        <p:spPr>
          <a:xfrm flipV="1">
            <a:off x="7467600" y="7753594"/>
            <a:ext cx="0" cy="1775757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0D8D9A1-AE74-FBF7-4BF3-057012241AE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4" t="6225" r="7431" b="10351"/>
          <a:stretch/>
        </p:blipFill>
        <p:spPr bwMode="auto">
          <a:xfrm>
            <a:off x="9288180" y="1624423"/>
            <a:ext cx="1574800" cy="2486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7D4E74DE-5163-7B16-5F55-D9AC127A75D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622" y="1615577"/>
            <a:ext cx="1670050" cy="267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3A3D66BE-D769-D2AE-BC4B-B1E0C516C08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7808" y="1608548"/>
            <a:ext cx="1706880" cy="267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75C11D11-9081-EAD1-73A8-719EEBFD70BC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6"/>
          <a:stretch/>
        </p:blipFill>
        <p:spPr bwMode="auto">
          <a:xfrm>
            <a:off x="11633352" y="4883735"/>
            <a:ext cx="1244600" cy="2120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380FB98-CE21-A834-A781-6178DBCCD75E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" r="17685" b="19523"/>
          <a:stretch/>
        </p:blipFill>
        <p:spPr bwMode="auto">
          <a:xfrm>
            <a:off x="12975938" y="4850381"/>
            <a:ext cx="1018540" cy="21355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40E1D15E-96EA-9FBF-6A32-6F6B653EE4B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5044" y="4831186"/>
            <a:ext cx="1151255" cy="212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7E8C5AB0-D065-218D-A528-976D9D9DD946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6" r="5524"/>
          <a:stretch/>
        </p:blipFill>
        <p:spPr bwMode="auto">
          <a:xfrm>
            <a:off x="15404812" y="4778566"/>
            <a:ext cx="1390015" cy="2128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06FB4F2D-E18D-2FAD-C984-057F92BC946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7644" y="7768584"/>
            <a:ext cx="3295257" cy="1602504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Freeform 14">
            <a:extLst>
              <a:ext uri="{FF2B5EF4-FFF2-40B4-BE49-F238E27FC236}">
                <a16:creationId xmlns:a16="http://schemas.microsoft.com/office/drawing/2014/main" xmlns="" id="{B5F3E1C8-4B74-2E26-EBC4-E87EF996D7D1}"/>
              </a:ext>
            </a:extLst>
          </p:cNvPr>
          <p:cNvSpPr/>
          <p:nvPr/>
        </p:nvSpPr>
        <p:spPr>
          <a:xfrm>
            <a:off x="-155919" y="6571016"/>
            <a:ext cx="4815876" cy="3675104"/>
          </a:xfrm>
          <a:custGeom>
            <a:avLst/>
            <a:gdLst/>
            <a:ahLst/>
            <a:cxnLst/>
            <a:rect l="l" t="t" r="r" b="b"/>
            <a:pathLst>
              <a:path w="6802407" h="5602710">
                <a:moveTo>
                  <a:pt x="0" y="0"/>
                </a:moveTo>
                <a:lnTo>
                  <a:pt x="6802406" y="0"/>
                </a:lnTo>
                <a:lnTo>
                  <a:pt x="6802406" y="5602709"/>
                </a:lnTo>
                <a:lnTo>
                  <a:pt x="0" y="560270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421276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529363D-8178-C4EA-880F-6B0B46E45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3">
            <a:extLst>
              <a:ext uri="{FF2B5EF4-FFF2-40B4-BE49-F238E27FC236}">
                <a16:creationId xmlns:a16="http://schemas.microsoft.com/office/drawing/2014/main" xmlns="" id="{CF4B6971-1AC9-382A-3162-E879357FB526}"/>
              </a:ext>
            </a:extLst>
          </p:cNvPr>
          <p:cNvSpPr txBox="1"/>
          <p:nvPr/>
        </p:nvSpPr>
        <p:spPr>
          <a:xfrm>
            <a:off x="3953520" y="492049"/>
            <a:ext cx="9538581" cy="747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spcBef>
                <a:spcPts val="370"/>
              </a:spcBef>
            </a:pPr>
            <a:r>
              <a:rPr lang="en-US" sz="4000" b="1" dirty="0">
                <a:solidFill>
                  <a:srgbClr val="1772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IMPLEMENTASI STRATEGI PENGEMBANGAN KOMPETENSI PIHAK TERDAMPAK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B81FE794-9CF7-1EC5-D7CB-3D877F3DB701}"/>
              </a:ext>
            </a:extLst>
          </p:cNvPr>
          <p:cNvGrpSpPr/>
          <p:nvPr/>
        </p:nvGrpSpPr>
        <p:grpSpPr>
          <a:xfrm>
            <a:off x="2057400" y="2897369"/>
            <a:ext cx="990601" cy="990600"/>
            <a:chOff x="1956995" y="3802194"/>
            <a:chExt cx="1043519" cy="1098800"/>
          </a:xfrm>
        </p:grpSpPr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xmlns="" id="{A32DF656-9FCD-7F71-251A-AE1399D07FBA}"/>
                </a:ext>
              </a:extLst>
            </p:cNvPr>
            <p:cNvSpPr/>
            <p:nvPr/>
          </p:nvSpPr>
          <p:spPr>
            <a:xfrm>
              <a:off x="1956995" y="3802194"/>
              <a:ext cx="1043519" cy="1098800"/>
            </a:xfrm>
            <a:custGeom>
              <a:avLst/>
              <a:gdLst/>
              <a:ahLst/>
              <a:cxnLst/>
              <a:rect l="l" t="t" r="r" b="b"/>
              <a:pathLst>
                <a:path w="798484" h="812800">
                  <a:moveTo>
                    <a:pt x="798484" y="0"/>
                  </a:moveTo>
                  <a:lnTo>
                    <a:pt x="798484" y="698500"/>
                  </a:lnTo>
                  <a:lnTo>
                    <a:pt x="399242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798484" y="0"/>
                  </a:lnTo>
                  <a:close/>
                </a:path>
              </a:pathLst>
            </a:custGeom>
            <a:solidFill>
              <a:srgbClr val="5DA295"/>
            </a:solidFill>
          </p:spPr>
          <p:txBody>
            <a:bodyPr/>
            <a:lstStyle/>
            <a:p>
              <a:endParaRPr lang="en-ID" dirty="0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xmlns="" id="{8AF0640A-92A7-C31F-0320-03F94AEB13AF}"/>
                </a:ext>
              </a:extLst>
            </p:cNvPr>
            <p:cNvSpPr/>
            <p:nvPr/>
          </p:nvSpPr>
          <p:spPr>
            <a:xfrm>
              <a:off x="2161011" y="4000499"/>
              <a:ext cx="657582" cy="586494"/>
            </a:xfrm>
            <a:custGeom>
              <a:avLst/>
              <a:gdLst/>
              <a:ahLst/>
              <a:cxnLst/>
              <a:rect l="l" t="t" r="r" b="b"/>
              <a:pathLst>
                <a:path w="1010284" h="1001444">
                  <a:moveTo>
                    <a:pt x="0" y="0"/>
                  </a:moveTo>
                  <a:lnTo>
                    <a:pt x="1010284" y="0"/>
                  </a:lnTo>
                  <a:lnTo>
                    <a:pt x="1010284" y="1001445"/>
                  </a:lnTo>
                  <a:lnTo>
                    <a:pt x="0" y="1001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8" name="Freeform 16">
            <a:extLst>
              <a:ext uri="{FF2B5EF4-FFF2-40B4-BE49-F238E27FC236}">
                <a16:creationId xmlns:a16="http://schemas.microsoft.com/office/drawing/2014/main" xmlns="" id="{420DC5E7-D2BF-EFE3-E3B2-6DE37C4A9A49}"/>
              </a:ext>
            </a:extLst>
          </p:cNvPr>
          <p:cNvSpPr/>
          <p:nvPr/>
        </p:nvSpPr>
        <p:spPr>
          <a:xfrm>
            <a:off x="-1676400" y="-1866900"/>
            <a:ext cx="3675104" cy="3675104"/>
          </a:xfrm>
          <a:custGeom>
            <a:avLst/>
            <a:gdLst/>
            <a:ahLst/>
            <a:cxnLst/>
            <a:rect l="l" t="t" r="r" b="b"/>
            <a:pathLst>
              <a:path w="3675104" h="3675104">
                <a:moveTo>
                  <a:pt x="0" y="0"/>
                </a:moveTo>
                <a:lnTo>
                  <a:pt x="3675104" y="0"/>
                </a:lnTo>
                <a:lnTo>
                  <a:pt x="3675104" y="3675104"/>
                </a:lnTo>
                <a:lnTo>
                  <a:pt x="0" y="36751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17">
            <a:extLst>
              <a:ext uri="{FF2B5EF4-FFF2-40B4-BE49-F238E27FC236}">
                <a16:creationId xmlns:a16="http://schemas.microsoft.com/office/drawing/2014/main" xmlns="" id="{305837C1-DC37-3B39-A211-BF35D8BD95A9}"/>
              </a:ext>
            </a:extLst>
          </p:cNvPr>
          <p:cNvSpPr/>
          <p:nvPr/>
        </p:nvSpPr>
        <p:spPr>
          <a:xfrm>
            <a:off x="16755685" y="270918"/>
            <a:ext cx="1082627" cy="1082627"/>
          </a:xfrm>
          <a:custGeom>
            <a:avLst/>
            <a:gdLst/>
            <a:ahLst/>
            <a:cxnLst/>
            <a:rect l="l" t="t" r="r" b="b"/>
            <a:pathLst>
              <a:path w="1082627" h="1082627">
                <a:moveTo>
                  <a:pt x="0" y="0"/>
                </a:moveTo>
                <a:lnTo>
                  <a:pt x="1082626" y="0"/>
                </a:lnTo>
                <a:lnTo>
                  <a:pt x="1082626" y="1082627"/>
                </a:lnTo>
                <a:lnTo>
                  <a:pt x="0" y="10826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19">
            <a:extLst>
              <a:ext uri="{FF2B5EF4-FFF2-40B4-BE49-F238E27FC236}">
                <a16:creationId xmlns:a16="http://schemas.microsoft.com/office/drawing/2014/main" xmlns="" id="{CEC5B533-9921-23E9-71DC-9BE56DF6AB2B}"/>
              </a:ext>
            </a:extLst>
          </p:cNvPr>
          <p:cNvSpPr/>
          <p:nvPr/>
        </p:nvSpPr>
        <p:spPr>
          <a:xfrm>
            <a:off x="14935390" y="925723"/>
            <a:ext cx="1609120" cy="1506620"/>
          </a:xfrm>
          <a:custGeom>
            <a:avLst/>
            <a:gdLst/>
            <a:ahLst/>
            <a:cxnLst/>
            <a:rect l="l" t="t" r="r" b="b"/>
            <a:pathLst>
              <a:path w="1898807" h="2094526">
                <a:moveTo>
                  <a:pt x="0" y="0"/>
                </a:moveTo>
                <a:lnTo>
                  <a:pt x="1898808" y="0"/>
                </a:lnTo>
                <a:lnTo>
                  <a:pt x="1898808" y="2094526"/>
                </a:lnTo>
                <a:lnTo>
                  <a:pt x="0" y="20945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5" name="Freeform 28">
            <a:extLst>
              <a:ext uri="{FF2B5EF4-FFF2-40B4-BE49-F238E27FC236}">
                <a16:creationId xmlns:a16="http://schemas.microsoft.com/office/drawing/2014/main" xmlns="" id="{EBA06342-6AAA-10E0-0B76-3DACE4B6FE51}"/>
              </a:ext>
            </a:extLst>
          </p:cNvPr>
          <p:cNvSpPr/>
          <p:nvPr/>
        </p:nvSpPr>
        <p:spPr>
          <a:xfrm>
            <a:off x="20463239" y="-168856"/>
            <a:ext cx="1277314" cy="1321810"/>
          </a:xfrm>
          <a:custGeom>
            <a:avLst/>
            <a:gdLst/>
            <a:ahLst/>
            <a:cxnLst/>
            <a:rect l="l" t="t" r="r" b="b"/>
            <a:pathLst>
              <a:path w="1396374" h="1753437">
                <a:moveTo>
                  <a:pt x="0" y="0"/>
                </a:moveTo>
                <a:lnTo>
                  <a:pt x="1396373" y="0"/>
                </a:lnTo>
                <a:lnTo>
                  <a:pt x="1396373" y="1753437"/>
                </a:lnTo>
                <a:lnTo>
                  <a:pt x="0" y="17534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AC09818-B34C-64EA-45D5-1273C4B0F19E}"/>
              </a:ext>
            </a:extLst>
          </p:cNvPr>
          <p:cNvGrpSpPr/>
          <p:nvPr/>
        </p:nvGrpSpPr>
        <p:grpSpPr>
          <a:xfrm>
            <a:off x="2850477" y="4554713"/>
            <a:ext cx="1071481" cy="1034473"/>
            <a:chOff x="4103385" y="5150125"/>
            <a:chExt cx="1071481" cy="1034473"/>
          </a:xfrm>
        </p:grpSpPr>
        <p:sp>
          <p:nvSpPr>
            <p:cNvPr id="13" name="Freeform 23">
              <a:extLst>
                <a:ext uri="{FF2B5EF4-FFF2-40B4-BE49-F238E27FC236}">
                  <a16:creationId xmlns:a16="http://schemas.microsoft.com/office/drawing/2014/main" xmlns="" id="{2BCFAA32-0DFA-98F9-37D9-7F90E8BE6EE8}"/>
                </a:ext>
              </a:extLst>
            </p:cNvPr>
            <p:cNvSpPr/>
            <p:nvPr/>
          </p:nvSpPr>
          <p:spPr>
            <a:xfrm>
              <a:off x="4103385" y="5150125"/>
              <a:ext cx="1071481" cy="1034473"/>
            </a:xfrm>
            <a:custGeom>
              <a:avLst/>
              <a:gdLst/>
              <a:ahLst/>
              <a:cxnLst/>
              <a:rect l="l" t="t" r="r" b="b"/>
              <a:pathLst>
                <a:path w="798484" h="812800">
                  <a:moveTo>
                    <a:pt x="798484" y="0"/>
                  </a:moveTo>
                  <a:lnTo>
                    <a:pt x="798484" y="698500"/>
                  </a:lnTo>
                  <a:lnTo>
                    <a:pt x="399242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798484" y="0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id="14" name="Freeform 33">
              <a:extLst>
                <a:ext uri="{FF2B5EF4-FFF2-40B4-BE49-F238E27FC236}">
                  <a16:creationId xmlns:a16="http://schemas.microsoft.com/office/drawing/2014/main" xmlns="" id="{993AF7B5-06EC-2245-4224-F1265F42B0CB}"/>
                </a:ext>
              </a:extLst>
            </p:cNvPr>
            <p:cNvSpPr/>
            <p:nvPr/>
          </p:nvSpPr>
          <p:spPr>
            <a:xfrm>
              <a:off x="4287309" y="5264387"/>
              <a:ext cx="703631" cy="805948"/>
            </a:xfrm>
            <a:custGeom>
              <a:avLst/>
              <a:gdLst/>
              <a:ahLst/>
              <a:cxnLst/>
              <a:rect l="l" t="t" r="r" b="b"/>
              <a:pathLst>
                <a:path w="809600" h="844933">
                  <a:moveTo>
                    <a:pt x="0" y="0"/>
                  </a:moveTo>
                  <a:lnTo>
                    <a:pt x="809600" y="0"/>
                  </a:lnTo>
                  <a:lnTo>
                    <a:pt x="809600" y="844933"/>
                  </a:lnTo>
                  <a:lnTo>
                    <a:pt x="0" y="844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AD1BB629-C34C-F1A9-C3DD-391E0689C1C9}"/>
              </a:ext>
            </a:extLst>
          </p:cNvPr>
          <p:cNvSpPr/>
          <p:nvPr/>
        </p:nvSpPr>
        <p:spPr>
          <a:xfrm>
            <a:off x="13614659" y="4466306"/>
            <a:ext cx="4223651" cy="3168660"/>
          </a:xfrm>
          <a:custGeom>
            <a:avLst/>
            <a:gdLst/>
            <a:ahLst/>
            <a:cxnLst/>
            <a:rect l="l" t="t" r="r" b="b"/>
            <a:pathLst>
              <a:path w="7030189" h="5790319">
                <a:moveTo>
                  <a:pt x="0" y="0"/>
                </a:moveTo>
                <a:lnTo>
                  <a:pt x="7030189" y="0"/>
                </a:lnTo>
                <a:lnTo>
                  <a:pt x="7030189" y="5790320"/>
                </a:lnTo>
                <a:lnTo>
                  <a:pt x="0" y="57903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AEC9B8C-EF00-DF07-E647-23234F746727}"/>
              </a:ext>
            </a:extLst>
          </p:cNvPr>
          <p:cNvGrpSpPr/>
          <p:nvPr/>
        </p:nvGrpSpPr>
        <p:grpSpPr>
          <a:xfrm>
            <a:off x="3276600" y="6197852"/>
            <a:ext cx="990601" cy="990600"/>
            <a:chOff x="1956995" y="3802194"/>
            <a:chExt cx="1043519" cy="1098800"/>
          </a:xfrm>
        </p:grpSpPr>
        <p:sp>
          <p:nvSpPr>
            <p:cNvPr id="3" name="Freeform 23">
              <a:extLst>
                <a:ext uri="{FF2B5EF4-FFF2-40B4-BE49-F238E27FC236}">
                  <a16:creationId xmlns:a16="http://schemas.microsoft.com/office/drawing/2014/main" xmlns="" id="{B4ED0D56-EC76-004D-B6E1-471CC42C4D1B}"/>
                </a:ext>
              </a:extLst>
            </p:cNvPr>
            <p:cNvSpPr/>
            <p:nvPr/>
          </p:nvSpPr>
          <p:spPr>
            <a:xfrm>
              <a:off x="1956995" y="3802194"/>
              <a:ext cx="1043519" cy="1098800"/>
            </a:xfrm>
            <a:custGeom>
              <a:avLst/>
              <a:gdLst/>
              <a:ahLst/>
              <a:cxnLst/>
              <a:rect l="l" t="t" r="r" b="b"/>
              <a:pathLst>
                <a:path w="798484" h="812800">
                  <a:moveTo>
                    <a:pt x="798484" y="0"/>
                  </a:moveTo>
                  <a:lnTo>
                    <a:pt x="798484" y="698500"/>
                  </a:lnTo>
                  <a:lnTo>
                    <a:pt x="399242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798484" y="0"/>
                  </a:lnTo>
                  <a:close/>
                </a:path>
              </a:pathLst>
            </a:custGeom>
            <a:solidFill>
              <a:srgbClr val="5DA295"/>
            </a:solidFill>
          </p:spPr>
          <p:txBody>
            <a:bodyPr/>
            <a:lstStyle/>
            <a:p>
              <a:endParaRPr lang="en-ID" dirty="0"/>
            </a:p>
          </p:txBody>
        </p:sp>
        <p:sp>
          <p:nvSpPr>
            <p:cNvPr id="5" name="Freeform 27">
              <a:extLst>
                <a:ext uri="{FF2B5EF4-FFF2-40B4-BE49-F238E27FC236}">
                  <a16:creationId xmlns:a16="http://schemas.microsoft.com/office/drawing/2014/main" xmlns="" id="{E38714D0-5A93-8E42-33B7-2BB376107A4A}"/>
                </a:ext>
              </a:extLst>
            </p:cNvPr>
            <p:cNvSpPr/>
            <p:nvPr/>
          </p:nvSpPr>
          <p:spPr>
            <a:xfrm>
              <a:off x="2161011" y="4000499"/>
              <a:ext cx="657582" cy="586494"/>
            </a:xfrm>
            <a:custGeom>
              <a:avLst/>
              <a:gdLst/>
              <a:ahLst/>
              <a:cxnLst/>
              <a:rect l="l" t="t" r="r" b="b"/>
              <a:pathLst>
                <a:path w="1010284" h="1001444">
                  <a:moveTo>
                    <a:pt x="0" y="0"/>
                  </a:moveTo>
                  <a:lnTo>
                    <a:pt x="1010284" y="0"/>
                  </a:lnTo>
                  <a:lnTo>
                    <a:pt x="1010284" y="1001445"/>
                  </a:lnTo>
                  <a:lnTo>
                    <a:pt x="0" y="1001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5662D59-6F82-7E4E-155C-0A6FA61B2297}"/>
              </a:ext>
            </a:extLst>
          </p:cNvPr>
          <p:cNvGrpSpPr/>
          <p:nvPr/>
        </p:nvGrpSpPr>
        <p:grpSpPr>
          <a:xfrm>
            <a:off x="3544989" y="2714231"/>
            <a:ext cx="10475811" cy="1115711"/>
            <a:chOff x="2629346" y="2693094"/>
            <a:chExt cx="12893116" cy="1115711"/>
          </a:xfrm>
        </p:grpSpPr>
        <p:sp>
          <p:nvSpPr>
            <p:cNvPr id="17" name="TextBox 31">
              <a:extLst>
                <a:ext uri="{FF2B5EF4-FFF2-40B4-BE49-F238E27FC236}">
                  <a16:creationId xmlns:a16="http://schemas.microsoft.com/office/drawing/2014/main" xmlns="" id="{9E6A5C74-E2C1-34DA-907F-CAEDE1AC694F}"/>
                </a:ext>
              </a:extLst>
            </p:cNvPr>
            <p:cNvSpPr txBox="1"/>
            <p:nvPr/>
          </p:nvSpPr>
          <p:spPr>
            <a:xfrm>
              <a:off x="2629346" y="2693094"/>
              <a:ext cx="4640722" cy="5551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Kepala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Desa</a:t>
              </a:r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Glacial Indifference Bold"/>
                <a:cs typeface="Arial" panose="020B0604020202020204" pitchFamily="34" charset="0"/>
                <a:sym typeface="Glacial Indifference Bold"/>
              </a:endParaRPr>
            </a:p>
          </p:txBody>
        </p:sp>
        <p:sp>
          <p:nvSpPr>
            <p:cNvPr id="18" name="TextBox 32">
              <a:extLst>
                <a:ext uri="{FF2B5EF4-FFF2-40B4-BE49-F238E27FC236}">
                  <a16:creationId xmlns:a16="http://schemas.microsoft.com/office/drawing/2014/main" xmlns="" id="{41E962DD-2E45-B7D9-A591-0C01B3ECEDA7}"/>
                </a:ext>
              </a:extLst>
            </p:cNvPr>
            <p:cNvSpPr txBox="1"/>
            <p:nvPr/>
          </p:nvSpPr>
          <p:spPr>
            <a:xfrm>
              <a:off x="2643271" y="3254807"/>
              <a:ext cx="12879191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28600" lvl="4" indent="-228600" algn="just">
                <a:buFont typeface="+mj-lt"/>
                <a:buAutoNum type="alphaLcPeriod"/>
              </a:pPr>
              <a:r>
                <a:rPr lang="it-IT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Asistensi dan pendampingan oleh Tim Efektif </a:t>
              </a:r>
              <a:r>
                <a:rPr lang="it-IT" sz="1800" i="1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consulting on the spot</a:t>
              </a:r>
              <a:r>
                <a:rPr lang="it-IT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di kantor Desa masing-masing</a:t>
              </a:r>
            </a:p>
            <a:p>
              <a:pPr marL="228600" lvl="4" indent="-228600" algn="just">
                <a:buFont typeface="+mj-lt"/>
                <a:buAutoNum type="alphaLcPeriod"/>
              </a:pPr>
              <a:r>
                <a:rPr lang="en-ID" sz="1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Pemberian</a:t>
              </a:r>
              <a:r>
                <a:rPr lang="en-ID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en-ID" sz="1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buku</a:t>
              </a:r>
              <a:r>
                <a:rPr lang="en-ID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en-ID" sz="1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saku</a:t>
              </a:r>
              <a:r>
                <a:rPr lang="en-ID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en-ID" sz="1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pengelolaan</a:t>
              </a:r>
              <a:r>
                <a:rPr lang="en-ID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en-ID" sz="1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keuangan</a:t>
              </a:r>
              <a:r>
                <a:rPr lang="en-ID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en-ID" sz="1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desa</a:t>
              </a:r>
              <a:endParaRPr lang="en-ID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AutoShape 15">
            <a:extLst>
              <a:ext uri="{FF2B5EF4-FFF2-40B4-BE49-F238E27FC236}">
                <a16:creationId xmlns:a16="http://schemas.microsoft.com/office/drawing/2014/main" xmlns="" id="{4A9EEBA7-4B35-9200-6929-BC7E1760F908}"/>
              </a:ext>
            </a:extLst>
          </p:cNvPr>
          <p:cNvSpPr/>
          <p:nvPr/>
        </p:nvSpPr>
        <p:spPr>
          <a:xfrm flipV="1">
            <a:off x="3276600" y="2866224"/>
            <a:ext cx="2" cy="1211286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AB09DA8-87AA-8A21-F3F2-990DB2D519B5}"/>
              </a:ext>
            </a:extLst>
          </p:cNvPr>
          <p:cNvGrpSpPr/>
          <p:nvPr/>
        </p:nvGrpSpPr>
        <p:grpSpPr>
          <a:xfrm>
            <a:off x="4459579" y="4293666"/>
            <a:ext cx="8037219" cy="1392710"/>
            <a:chOff x="2629346" y="2693094"/>
            <a:chExt cx="9891816" cy="1392710"/>
          </a:xfrm>
        </p:grpSpPr>
        <p:sp>
          <p:nvSpPr>
            <p:cNvPr id="24" name="TextBox 31">
              <a:extLst>
                <a:ext uri="{FF2B5EF4-FFF2-40B4-BE49-F238E27FC236}">
                  <a16:creationId xmlns:a16="http://schemas.microsoft.com/office/drawing/2014/main" xmlns="" id="{6E7C3A99-D0D9-226F-EEEE-5CBD3267E564}"/>
                </a:ext>
              </a:extLst>
            </p:cNvPr>
            <p:cNvSpPr txBox="1"/>
            <p:nvPr/>
          </p:nvSpPr>
          <p:spPr>
            <a:xfrm>
              <a:off x="2629346" y="2693094"/>
              <a:ext cx="4640722" cy="5551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Dinas PMD</a:t>
              </a:r>
            </a:p>
          </p:txBody>
        </p:sp>
        <p:sp>
          <p:nvSpPr>
            <p:cNvPr id="25" name="TextBox 32">
              <a:extLst>
                <a:ext uri="{FF2B5EF4-FFF2-40B4-BE49-F238E27FC236}">
                  <a16:creationId xmlns:a16="http://schemas.microsoft.com/office/drawing/2014/main" xmlns="" id="{FF914B08-FB97-2638-223C-F7A83C40A652}"/>
                </a:ext>
              </a:extLst>
            </p:cNvPr>
            <p:cNvSpPr txBox="1"/>
            <p:nvPr/>
          </p:nvSpPr>
          <p:spPr>
            <a:xfrm>
              <a:off x="2643271" y="3254807"/>
              <a:ext cx="9877891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28600" lvl="4" indent="-228600" algn="just">
                <a:buFont typeface="+mj-lt"/>
                <a:buAutoNum type="alphaLcPeriod"/>
              </a:pPr>
              <a:r>
                <a:rPr lang="it-IT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Berbagi informasi secara intens terkait substansi dan pola pendampingan kepada Desa</a:t>
              </a:r>
            </a:p>
            <a:p>
              <a:pPr marL="228600" lvl="4" indent="-228600" algn="just">
                <a:buFont typeface="+mj-lt"/>
                <a:buAutoNum type="alphaLcPeriod"/>
              </a:pPr>
              <a:r>
                <a:rPr lang="en-ID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Strategi </a:t>
              </a:r>
              <a:r>
                <a:rPr lang="en-ID" sz="1800" i="1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learning by doing</a:t>
              </a:r>
              <a:endPara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E02BFD41-E9CD-5CEC-E067-81AAE65C4268}"/>
              </a:ext>
            </a:extLst>
          </p:cNvPr>
          <p:cNvGrpSpPr/>
          <p:nvPr/>
        </p:nvGrpSpPr>
        <p:grpSpPr>
          <a:xfrm>
            <a:off x="4704200" y="6036790"/>
            <a:ext cx="8037219" cy="1392710"/>
            <a:chOff x="2629346" y="2693094"/>
            <a:chExt cx="9891816" cy="1392710"/>
          </a:xfrm>
        </p:grpSpPr>
        <p:sp>
          <p:nvSpPr>
            <p:cNvPr id="29" name="TextBox 31">
              <a:extLst>
                <a:ext uri="{FF2B5EF4-FFF2-40B4-BE49-F238E27FC236}">
                  <a16:creationId xmlns:a16="http://schemas.microsoft.com/office/drawing/2014/main" xmlns="" id="{2F8DB488-F0E5-BA5D-278C-A29F2515782C}"/>
                </a:ext>
              </a:extLst>
            </p:cNvPr>
            <p:cNvSpPr txBox="1"/>
            <p:nvPr/>
          </p:nvSpPr>
          <p:spPr>
            <a:xfrm>
              <a:off x="2629346" y="2693094"/>
              <a:ext cx="4640722" cy="5551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Kecamatan</a:t>
              </a:r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Glacial Indifference Bold"/>
                <a:cs typeface="Arial" panose="020B0604020202020204" pitchFamily="34" charset="0"/>
                <a:sym typeface="Glacial Indifference Bold"/>
              </a:endParaRPr>
            </a:p>
          </p:txBody>
        </p:sp>
        <p:sp>
          <p:nvSpPr>
            <p:cNvPr id="30" name="TextBox 32">
              <a:extLst>
                <a:ext uri="{FF2B5EF4-FFF2-40B4-BE49-F238E27FC236}">
                  <a16:creationId xmlns:a16="http://schemas.microsoft.com/office/drawing/2014/main" xmlns="" id="{8A66DBE5-2932-B29A-7117-92921B28871B}"/>
                </a:ext>
              </a:extLst>
            </p:cNvPr>
            <p:cNvSpPr txBox="1"/>
            <p:nvPr/>
          </p:nvSpPr>
          <p:spPr>
            <a:xfrm>
              <a:off x="2643271" y="3254807"/>
              <a:ext cx="9877891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28600" lvl="4" indent="-228600" algn="just">
                <a:buFont typeface="+mj-lt"/>
                <a:buAutoNum type="alphaLcPeriod"/>
              </a:pPr>
              <a:r>
                <a:rPr lang="it-IT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Berbagi informasi secara intens terkait substansi dan pola pendampingan kepada Desa</a:t>
              </a:r>
            </a:p>
            <a:p>
              <a:pPr marL="228600" lvl="4" indent="-228600" algn="just">
                <a:buFont typeface="+mj-lt"/>
                <a:buAutoNum type="alphaLcPeriod"/>
              </a:pPr>
              <a:r>
                <a:rPr lang="en-ID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Strategi </a:t>
              </a:r>
              <a:r>
                <a:rPr lang="en-ID" sz="1800" i="1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learning by doing</a:t>
              </a:r>
              <a:endPara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Freeform 23">
            <a:extLst>
              <a:ext uri="{FF2B5EF4-FFF2-40B4-BE49-F238E27FC236}">
                <a16:creationId xmlns:a16="http://schemas.microsoft.com/office/drawing/2014/main" xmlns="" id="{783630FC-2BDA-45ED-74F2-ED041B362BF2}"/>
              </a:ext>
            </a:extLst>
          </p:cNvPr>
          <p:cNvSpPr/>
          <p:nvPr/>
        </p:nvSpPr>
        <p:spPr>
          <a:xfrm>
            <a:off x="4114800" y="7971562"/>
            <a:ext cx="990601" cy="990600"/>
          </a:xfrm>
          <a:custGeom>
            <a:avLst/>
            <a:gdLst/>
            <a:ahLst/>
            <a:cxnLst/>
            <a:rect l="l" t="t" r="r" b="b"/>
            <a:pathLst>
              <a:path w="798484" h="812800">
                <a:moveTo>
                  <a:pt x="798484" y="0"/>
                </a:moveTo>
                <a:lnTo>
                  <a:pt x="798484" y="698500"/>
                </a:lnTo>
                <a:lnTo>
                  <a:pt x="399242" y="812800"/>
                </a:lnTo>
                <a:lnTo>
                  <a:pt x="0" y="698500"/>
                </a:lnTo>
                <a:lnTo>
                  <a:pt x="0" y="0"/>
                </a:lnTo>
                <a:lnTo>
                  <a:pt x="798484" y="0"/>
                </a:lnTo>
                <a:close/>
              </a:path>
            </a:pathLst>
          </a:custGeom>
          <a:solidFill>
            <a:srgbClr val="5DA295"/>
          </a:solidFill>
        </p:spPr>
        <p:txBody>
          <a:bodyPr/>
          <a:lstStyle/>
          <a:p>
            <a:endParaRPr lang="en-ID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9106486-D652-ECCD-5996-F12A7C85ABA8}"/>
              </a:ext>
            </a:extLst>
          </p:cNvPr>
          <p:cNvGrpSpPr/>
          <p:nvPr/>
        </p:nvGrpSpPr>
        <p:grpSpPr>
          <a:xfrm>
            <a:off x="5392343" y="7810500"/>
            <a:ext cx="8037219" cy="1392710"/>
            <a:chOff x="2629346" y="2693094"/>
            <a:chExt cx="9891816" cy="1392710"/>
          </a:xfrm>
        </p:grpSpPr>
        <p:sp>
          <p:nvSpPr>
            <p:cNvPr id="39" name="TextBox 31">
              <a:extLst>
                <a:ext uri="{FF2B5EF4-FFF2-40B4-BE49-F238E27FC236}">
                  <a16:creationId xmlns:a16="http://schemas.microsoft.com/office/drawing/2014/main" xmlns="" id="{D6DCCA5C-FFDD-C1B8-DE1E-DEAA4A3BF384}"/>
                </a:ext>
              </a:extLst>
            </p:cNvPr>
            <p:cNvSpPr txBox="1"/>
            <p:nvPr/>
          </p:nvSpPr>
          <p:spPr>
            <a:xfrm>
              <a:off x="2629346" y="2693094"/>
              <a:ext cx="4640722" cy="5551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APIP</a:t>
              </a:r>
            </a:p>
          </p:txBody>
        </p:sp>
        <p:sp>
          <p:nvSpPr>
            <p:cNvPr id="40" name="TextBox 32">
              <a:extLst>
                <a:ext uri="{FF2B5EF4-FFF2-40B4-BE49-F238E27FC236}">
                  <a16:creationId xmlns:a16="http://schemas.microsoft.com/office/drawing/2014/main" xmlns="" id="{1E209F5D-2910-9EA6-F24C-2C7DB9DBB58C}"/>
                </a:ext>
              </a:extLst>
            </p:cNvPr>
            <p:cNvSpPr txBox="1"/>
            <p:nvPr/>
          </p:nvSpPr>
          <p:spPr>
            <a:xfrm>
              <a:off x="2643271" y="3254807"/>
              <a:ext cx="9877891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28600" lvl="4" indent="-228600" algn="just">
                <a:buFont typeface="+mj-lt"/>
                <a:buAutoNum type="alphaLcPeriod"/>
              </a:pPr>
              <a:r>
                <a:rPr lang="it-IT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Berbagi informasi secara intens terkait substansi dan pola pendampingan kepada Desa</a:t>
              </a:r>
            </a:p>
            <a:p>
              <a:pPr marL="228600" lvl="4" indent="-228600" algn="just">
                <a:buFont typeface="+mj-lt"/>
                <a:buAutoNum type="alphaLcPeriod"/>
              </a:pPr>
              <a:r>
                <a:rPr lang="en-ID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Strategi </a:t>
              </a:r>
              <a:r>
                <a:rPr lang="en-ID" sz="1800" i="1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learning by doing</a:t>
              </a:r>
              <a:endParaRPr lang="en-ID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AutoShape 15">
            <a:extLst>
              <a:ext uri="{FF2B5EF4-FFF2-40B4-BE49-F238E27FC236}">
                <a16:creationId xmlns:a16="http://schemas.microsoft.com/office/drawing/2014/main" xmlns="" id="{55899926-D3F1-F9D7-F111-F6A2E69FB967}"/>
              </a:ext>
            </a:extLst>
          </p:cNvPr>
          <p:cNvSpPr/>
          <p:nvPr/>
        </p:nvSpPr>
        <p:spPr>
          <a:xfrm flipV="1">
            <a:off x="4219220" y="4466306"/>
            <a:ext cx="2" cy="1211286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5" name="AutoShape 15">
            <a:extLst>
              <a:ext uri="{FF2B5EF4-FFF2-40B4-BE49-F238E27FC236}">
                <a16:creationId xmlns:a16="http://schemas.microsoft.com/office/drawing/2014/main" xmlns="" id="{93EED8DD-E3BD-B03B-DA41-539F2B40BCC5}"/>
              </a:ext>
            </a:extLst>
          </p:cNvPr>
          <p:cNvSpPr/>
          <p:nvPr/>
        </p:nvSpPr>
        <p:spPr>
          <a:xfrm flipV="1">
            <a:off x="4495800" y="6197463"/>
            <a:ext cx="2" cy="1211286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6" name="AutoShape 15">
            <a:extLst>
              <a:ext uri="{FF2B5EF4-FFF2-40B4-BE49-F238E27FC236}">
                <a16:creationId xmlns:a16="http://schemas.microsoft.com/office/drawing/2014/main" xmlns="" id="{3B54B97E-2EFD-662C-9BC2-1E0FEF4F8439}"/>
              </a:ext>
            </a:extLst>
          </p:cNvPr>
          <p:cNvSpPr/>
          <p:nvPr/>
        </p:nvSpPr>
        <p:spPr>
          <a:xfrm flipV="1">
            <a:off x="5257798" y="7940683"/>
            <a:ext cx="2" cy="1211286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7" name="Freeform 33">
            <a:extLst>
              <a:ext uri="{FF2B5EF4-FFF2-40B4-BE49-F238E27FC236}">
                <a16:creationId xmlns:a16="http://schemas.microsoft.com/office/drawing/2014/main" xmlns="" id="{3559DCF5-3377-1ADA-0EA3-214E4A389795}"/>
              </a:ext>
            </a:extLst>
          </p:cNvPr>
          <p:cNvSpPr/>
          <p:nvPr/>
        </p:nvSpPr>
        <p:spPr>
          <a:xfrm>
            <a:off x="4352384" y="8051963"/>
            <a:ext cx="703631" cy="805948"/>
          </a:xfrm>
          <a:custGeom>
            <a:avLst/>
            <a:gdLst/>
            <a:ahLst/>
            <a:cxnLst/>
            <a:rect l="l" t="t" r="r" b="b"/>
            <a:pathLst>
              <a:path w="809600" h="844933">
                <a:moveTo>
                  <a:pt x="0" y="0"/>
                </a:moveTo>
                <a:lnTo>
                  <a:pt x="809600" y="0"/>
                </a:lnTo>
                <a:lnTo>
                  <a:pt x="809600" y="844933"/>
                </a:lnTo>
                <a:lnTo>
                  <a:pt x="0" y="8449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8">
            <a:extLst>
              <a:ext uri="{FF2B5EF4-FFF2-40B4-BE49-F238E27FC236}">
                <a16:creationId xmlns:a16="http://schemas.microsoft.com/office/drawing/2014/main" xmlns="" id="{C1981E11-B388-D2C9-FB81-22893A74EEF1}"/>
              </a:ext>
            </a:extLst>
          </p:cNvPr>
          <p:cNvSpPr/>
          <p:nvPr/>
        </p:nvSpPr>
        <p:spPr>
          <a:xfrm>
            <a:off x="-26594" y="7432650"/>
            <a:ext cx="3373519" cy="2740985"/>
          </a:xfrm>
          <a:custGeom>
            <a:avLst/>
            <a:gdLst/>
            <a:ahLst/>
            <a:cxnLst/>
            <a:rect l="l" t="t" r="r" b="b"/>
            <a:pathLst>
              <a:path w="6485933" h="6108569">
                <a:moveTo>
                  <a:pt x="0" y="0"/>
                </a:moveTo>
                <a:lnTo>
                  <a:pt x="6485933" y="0"/>
                </a:lnTo>
                <a:lnTo>
                  <a:pt x="6485933" y="6108569"/>
                </a:lnTo>
                <a:lnTo>
                  <a:pt x="0" y="610856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107266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8D74C3-B635-A37B-6B30-0D6D5BB2F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3">
            <a:extLst>
              <a:ext uri="{FF2B5EF4-FFF2-40B4-BE49-F238E27FC236}">
                <a16:creationId xmlns:a16="http://schemas.microsoft.com/office/drawing/2014/main" xmlns="" id="{EE3B3A69-07C5-438D-D19F-87FF33E0EB17}"/>
              </a:ext>
            </a:extLst>
          </p:cNvPr>
          <p:cNvSpPr txBox="1"/>
          <p:nvPr/>
        </p:nvSpPr>
        <p:spPr>
          <a:xfrm>
            <a:off x="5605075" y="727024"/>
            <a:ext cx="9538581" cy="747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spcBef>
                <a:spcPts val="370"/>
              </a:spcBef>
            </a:pPr>
            <a:r>
              <a:rPr lang="en-US" sz="4000" b="1" dirty="0">
                <a:solidFill>
                  <a:srgbClr val="1772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IMPLEMENTASI STRATEGI PENGEMBANGAN POTENSI DIRI</a:t>
            </a:r>
          </a:p>
        </p:txBody>
      </p:sp>
      <p:sp>
        <p:nvSpPr>
          <p:cNvPr id="48" name="Freeform 16">
            <a:extLst>
              <a:ext uri="{FF2B5EF4-FFF2-40B4-BE49-F238E27FC236}">
                <a16:creationId xmlns:a16="http://schemas.microsoft.com/office/drawing/2014/main" xmlns="" id="{D0ED2EA1-E3B4-1FB3-54E7-E4A5E4DB04FD}"/>
              </a:ext>
            </a:extLst>
          </p:cNvPr>
          <p:cNvSpPr/>
          <p:nvPr/>
        </p:nvSpPr>
        <p:spPr>
          <a:xfrm>
            <a:off x="-1676400" y="-1866900"/>
            <a:ext cx="3675104" cy="3675104"/>
          </a:xfrm>
          <a:custGeom>
            <a:avLst/>
            <a:gdLst/>
            <a:ahLst/>
            <a:cxnLst/>
            <a:rect l="l" t="t" r="r" b="b"/>
            <a:pathLst>
              <a:path w="3675104" h="3675104">
                <a:moveTo>
                  <a:pt x="0" y="0"/>
                </a:moveTo>
                <a:lnTo>
                  <a:pt x="3675104" y="0"/>
                </a:lnTo>
                <a:lnTo>
                  <a:pt x="3675104" y="3675104"/>
                </a:lnTo>
                <a:lnTo>
                  <a:pt x="0" y="3675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17">
            <a:extLst>
              <a:ext uri="{FF2B5EF4-FFF2-40B4-BE49-F238E27FC236}">
                <a16:creationId xmlns:a16="http://schemas.microsoft.com/office/drawing/2014/main" xmlns="" id="{ED1F0058-3536-D545-5A77-F8CA450D4A7D}"/>
              </a:ext>
            </a:extLst>
          </p:cNvPr>
          <p:cNvSpPr/>
          <p:nvPr/>
        </p:nvSpPr>
        <p:spPr>
          <a:xfrm>
            <a:off x="16755685" y="270918"/>
            <a:ext cx="1082627" cy="1082627"/>
          </a:xfrm>
          <a:custGeom>
            <a:avLst/>
            <a:gdLst/>
            <a:ahLst/>
            <a:cxnLst/>
            <a:rect l="l" t="t" r="r" b="b"/>
            <a:pathLst>
              <a:path w="1082627" h="1082627">
                <a:moveTo>
                  <a:pt x="0" y="0"/>
                </a:moveTo>
                <a:lnTo>
                  <a:pt x="1082626" y="0"/>
                </a:lnTo>
                <a:lnTo>
                  <a:pt x="1082626" y="1082627"/>
                </a:lnTo>
                <a:lnTo>
                  <a:pt x="0" y="10826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19">
            <a:extLst>
              <a:ext uri="{FF2B5EF4-FFF2-40B4-BE49-F238E27FC236}">
                <a16:creationId xmlns:a16="http://schemas.microsoft.com/office/drawing/2014/main" xmlns="" id="{2F2973A0-2441-C9C9-A5C7-3B00DCF9BF8C}"/>
              </a:ext>
            </a:extLst>
          </p:cNvPr>
          <p:cNvSpPr/>
          <p:nvPr/>
        </p:nvSpPr>
        <p:spPr>
          <a:xfrm>
            <a:off x="3571797" y="357386"/>
            <a:ext cx="1609120" cy="1506620"/>
          </a:xfrm>
          <a:custGeom>
            <a:avLst/>
            <a:gdLst/>
            <a:ahLst/>
            <a:cxnLst/>
            <a:rect l="l" t="t" r="r" b="b"/>
            <a:pathLst>
              <a:path w="1898807" h="2094526">
                <a:moveTo>
                  <a:pt x="0" y="0"/>
                </a:moveTo>
                <a:lnTo>
                  <a:pt x="1898808" y="0"/>
                </a:lnTo>
                <a:lnTo>
                  <a:pt x="1898808" y="2094526"/>
                </a:lnTo>
                <a:lnTo>
                  <a:pt x="0" y="20945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6" name="AutoShape 12">
            <a:extLst>
              <a:ext uri="{FF2B5EF4-FFF2-40B4-BE49-F238E27FC236}">
                <a16:creationId xmlns:a16="http://schemas.microsoft.com/office/drawing/2014/main" xmlns="" id="{FE22DB08-CA7E-F6DF-0BA5-273021616E0A}"/>
              </a:ext>
            </a:extLst>
          </p:cNvPr>
          <p:cNvSpPr/>
          <p:nvPr/>
        </p:nvSpPr>
        <p:spPr>
          <a:xfrm flipV="1">
            <a:off x="4134363" y="6972299"/>
            <a:ext cx="13085411" cy="1"/>
          </a:xfrm>
          <a:prstGeom prst="line">
            <a:avLst/>
          </a:prstGeom>
          <a:ln w="38100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13">
            <a:extLst>
              <a:ext uri="{FF2B5EF4-FFF2-40B4-BE49-F238E27FC236}">
                <a16:creationId xmlns:a16="http://schemas.microsoft.com/office/drawing/2014/main" xmlns="" id="{349CA10E-A52C-37D7-F1DB-29E663A590E3}"/>
              </a:ext>
            </a:extLst>
          </p:cNvPr>
          <p:cNvSpPr/>
          <p:nvPr/>
        </p:nvSpPr>
        <p:spPr>
          <a:xfrm flipV="1">
            <a:off x="4132939" y="2467287"/>
            <a:ext cx="13088261" cy="61786"/>
          </a:xfrm>
          <a:prstGeom prst="line">
            <a:avLst/>
          </a:prstGeom>
          <a:ln w="38100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14">
            <a:extLst>
              <a:ext uri="{FF2B5EF4-FFF2-40B4-BE49-F238E27FC236}">
                <a16:creationId xmlns:a16="http://schemas.microsoft.com/office/drawing/2014/main" xmlns="" id="{1919F0A7-34F4-BEFE-A60D-7384947D18C9}"/>
              </a:ext>
            </a:extLst>
          </p:cNvPr>
          <p:cNvSpPr/>
          <p:nvPr/>
        </p:nvSpPr>
        <p:spPr>
          <a:xfrm flipV="1">
            <a:off x="4151075" y="2505799"/>
            <a:ext cx="5705" cy="4466499"/>
          </a:xfrm>
          <a:prstGeom prst="line">
            <a:avLst/>
          </a:prstGeom>
          <a:ln w="38100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6C554D92-3518-A9AB-C807-2880ED1A525B}"/>
              </a:ext>
            </a:extLst>
          </p:cNvPr>
          <p:cNvGrpSpPr/>
          <p:nvPr/>
        </p:nvGrpSpPr>
        <p:grpSpPr>
          <a:xfrm>
            <a:off x="10151498" y="2618464"/>
            <a:ext cx="1120700" cy="1178269"/>
            <a:chOff x="8362298" y="2517193"/>
            <a:chExt cx="1614822" cy="1810131"/>
          </a:xfrm>
        </p:grpSpPr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xmlns="" id="{F87ECCC6-D629-0FC7-681A-4B6E03C05D81}"/>
                </a:ext>
              </a:extLst>
            </p:cNvPr>
            <p:cNvGrpSpPr/>
            <p:nvPr/>
          </p:nvGrpSpPr>
          <p:grpSpPr>
            <a:xfrm>
              <a:off x="8362298" y="2517193"/>
              <a:ext cx="1614822" cy="1810131"/>
              <a:chOff x="0" y="0"/>
              <a:chExt cx="798484" cy="812800"/>
            </a:xfrm>
          </p:grpSpPr>
          <p:sp>
            <p:nvSpPr>
              <p:cNvPr id="58" name="Freeform 20">
                <a:extLst>
                  <a:ext uri="{FF2B5EF4-FFF2-40B4-BE49-F238E27FC236}">
                    <a16:creationId xmlns:a16="http://schemas.microsoft.com/office/drawing/2014/main" xmlns="" id="{C0865160-EB21-B03E-E03D-01863B7B54C7}"/>
                  </a:ext>
                </a:extLst>
              </p:cNvPr>
              <p:cNvSpPr/>
              <p:nvPr/>
            </p:nvSpPr>
            <p:spPr>
              <a:xfrm>
                <a:off x="0" y="0"/>
                <a:ext cx="79848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98484" h="812800">
                    <a:moveTo>
                      <a:pt x="798484" y="0"/>
                    </a:moveTo>
                    <a:lnTo>
                      <a:pt x="798484" y="698500"/>
                    </a:lnTo>
                    <a:lnTo>
                      <a:pt x="399242" y="812800"/>
                    </a:lnTo>
                    <a:lnTo>
                      <a:pt x="0" y="698500"/>
                    </a:lnTo>
                    <a:lnTo>
                      <a:pt x="0" y="0"/>
                    </a:lnTo>
                    <a:lnTo>
                      <a:pt x="798484" y="0"/>
                    </a:lnTo>
                    <a:close/>
                  </a:path>
                </a:pathLst>
              </a:custGeom>
              <a:solidFill>
                <a:srgbClr val="5DA295"/>
              </a:solidFill>
            </p:spPr>
          </p:sp>
          <p:sp>
            <p:nvSpPr>
              <p:cNvPr id="59" name="TextBox 21">
                <a:extLst>
                  <a:ext uri="{FF2B5EF4-FFF2-40B4-BE49-F238E27FC236}">
                    <a16:creationId xmlns:a16="http://schemas.microsoft.com/office/drawing/2014/main" xmlns="" id="{89605B2E-0E76-ADF6-BDD8-516C83B2A69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798484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Freeform 32">
              <a:extLst>
                <a:ext uri="{FF2B5EF4-FFF2-40B4-BE49-F238E27FC236}">
                  <a16:creationId xmlns:a16="http://schemas.microsoft.com/office/drawing/2014/main" xmlns="" id="{E2D0A971-9E34-9752-B133-20F48562A3AB}"/>
                </a:ext>
              </a:extLst>
            </p:cNvPr>
            <p:cNvSpPr/>
            <p:nvPr/>
          </p:nvSpPr>
          <p:spPr>
            <a:xfrm>
              <a:off x="8679477" y="2922656"/>
              <a:ext cx="980463" cy="999204"/>
            </a:xfrm>
            <a:custGeom>
              <a:avLst/>
              <a:gdLst/>
              <a:ahLst/>
              <a:cxnLst/>
              <a:rect l="l" t="t" r="r" b="b"/>
              <a:pathLst>
                <a:path w="889817" h="823485">
                  <a:moveTo>
                    <a:pt x="0" y="0"/>
                  </a:moveTo>
                  <a:lnTo>
                    <a:pt x="889817" y="0"/>
                  </a:lnTo>
                  <a:lnTo>
                    <a:pt x="889817" y="823485"/>
                  </a:lnTo>
                  <a:lnTo>
                    <a:pt x="0" y="823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0266B70-739D-D864-E7BC-405DF64785E5}"/>
              </a:ext>
            </a:extLst>
          </p:cNvPr>
          <p:cNvGrpSpPr/>
          <p:nvPr/>
        </p:nvGrpSpPr>
        <p:grpSpPr>
          <a:xfrm>
            <a:off x="5667620" y="2564017"/>
            <a:ext cx="1093788" cy="1215985"/>
            <a:chOff x="3968356" y="2432343"/>
            <a:chExt cx="1614822" cy="1894980"/>
          </a:xfrm>
        </p:grpSpPr>
        <p:grpSp>
          <p:nvGrpSpPr>
            <p:cNvPr id="19" name="Group 22">
              <a:extLst>
                <a:ext uri="{FF2B5EF4-FFF2-40B4-BE49-F238E27FC236}">
                  <a16:creationId xmlns:a16="http://schemas.microsoft.com/office/drawing/2014/main" xmlns="" id="{FF4A75EB-FD58-42AE-16CD-F0934DC0E562}"/>
                </a:ext>
              </a:extLst>
            </p:cNvPr>
            <p:cNvGrpSpPr/>
            <p:nvPr/>
          </p:nvGrpSpPr>
          <p:grpSpPr>
            <a:xfrm>
              <a:off x="3968356" y="2432343"/>
              <a:ext cx="1614822" cy="1894980"/>
              <a:chOff x="0" y="-38100"/>
              <a:chExt cx="798484" cy="850900"/>
            </a:xfrm>
          </p:grpSpPr>
          <p:sp>
            <p:nvSpPr>
              <p:cNvPr id="54" name="Freeform 23">
                <a:extLst>
                  <a:ext uri="{FF2B5EF4-FFF2-40B4-BE49-F238E27FC236}">
                    <a16:creationId xmlns:a16="http://schemas.microsoft.com/office/drawing/2014/main" xmlns="" id="{B7A026D0-A3F1-9F76-A8B1-07184DCB80D7}"/>
                  </a:ext>
                </a:extLst>
              </p:cNvPr>
              <p:cNvSpPr/>
              <p:nvPr/>
            </p:nvSpPr>
            <p:spPr>
              <a:xfrm>
                <a:off x="0" y="0"/>
                <a:ext cx="79848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98484" h="812800">
                    <a:moveTo>
                      <a:pt x="798484" y="0"/>
                    </a:moveTo>
                    <a:lnTo>
                      <a:pt x="798484" y="698500"/>
                    </a:lnTo>
                    <a:lnTo>
                      <a:pt x="399242" y="812800"/>
                    </a:lnTo>
                    <a:lnTo>
                      <a:pt x="0" y="698500"/>
                    </a:lnTo>
                    <a:lnTo>
                      <a:pt x="0" y="0"/>
                    </a:lnTo>
                    <a:lnTo>
                      <a:pt x="798484" y="0"/>
                    </a:lnTo>
                    <a:close/>
                  </a:path>
                </a:pathLst>
              </a:custGeom>
              <a:solidFill>
                <a:srgbClr val="5DA295"/>
              </a:solidFill>
            </p:spPr>
          </p:sp>
          <p:sp>
            <p:nvSpPr>
              <p:cNvPr id="57" name="TextBox 24">
                <a:extLst>
                  <a:ext uri="{FF2B5EF4-FFF2-40B4-BE49-F238E27FC236}">
                    <a16:creationId xmlns:a16="http://schemas.microsoft.com/office/drawing/2014/main" xmlns="" id="{11698FED-45AA-5B5B-7102-C5F2B1E2FA1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798484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xmlns="" id="{F711F1D2-5E26-8055-3E8D-2458095E6089}"/>
                </a:ext>
              </a:extLst>
            </p:cNvPr>
            <p:cNvSpPr/>
            <p:nvPr/>
          </p:nvSpPr>
          <p:spPr>
            <a:xfrm>
              <a:off x="4337932" y="2876106"/>
              <a:ext cx="892074" cy="1025229"/>
            </a:xfrm>
            <a:custGeom>
              <a:avLst/>
              <a:gdLst/>
              <a:ahLst/>
              <a:cxnLst/>
              <a:rect l="l" t="t" r="r" b="b"/>
              <a:pathLst>
                <a:path w="809600" h="844933">
                  <a:moveTo>
                    <a:pt x="0" y="0"/>
                  </a:moveTo>
                  <a:lnTo>
                    <a:pt x="809600" y="0"/>
                  </a:lnTo>
                  <a:lnTo>
                    <a:pt x="809600" y="844933"/>
                  </a:lnTo>
                  <a:lnTo>
                    <a:pt x="0" y="844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2" name="TextBox 40">
            <a:extLst>
              <a:ext uri="{FF2B5EF4-FFF2-40B4-BE49-F238E27FC236}">
                <a16:creationId xmlns:a16="http://schemas.microsoft.com/office/drawing/2014/main" xmlns="" id="{EFDD17C8-1A6C-886D-14DE-CFAACCC772CC}"/>
              </a:ext>
            </a:extLst>
          </p:cNvPr>
          <p:cNvSpPr txBox="1"/>
          <p:nvPr/>
        </p:nvSpPr>
        <p:spPr>
          <a:xfrm>
            <a:off x="4471909" y="3695700"/>
            <a:ext cx="3573668" cy="869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800" b="1" dirty="0" err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Integritas</a:t>
            </a:r>
            <a:endParaRPr lang="en-US" sz="2800" b="1" dirty="0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35" name="TextBox 41">
            <a:extLst>
              <a:ext uri="{FF2B5EF4-FFF2-40B4-BE49-F238E27FC236}">
                <a16:creationId xmlns:a16="http://schemas.microsoft.com/office/drawing/2014/main" xmlns="" id="{1E4FD28A-6101-7A92-48A0-08C3CE927728}"/>
              </a:ext>
            </a:extLst>
          </p:cNvPr>
          <p:cNvSpPr txBox="1"/>
          <p:nvPr/>
        </p:nvSpPr>
        <p:spPr>
          <a:xfrm>
            <a:off x="8952157" y="3779292"/>
            <a:ext cx="3519381" cy="867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800" b="1" dirty="0" err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Kerja</a:t>
            </a:r>
            <a:r>
              <a:rPr lang="en-US" sz="280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sama</a:t>
            </a:r>
            <a:endParaRPr lang="en-US" sz="2800" b="1" dirty="0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41" name="TextBox 42">
            <a:extLst>
              <a:ext uri="{FF2B5EF4-FFF2-40B4-BE49-F238E27FC236}">
                <a16:creationId xmlns:a16="http://schemas.microsoft.com/office/drawing/2014/main" xmlns="" id="{11B0DB47-12D4-6921-389C-CE3609D30010}"/>
              </a:ext>
            </a:extLst>
          </p:cNvPr>
          <p:cNvSpPr txBox="1"/>
          <p:nvPr/>
        </p:nvSpPr>
        <p:spPr>
          <a:xfrm>
            <a:off x="13379276" y="3913368"/>
            <a:ext cx="3412358" cy="1419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Mengelola</a:t>
            </a:r>
            <a:r>
              <a:rPr lang="en-US" sz="280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Perubahan</a:t>
            </a:r>
            <a:endParaRPr lang="en-US" sz="2800" b="1" dirty="0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42" name="TextBox 44">
            <a:extLst>
              <a:ext uri="{FF2B5EF4-FFF2-40B4-BE49-F238E27FC236}">
                <a16:creationId xmlns:a16="http://schemas.microsoft.com/office/drawing/2014/main" xmlns="" id="{ED865C77-CB09-DF90-9556-2620F7A622F9}"/>
              </a:ext>
            </a:extLst>
          </p:cNvPr>
          <p:cNvSpPr txBox="1"/>
          <p:nvPr/>
        </p:nvSpPr>
        <p:spPr>
          <a:xfrm>
            <a:off x="4376357" y="4405766"/>
            <a:ext cx="3984587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Meningkatkan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integritas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dengan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membaca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literatur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yang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berkenaan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dan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belajar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dari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tokoh-tokoh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yang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terkenal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karena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integritasnya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dalam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memimpin</a:t>
            </a:r>
            <a:r>
              <a:rPr lang="en-ID" dirty="0"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en-ID" dirty="0" err="1">
                <a:latin typeface="Arial" panose="020B0604020202020204" pitchFamily="34" charset="0"/>
                <a:ea typeface="Calibri" panose="020F0502020204030204" pitchFamily="34" charset="0"/>
              </a:rPr>
              <a:t>Implementasinya</a:t>
            </a:r>
            <a:r>
              <a:rPr lang="en-ID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dirty="0" err="1">
                <a:latin typeface="Arial" panose="020B0604020202020204" pitchFamily="34" charset="0"/>
                <a:ea typeface="Calibri" panose="020F0502020204030204" pitchFamily="34" charset="0"/>
              </a:rPr>
              <a:t>berupa</a:t>
            </a:r>
            <a:r>
              <a:rPr lang="en-ID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surat edaran agar obyek pemeriksaan tidak melayani makan dan minum ketika APIP melaksanakan audit di Obyek Pemeriksaan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5">
            <a:extLst>
              <a:ext uri="{FF2B5EF4-FFF2-40B4-BE49-F238E27FC236}">
                <a16:creationId xmlns:a16="http://schemas.microsoft.com/office/drawing/2014/main" xmlns="" id="{5B6835F6-8A46-9C22-E652-71E096F98EB2}"/>
              </a:ext>
            </a:extLst>
          </p:cNvPr>
          <p:cNvSpPr txBox="1"/>
          <p:nvPr/>
        </p:nvSpPr>
        <p:spPr>
          <a:xfrm>
            <a:off x="8786609" y="4511839"/>
            <a:ext cx="3903667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Menginisiasi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pertemuan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formal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dengan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pihak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eksternal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dengan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meyakinkan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akan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pentingnya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gagasan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perubahan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yang kami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tawarkan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serta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terdapatnya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common purpose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dan </a:t>
            </a:r>
            <a:r>
              <a:rPr lang="en-ID" sz="18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common </a:t>
            </a:r>
            <a:r>
              <a:rPr lang="en-ID" sz="1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provit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dalam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melaksanakan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gagasan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perubahan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adalah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pilihan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dalam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melaksanakan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kerjasama</a:t>
            </a:r>
            <a:endParaRPr lang="en-ID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6">
            <a:extLst>
              <a:ext uri="{FF2B5EF4-FFF2-40B4-BE49-F238E27FC236}">
                <a16:creationId xmlns:a16="http://schemas.microsoft.com/office/drawing/2014/main" xmlns="" id="{999A5F29-F279-122E-4DD1-687AE8B659BD}"/>
              </a:ext>
            </a:extLst>
          </p:cNvPr>
          <p:cNvSpPr txBox="1"/>
          <p:nvPr/>
        </p:nvSpPr>
        <p:spPr>
          <a:xfrm>
            <a:off x="13036904" y="4575575"/>
            <a:ext cx="3934666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Mengelola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perubahan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hanya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dapat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bermakna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jika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area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perubahan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diidentifikasi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dari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awal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dan pada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pihak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lain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harus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ada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kejelasan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tentang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mekanisme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kerja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dalam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mengintervensi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area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perubahan</a:t>
            </a:r>
            <a:endParaRPr lang="en-ID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870EA4D3-D295-8046-1B0B-16CFF7F2F527}"/>
              </a:ext>
            </a:extLst>
          </p:cNvPr>
          <p:cNvGrpSpPr/>
          <p:nvPr/>
        </p:nvGrpSpPr>
        <p:grpSpPr>
          <a:xfrm>
            <a:off x="14496139" y="2582225"/>
            <a:ext cx="1095859" cy="1189675"/>
            <a:chOff x="12739838" y="2505788"/>
            <a:chExt cx="1614822" cy="1810131"/>
          </a:xfrm>
        </p:grpSpPr>
        <p:grpSp>
          <p:nvGrpSpPr>
            <p:cNvPr id="21" name="Group 25">
              <a:extLst>
                <a:ext uri="{FF2B5EF4-FFF2-40B4-BE49-F238E27FC236}">
                  <a16:creationId xmlns:a16="http://schemas.microsoft.com/office/drawing/2014/main" xmlns="" id="{8B7470E8-6066-BD54-1AA6-30B61503701B}"/>
                </a:ext>
              </a:extLst>
            </p:cNvPr>
            <p:cNvGrpSpPr/>
            <p:nvPr/>
          </p:nvGrpSpPr>
          <p:grpSpPr>
            <a:xfrm>
              <a:off x="12739838" y="2505788"/>
              <a:ext cx="1614822" cy="1810131"/>
              <a:chOff x="0" y="0"/>
              <a:chExt cx="798484" cy="812800"/>
            </a:xfrm>
          </p:grpSpPr>
          <p:sp>
            <p:nvSpPr>
              <p:cNvPr id="50" name="Freeform 26">
                <a:extLst>
                  <a:ext uri="{FF2B5EF4-FFF2-40B4-BE49-F238E27FC236}">
                    <a16:creationId xmlns:a16="http://schemas.microsoft.com/office/drawing/2014/main" xmlns="" id="{4076754C-567C-A791-60BB-B3AF57941D89}"/>
                  </a:ext>
                </a:extLst>
              </p:cNvPr>
              <p:cNvSpPr/>
              <p:nvPr/>
            </p:nvSpPr>
            <p:spPr>
              <a:xfrm>
                <a:off x="0" y="0"/>
                <a:ext cx="79848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98484" h="812800">
                    <a:moveTo>
                      <a:pt x="798484" y="0"/>
                    </a:moveTo>
                    <a:lnTo>
                      <a:pt x="798484" y="698500"/>
                    </a:lnTo>
                    <a:lnTo>
                      <a:pt x="399242" y="812800"/>
                    </a:lnTo>
                    <a:lnTo>
                      <a:pt x="0" y="698500"/>
                    </a:lnTo>
                    <a:lnTo>
                      <a:pt x="0" y="0"/>
                    </a:lnTo>
                    <a:lnTo>
                      <a:pt x="798484" y="0"/>
                    </a:lnTo>
                    <a:close/>
                  </a:path>
                </a:pathLst>
              </a:custGeom>
              <a:solidFill>
                <a:srgbClr val="5DA295"/>
              </a:solidFill>
            </p:spPr>
          </p:sp>
          <p:sp>
            <p:nvSpPr>
              <p:cNvPr id="52" name="TextBox 27">
                <a:extLst>
                  <a:ext uri="{FF2B5EF4-FFF2-40B4-BE49-F238E27FC236}">
                    <a16:creationId xmlns:a16="http://schemas.microsoft.com/office/drawing/2014/main" xmlns="" id="{0A688F97-4C50-65BC-C358-30C3D8D2179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798484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xmlns="" id="{C98F66E1-33F7-C496-0CDA-09C4A2F4335E}"/>
                </a:ext>
              </a:extLst>
            </p:cNvPr>
            <p:cNvSpPr/>
            <p:nvPr/>
          </p:nvSpPr>
          <p:spPr>
            <a:xfrm>
              <a:off x="12972994" y="2746761"/>
              <a:ext cx="1148509" cy="1225326"/>
            </a:xfrm>
            <a:custGeom>
              <a:avLst/>
              <a:gdLst/>
              <a:ahLst/>
              <a:cxnLst/>
              <a:rect l="l" t="t" r="r" b="b"/>
              <a:pathLst>
                <a:path w="680475" h="841037">
                  <a:moveTo>
                    <a:pt x="0" y="0"/>
                  </a:moveTo>
                  <a:lnTo>
                    <a:pt x="680476" y="0"/>
                  </a:lnTo>
                  <a:lnTo>
                    <a:pt x="680476" y="841037"/>
                  </a:lnTo>
                  <a:lnTo>
                    <a:pt x="0" y="841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DB754918-CEB9-E847-57A8-52B995DFC02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20" y="2456565"/>
            <a:ext cx="3305834" cy="489226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AutoShape 14">
            <a:extLst>
              <a:ext uri="{FF2B5EF4-FFF2-40B4-BE49-F238E27FC236}">
                <a16:creationId xmlns:a16="http://schemas.microsoft.com/office/drawing/2014/main" xmlns="" id="{09620E78-1D5F-4902-CF3C-7E921B8CA53B}"/>
              </a:ext>
            </a:extLst>
          </p:cNvPr>
          <p:cNvSpPr/>
          <p:nvPr/>
        </p:nvSpPr>
        <p:spPr>
          <a:xfrm flipV="1">
            <a:off x="8622398" y="2505799"/>
            <a:ext cx="5705" cy="4466499"/>
          </a:xfrm>
          <a:prstGeom prst="line">
            <a:avLst/>
          </a:prstGeom>
          <a:ln w="38100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7" name="AutoShape 14">
            <a:extLst>
              <a:ext uri="{FF2B5EF4-FFF2-40B4-BE49-F238E27FC236}">
                <a16:creationId xmlns:a16="http://schemas.microsoft.com/office/drawing/2014/main" xmlns="" id="{3DBA1899-B032-4F4A-700E-0CBB6572DC63}"/>
              </a:ext>
            </a:extLst>
          </p:cNvPr>
          <p:cNvSpPr/>
          <p:nvPr/>
        </p:nvSpPr>
        <p:spPr>
          <a:xfrm flipV="1">
            <a:off x="12826214" y="2485480"/>
            <a:ext cx="5705" cy="4466499"/>
          </a:xfrm>
          <a:prstGeom prst="line">
            <a:avLst/>
          </a:prstGeom>
          <a:ln w="38100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8" name="AutoShape 14">
            <a:extLst>
              <a:ext uri="{FF2B5EF4-FFF2-40B4-BE49-F238E27FC236}">
                <a16:creationId xmlns:a16="http://schemas.microsoft.com/office/drawing/2014/main" xmlns="" id="{382679C0-A8E7-8029-E3F2-5C05F044E0F1}"/>
              </a:ext>
            </a:extLst>
          </p:cNvPr>
          <p:cNvSpPr/>
          <p:nvPr/>
        </p:nvSpPr>
        <p:spPr>
          <a:xfrm flipV="1">
            <a:off x="17199448" y="2485479"/>
            <a:ext cx="5705" cy="4466499"/>
          </a:xfrm>
          <a:prstGeom prst="line">
            <a:avLst/>
          </a:prstGeom>
          <a:ln w="38100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B49C9475-3346-0F1E-20C2-C65906FCF6A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4"/>
          <a:stretch/>
        </p:blipFill>
        <p:spPr>
          <a:xfrm>
            <a:off x="4151075" y="7202158"/>
            <a:ext cx="5358505" cy="2848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9B708AAF-EB18-EEC1-33D1-7B49D2F49F2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r="13077"/>
          <a:stretch/>
        </p:blipFill>
        <p:spPr>
          <a:xfrm>
            <a:off x="9764063" y="7199414"/>
            <a:ext cx="5358505" cy="2851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" name="Freeform 12">
            <a:extLst>
              <a:ext uri="{FF2B5EF4-FFF2-40B4-BE49-F238E27FC236}">
                <a16:creationId xmlns:a16="http://schemas.microsoft.com/office/drawing/2014/main" xmlns="" id="{D6358B50-3405-B228-85BA-42D5E20E8371}"/>
              </a:ext>
            </a:extLst>
          </p:cNvPr>
          <p:cNvSpPr/>
          <p:nvPr/>
        </p:nvSpPr>
        <p:spPr>
          <a:xfrm>
            <a:off x="0" y="7742752"/>
            <a:ext cx="3416748" cy="2544248"/>
          </a:xfrm>
          <a:custGeom>
            <a:avLst/>
            <a:gdLst/>
            <a:ahLst/>
            <a:cxnLst/>
            <a:rect l="l" t="t" r="r" b="b"/>
            <a:pathLst>
              <a:path w="2149648" h="1887782">
                <a:moveTo>
                  <a:pt x="0" y="0"/>
                </a:moveTo>
                <a:lnTo>
                  <a:pt x="2149648" y="0"/>
                </a:lnTo>
                <a:lnTo>
                  <a:pt x="2149648" y="1887782"/>
                </a:lnTo>
                <a:lnTo>
                  <a:pt x="0" y="188778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72" name="Freeform 3">
            <a:extLst>
              <a:ext uri="{FF2B5EF4-FFF2-40B4-BE49-F238E27FC236}">
                <a16:creationId xmlns:a16="http://schemas.microsoft.com/office/drawing/2014/main" xmlns="" id="{06CBD7C8-0CF7-6A61-ED1E-AD138C74B1B3}"/>
              </a:ext>
            </a:extLst>
          </p:cNvPr>
          <p:cNvSpPr/>
          <p:nvPr/>
        </p:nvSpPr>
        <p:spPr>
          <a:xfrm>
            <a:off x="15697200" y="8648700"/>
            <a:ext cx="2819400" cy="2180364"/>
          </a:xfrm>
          <a:custGeom>
            <a:avLst/>
            <a:gdLst/>
            <a:ahLst/>
            <a:cxnLst/>
            <a:rect l="l" t="t" r="r" b="b"/>
            <a:pathLst>
              <a:path w="3878430" h="3141528">
                <a:moveTo>
                  <a:pt x="0" y="0"/>
                </a:moveTo>
                <a:lnTo>
                  <a:pt x="3878430" y="0"/>
                </a:lnTo>
                <a:lnTo>
                  <a:pt x="3878430" y="3141528"/>
                </a:lnTo>
                <a:lnTo>
                  <a:pt x="0" y="31415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73" name="Freeform 2">
            <a:extLst>
              <a:ext uri="{FF2B5EF4-FFF2-40B4-BE49-F238E27FC236}">
                <a16:creationId xmlns:a16="http://schemas.microsoft.com/office/drawing/2014/main" xmlns="" id="{DE6B387C-F459-DA23-CE7F-A10BB0E55E6E}"/>
              </a:ext>
            </a:extLst>
          </p:cNvPr>
          <p:cNvSpPr/>
          <p:nvPr/>
        </p:nvSpPr>
        <p:spPr>
          <a:xfrm>
            <a:off x="15856819" y="8445534"/>
            <a:ext cx="762000" cy="763764"/>
          </a:xfrm>
          <a:custGeom>
            <a:avLst/>
            <a:gdLst/>
            <a:ahLst/>
            <a:cxnLst/>
            <a:rect l="l" t="t" r="r" b="b"/>
            <a:pathLst>
              <a:path w="1084179" h="1084179">
                <a:moveTo>
                  <a:pt x="0" y="0"/>
                </a:moveTo>
                <a:lnTo>
                  <a:pt x="1084179" y="0"/>
                </a:lnTo>
                <a:lnTo>
                  <a:pt x="1084179" y="1084179"/>
                </a:lnTo>
                <a:lnTo>
                  <a:pt x="0" y="108417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74" name="Freeform 17">
            <a:extLst>
              <a:ext uri="{FF2B5EF4-FFF2-40B4-BE49-F238E27FC236}">
                <a16:creationId xmlns:a16="http://schemas.microsoft.com/office/drawing/2014/main" xmlns="" id="{DF08574D-A21C-658B-BDED-190A3535CFE7}"/>
              </a:ext>
            </a:extLst>
          </p:cNvPr>
          <p:cNvSpPr/>
          <p:nvPr/>
        </p:nvSpPr>
        <p:spPr>
          <a:xfrm>
            <a:off x="16618819" y="8038867"/>
            <a:ext cx="456551" cy="456551"/>
          </a:xfrm>
          <a:custGeom>
            <a:avLst/>
            <a:gdLst/>
            <a:ahLst/>
            <a:cxnLst/>
            <a:rect l="l" t="t" r="r" b="b"/>
            <a:pathLst>
              <a:path w="456551" h="456551">
                <a:moveTo>
                  <a:pt x="0" y="0"/>
                </a:moveTo>
                <a:lnTo>
                  <a:pt x="456551" y="0"/>
                </a:lnTo>
                <a:lnTo>
                  <a:pt x="456551" y="456551"/>
                </a:lnTo>
                <a:lnTo>
                  <a:pt x="0" y="4565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022103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3441424-5288-55B9-A94F-46BC51C32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4">
            <a:extLst>
              <a:ext uri="{FF2B5EF4-FFF2-40B4-BE49-F238E27FC236}">
                <a16:creationId xmlns:a16="http://schemas.microsoft.com/office/drawing/2014/main" xmlns="" id="{4E5BD5BD-A45B-3B7B-8FEC-D346B9888010}"/>
              </a:ext>
            </a:extLst>
          </p:cNvPr>
          <p:cNvSpPr/>
          <p:nvPr/>
        </p:nvSpPr>
        <p:spPr>
          <a:xfrm>
            <a:off x="13642667" y="943474"/>
            <a:ext cx="1393832" cy="1358943"/>
          </a:xfrm>
          <a:custGeom>
            <a:avLst/>
            <a:gdLst/>
            <a:ahLst/>
            <a:cxnLst/>
            <a:rect l="l" t="t" r="r" b="b"/>
            <a:pathLst>
              <a:path w="1393832" h="1358943">
                <a:moveTo>
                  <a:pt x="0" y="0"/>
                </a:moveTo>
                <a:lnTo>
                  <a:pt x="1393833" y="0"/>
                </a:lnTo>
                <a:lnTo>
                  <a:pt x="1393833" y="1358943"/>
                </a:lnTo>
                <a:lnTo>
                  <a:pt x="0" y="13589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xmlns="" id="{0F0C9BFE-35EC-CA78-F4DD-9A8943F689ED}"/>
              </a:ext>
            </a:extLst>
          </p:cNvPr>
          <p:cNvSpPr txBox="1"/>
          <p:nvPr/>
        </p:nvSpPr>
        <p:spPr>
          <a:xfrm>
            <a:off x="3758268" y="1104900"/>
            <a:ext cx="10771464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 err="1">
                <a:solidFill>
                  <a:srgbClr val="3B558E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Latar</a:t>
            </a:r>
            <a:r>
              <a:rPr lang="en-US" sz="8000" dirty="0">
                <a:solidFill>
                  <a:srgbClr val="3B558E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 </a:t>
            </a:r>
            <a:r>
              <a:rPr lang="en-US" sz="8000" dirty="0" err="1">
                <a:solidFill>
                  <a:srgbClr val="3B558E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Belakang</a:t>
            </a:r>
            <a:endParaRPr lang="en-US" sz="8000" dirty="0">
              <a:solidFill>
                <a:srgbClr val="3B558E"/>
              </a:solidFill>
              <a:latin typeface="Times New Roman" panose="02020603050405020304" pitchFamily="18" charset="0"/>
              <a:ea typeface="Anton"/>
              <a:cs typeface="Times New Roman" panose="02020603050405020304" pitchFamily="18" charset="0"/>
              <a:sym typeface="Anton"/>
            </a:endParaRPr>
          </a:p>
        </p:txBody>
      </p:sp>
      <p:grpSp>
        <p:nvGrpSpPr>
          <p:cNvPr id="15" name="Group 2">
            <a:extLst>
              <a:ext uri="{FF2B5EF4-FFF2-40B4-BE49-F238E27FC236}">
                <a16:creationId xmlns:a16="http://schemas.microsoft.com/office/drawing/2014/main" xmlns="" id="{A6A63EC4-FFC2-D4FD-7CE2-89DF3CABE95D}"/>
              </a:ext>
            </a:extLst>
          </p:cNvPr>
          <p:cNvGrpSpPr/>
          <p:nvPr/>
        </p:nvGrpSpPr>
        <p:grpSpPr>
          <a:xfrm>
            <a:off x="914400" y="3206359"/>
            <a:ext cx="3883557" cy="6204341"/>
            <a:chOff x="0" y="-76200"/>
            <a:chExt cx="1079124" cy="1412112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xmlns="" id="{A341E6AE-9ABB-5BEC-D7BB-DD3C02B9A2E0}"/>
                </a:ext>
              </a:extLst>
            </p:cNvPr>
            <p:cNvSpPr/>
            <p:nvPr/>
          </p:nvSpPr>
          <p:spPr>
            <a:xfrm>
              <a:off x="0" y="0"/>
              <a:ext cx="1079124" cy="1335912"/>
            </a:xfrm>
            <a:custGeom>
              <a:avLst/>
              <a:gdLst/>
              <a:ahLst/>
              <a:cxnLst/>
              <a:rect l="l" t="t" r="r" b="b"/>
              <a:pathLst>
                <a:path w="1079124" h="1335912">
                  <a:moveTo>
                    <a:pt x="88025" y="0"/>
                  </a:moveTo>
                  <a:lnTo>
                    <a:pt x="991099" y="0"/>
                  </a:lnTo>
                  <a:cubicBezTo>
                    <a:pt x="1014445" y="0"/>
                    <a:pt x="1036834" y="9274"/>
                    <a:pt x="1053342" y="25782"/>
                  </a:cubicBezTo>
                  <a:cubicBezTo>
                    <a:pt x="1069850" y="42290"/>
                    <a:pt x="1079124" y="64679"/>
                    <a:pt x="1079124" y="88025"/>
                  </a:cubicBezTo>
                  <a:lnTo>
                    <a:pt x="1079124" y="1247887"/>
                  </a:lnTo>
                  <a:cubicBezTo>
                    <a:pt x="1079124" y="1271233"/>
                    <a:pt x="1069850" y="1293622"/>
                    <a:pt x="1053342" y="1310130"/>
                  </a:cubicBezTo>
                  <a:cubicBezTo>
                    <a:pt x="1036834" y="1326638"/>
                    <a:pt x="1014445" y="1335912"/>
                    <a:pt x="991099" y="1335912"/>
                  </a:cubicBezTo>
                  <a:lnTo>
                    <a:pt x="88025" y="1335912"/>
                  </a:lnTo>
                  <a:cubicBezTo>
                    <a:pt x="64679" y="1335912"/>
                    <a:pt x="42290" y="1326638"/>
                    <a:pt x="25782" y="1310130"/>
                  </a:cubicBezTo>
                  <a:cubicBezTo>
                    <a:pt x="9274" y="1293622"/>
                    <a:pt x="0" y="1271233"/>
                    <a:pt x="0" y="1247887"/>
                  </a:cubicBezTo>
                  <a:lnTo>
                    <a:pt x="0" y="88025"/>
                  </a:lnTo>
                  <a:cubicBezTo>
                    <a:pt x="0" y="64679"/>
                    <a:pt x="9274" y="42290"/>
                    <a:pt x="25782" y="25782"/>
                  </a:cubicBezTo>
                  <a:cubicBezTo>
                    <a:pt x="42290" y="9274"/>
                    <a:pt x="64679" y="0"/>
                    <a:pt x="88025" y="0"/>
                  </a:cubicBezTo>
                  <a:close/>
                </a:path>
              </a:pathLst>
            </a:custGeom>
            <a:solidFill>
              <a:srgbClr val="3B558E"/>
            </a:solidFill>
            <a:ln cap="rnd">
              <a:noFill/>
              <a:prstDash val="solid"/>
              <a:round/>
            </a:ln>
          </p:spPr>
        </p:sp>
        <p:sp>
          <p:nvSpPr>
            <p:cNvPr id="21" name="TextBox 4">
              <a:extLst>
                <a:ext uri="{FF2B5EF4-FFF2-40B4-BE49-F238E27FC236}">
                  <a16:creationId xmlns:a16="http://schemas.microsoft.com/office/drawing/2014/main" xmlns="" id="{0F5F01AB-3B41-E730-B80B-E433994A6CF3}"/>
                </a:ext>
              </a:extLst>
            </p:cNvPr>
            <p:cNvSpPr txBox="1"/>
            <p:nvPr/>
          </p:nvSpPr>
          <p:spPr>
            <a:xfrm>
              <a:off x="0" y="-76200"/>
              <a:ext cx="1079124" cy="14121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4"/>
                </a:lnSpc>
              </a:pPr>
              <a:endParaRPr/>
            </a:p>
          </p:txBody>
        </p:sp>
      </p:grpSp>
      <p:sp>
        <p:nvSpPr>
          <p:cNvPr id="64" name="TextBox 17">
            <a:extLst>
              <a:ext uri="{FF2B5EF4-FFF2-40B4-BE49-F238E27FC236}">
                <a16:creationId xmlns:a16="http://schemas.microsoft.com/office/drawing/2014/main" xmlns="" id="{A528CA37-8944-4FA8-E6F4-BDEA2D5B041B}"/>
              </a:ext>
            </a:extLst>
          </p:cNvPr>
          <p:cNvSpPr txBox="1"/>
          <p:nvPr/>
        </p:nvSpPr>
        <p:spPr>
          <a:xfrm>
            <a:off x="1250281" y="4893795"/>
            <a:ext cx="3132622" cy="3836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22"/>
              </a:lnSpc>
            </a:pPr>
            <a:r>
              <a:rPr lang="en-ID" sz="2400" dirty="0" err="1">
                <a:solidFill>
                  <a:schemeClr val="bg1"/>
                </a:solidFill>
              </a:rPr>
              <a:t>Perhatian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Pemerintah</a:t>
            </a:r>
            <a:r>
              <a:rPr lang="en-ID" sz="2400" dirty="0">
                <a:solidFill>
                  <a:schemeClr val="bg1"/>
                </a:solidFill>
              </a:rPr>
              <a:t> Pusat </a:t>
            </a:r>
            <a:r>
              <a:rPr lang="en-ID" sz="2400" dirty="0" err="1">
                <a:solidFill>
                  <a:schemeClr val="bg1"/>
                </a:solidFill>
              </a:rPr>
              <a:t>terhadap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Desa-Desa</a:t>
            </a:r>
            <a:r>
              <a:rPr lang="en-ID" sz="2400" dirty="0">
                <a:solidFill>
                  <a:schemeClr val="bg1"/>
                </a:solidFill>
              </a:rPr>
              <a:t> di </a:t>
            </a:r>
            <a:r>
              <a:rPr lang="en-ID" sz="2400" dirty="0" err="1">
                <a:solidFill>
                  <a:schemeClr val="bg1"/>
                </a:solidFill>
              </a:rPr>
              <a:t>seluruh</a:t>
            </a:r>
            <a:r>
              <a:rPr lang="en-ID" sz="2400" dirty="0">
                <a:solidFill>
                  <a:schemeClr val="bg1"/>
                </a:solidFill>
              </a:rPr>
              <a:t> Indonesia, </a:t>
            </a:r>
            <a:r>
              <a:rPr lang="en-ID" sz="2400" dirty="0" err="1">
                <a:solidFill>
                  <a:schemeClr val="bg1"/>
                </a:solidFill>
              </a:rPr>
              <a:t>utamanya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dalam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hal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pemberian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anggaran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tidak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berpengaruh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serta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merta</a:t>
            </a:r>
            <a:r>
              <a:rPr lang="en-ID" sz="2400" dirty="0">
                <a:solidFill>
                  <a:schemeClr val="bg1"/>
                </a:solidFill>
              </a:rPr>
              <a:t> pada </a:t>
            </a:r>
            <a:r>
              <a:rPr lang="en-ID" sz="2400" dirty="0" err="1">
                <a:solidFill>
                  <a:schemeClr val="bg1"/>
                </a:solidFill>
              </a:rPr>
              <a:t>peningkatan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kesejahteraan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masyarakat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desa</a:t>
            </a:r>
            <a:r>
              <a:rPr lang="en-ID" sz="2400" dirty="0">
                <a:solidFill>
                  <a:schemeClr val="bg1"/>
                </a:solidFill>
              </a:rPr>
              <a:t>.</a:t>
            </a:r>
            <a:endParaRPr lang="en-US" sz="2159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65" name="Group 5">
            <a:extLst>
              <a:ext uri="{FF2B5EF4-FFF2-40B4-BE49-F238E27FC236}">
                <a16:creationId xmlns:a16="http://schemas.microsoft.com/office/drawing/2014/main" xmlns="" id="{3AB6C983-CA8A-C3C7-7E99-D944E68CCCF0}"/>
              </a:ext>
            </a:extLst>
          </p:cNvPr>
          <p:cNvGrpSpPr/>
          <p:nvPr/>
        </p:nvGrpSpPr>
        <p:grpSpPr>
          <a:xfrm>
            <a:off x="5021942" y="3518343"/>
            <a:ext cx="4019445" cy="5892357"/>
            <a:chOff x="0" y="0"/>
            <a:chExt cx="1079124" cy="1335912"/>
          </a:xfrm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xmlns="" id="{CF87AA3C-BA6A-594F-DE80-CD5191DE03F2}"/>
                </a:ext>
              </a:extLst>
            </p:cNvPr>
            <p:cNvSpPr/>
            <p:nvPr/>
          </p:nvSpPr>
          <p:spPr>
            <a:xfrm>
              <a:off x="0" y="0"/>
              <a:ext cx="1079124" cy="1335912"/>
            </a:xfrm>
            <a:custGeom>
              <a:avLst/>
              <a:gdLst/>
              <a:ahLst/>
              <a:cxnLst/>
              <a:rect l="l" t="t" r="r" b="b"/>
              <a:pathLst>
                <a:path w="1079124" h="1335912">
                  <a:moveTo>
                    <a:pt x="88025" y="0"/>
                  </a:moveTo>
                  <a:lnTo>
                    <a:pt x="991099" y="0"/>
                  </a:lnTo>
                  <a:cubicBezTo>
                    <a:pt x="1014445" y="0"/>
                    <a:pt x="1036834" y="9274"/>
                    <a:pt x="1053342" y="25782"/>
                  </a:cubicBezTo>
                  <a:cubicBezTo>
                    <a:pt x="1069850" y="42290"/>
                    <a:pt x="1079124" y="64679"/>
                    <a:pt x="1079124" y="88025"/>
                  </a:cubicBezTo>
                  <a:lnTo>
                    <a:pt x="1079124" y="1247887"/>
                  </a:lnTo>
                  <a:cubicBezTo>
                    <a:pt x="1079124" y="1271233"/>
                    <a:pt x="1069850" y="1293622"/>
                    <a:pt x="1053342" y="1310130"/>
                  </a:cubicBezTo>
                  <a:cubicBezTo>
                    <a:pt x="1036834" y="1326638"/>
                    <a:pt x="1014445" y="1335912"/>
                    <a:pt x="991099" y="1335912"/>
                  </a:cubicBezTo>
                  <a:lnTo>
                    <a:pt x="88025" y="1335912"/>
                  </a:lnTo>
                  <a:cubicBezTo>
                    <a:pt x="64679" y="1335912"/>
                    <a:pt x="42290" y="1326638"/>
                    <a:pt x="25782" y="1310130"/>
                  </a:cubicBezTo>
                  <a:cubicBezTo>
                    <a:pt x="9274" y="1293622"/>
                    <a:pt x="0" y="1271233"/>
                    <a:pt x="0" y="1247887"/>
                  </a:cubicBezTo>
                  <a:lnTo>
                    <a:pt x="0" y="88025"/>
                  </a:lnTo>
                  <a:cubicBezTo>
                    <a:pt x="0" y="64679"/>
                    <a:pt x="9274" y="42290"/>
                    <a:pt x="25782" y="25782"/>
                  </a:cubicBezTo>
                  <a:cubicBezTo>
                    <a:pt x="42290" y="9274"/>
                    <a:pt x="64679" y="0"/>
                    <a:pt x="88025" y="0"/>
                  </a:cubicBezTo>
                  <a:close/>
                </a:path>
              </a:pathLst>
            </a:custGeom>
            <a:solidFill>
              <a:srgbClr val="3B558E"/>
            </a:solidFill>
            <a:ln cap="rnd">
              <a:noFill/>
              <a:prstDash val="solid"/>
              <a:round/>
            </a:ln>
          </p:spPr>
        </p:sp>
        <p:sp>
          <p:nvSpPr>
            <p:cNvPr id="67" name="TextBox 7">
              <a:extLst>
                <a:ext uri="{FF2B5EF4-FFF2-40B4-BE49-F238E27FC236}">
                  <a16:creationId xmlns:a16="http://schemas.microsoft.com/office/drawing/2014/main" xmlns="" id="{CDF631FC-85E9-3FCE-8E4E-55BBAD73FCAE}"/>
                </a:ext>
              </a:extLst>
            </p:cNvPr>
            <p:cNvSpPr txBox="1"/>
            <p:nvPr/>
          </p:nvSpPr>
          <p:spPr>
            <a:xfrm>
              <a:off x="0" y="-76200"/>
              <a:ext cx="1079124" cy="14121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4"/>
                </a:lnSpc>
              </a:pPr>
              <a:endParaRPr/>
            </a:p>
          </p:txBody>
        </p:sp>
      </p:grpSp>
      <p:grpSp>
        <p:nvGrpSpPr>
          <p:cNvPr id="68" name="Group 8">
            <a:extLst>
              <a:ext uri="{FF2B5EF4-FFF2-40B4-BE49-F238E27FC236}">
                <a16:creationId xmlns:a16="http://schemas.microsoft.com/office/drawing/2014/main" xmlns="" id="{09629D82-4382-AB8A-F271-DADA795C5AD2}"/>
              </a:ext>
            </a:extLst>
          </p:cNvPr>
          <p:cNvGrpSpPr/>
          <p:nvPr/>
        </p:nvGrpSpPr>
        <p:grpSpPr>
          <a:xfrm>
            <a:off x="9272137" y="3541156"/>
            <a:ext cx="4067436" cy="5892356"/>
            <a:chOff x="0" y="0"/>
            <a:chExt cx="1079124" cy="1335912"/>
          </a:xfrm>
        </p:grpSpPr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xmlns="" id="{C5CED9B2-3E2F-90A4-309E-39B1DEFDA7ED}"/>
                </a:ext>
              </a:extLst>
            </p:cNvPr>
            <p:cNvSpPr/>
            <p:nvPr/>
          </p:nvSpPr>
          <p:spPr>
            <a:xfrm>
              <a:off x="0" y="0"/>
              <a:ext cx="1079124" cy="1335912"/>
            </a:xfrm>
            <a:custGeom>
              <a:avLst/>
              <a:gdLst/>
              <a:ahLst/>
              <a:cxnLst/>
              <a:rect l="l" t="t" r="r" b="b"/>
              <a:pathLst>
                <a:path w="1079124" h="1335912">
                  <a:moveTo>
                    <a:pt x="88025" y="0"/>
                  </a:moveTo>
                  <a:lnTo>
                    <a:pt x="991099" y="0"/>
                  </a:lnTo>
                  <a:cubicBezTo>
                    <a:pt x="1014445" y="0"/>
                    <a:pt x="1036834" y="9274"/>
                    <a:pt x="1053342" y="25782"/>
                  </a:cubicBezTo>
                  <a:cubicBezTo>
                    <a:pt x="1069850" y="42290"/>
                    <a:pt x="1079124" y="64679"/>
                    <a:pt x="1079124" y="88025"/>
                  </a:cubicBezTo>
                  <a:lnTo>
                    <a:pt x="1079124" y="1247887"/>
                  </a:lnTo>
                  <a:cubicBezTo>
                    <a:pt x="1079124" y="1271233"/>
                    <a:pt x="1069850" y="1293622"/>
                    <a:pt x="1053342" y="1310130"/>
                  </a:cubicBezTo>
                  <a:cubicBezTo>
                    <a:pt x="1036834" y="1326638"/>
                    <a:pt x="1014445" y="1335912"/>
                    <a:pt x="991099" y="1335912"/>
                  </a:cubicBezTo>
                  <a:lnTo>
                    <a:pt x="88025" y="1335912"/>
                  </a:lnTo>
                  <a:cubicBezTo>
                    <a:pt x="64679" y="1335912"/>
                    <a:pt x="42290" y="1326638"/>
                    <a:pt x="25782" y="1310130"/>
                  </a:cubicBezTo>
                  <a:cubicBezTo>
                    <a:pt x="9274" y="1293622"/>
                    <a:pt x="0" y="1271233"/>
                    <a:pt x="0" y="1247887"/>
                  </a:cubicBezTo>
                  <a:lnTo>
                    <a:pt x="0" y="88025"/>
                  </a:lnTo>
                  <a:cubicBezTo>
                    <a:pt x="0" y="64679"/>
                    <a:pt x="9274" y="42290"/>
                    <a:pt x="25782" y="25782"/>
                  </a:cubicBezTo>
                  <a:cubicBezTo>
                    <a:pt x="42290" y="9274"/>
                    <a:pt x="64679" y="0"/>
                    <a:pt x="88025" y="0"/>
                  </a:cubicBezTo>
                  <a:close/>
                </a:path>
              </a:pathLst>
            </a:custGeom>
            <a:solidFill>
              <a:srgbClr val="3B558E"/>
            </a:solidFill>
            <a:ln cap="rnd">
              <a:noFill/>
              <a:prstDash val="solid"/>
              <a:round/>
            </a:ln>
          </p:spPr>
        </p:sp>
        <p:sp>
          <p:nvSpPr>
            <p:cNvPr id="74" name="TextBox 10">
              <a:extLst>
                <a:ext uri="{FF2B5EF4-FFF2-40B4-BE49-F238E27FC236}">
                  <a16:creationId xmlns:a16="http://schemas.microsoft.com/office/drawing/2014/main" xmlns="" id="{B458F291-7063-7BCC-4E4A-F510596B0D99}"/>
                </a:ext>
              </a:extLst>
            </p:cNvPr>
            <p:cNvSpPr txBox="1"/>
            <p:nvPr/>
          </p:nvSpPr>
          <p:spPr>
            <a:xfrm>
              <a:off x="0" y="-76200"/>
              <a:ext cx="1079124" cy="14121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4"/>
                </a:lnSpc>
              </a:pPr>
              <a:endParaRPr/>
            </a:p>
          </p:txBody>
        </p:sp>
      </p:grpSp>
      <p:sp>
        <p:nvSpPr>
          <p:cNvPr id="75" name="Freeform 23">
            <a:extLst>
              <a:ext uri="{FF2B5EF4-FFF2-40B4-BE49-F238E27FC236}">
                <a16:creationId xmlns:a16="http://schemas.microsoft.com/office/drawing/2014/main" xmlns="" id="{45FDCE0A-A1C7-FE40-44C9-BCE3448C4217}"/>
              </a:ext>
            </a:extLst>
          </p:cNvPr>
          <p:cNvSpPr/>
          <p:nvPr/>
        </p:nvSpPr>
        <p:spPr>
          <a:xfrm rot="-10800000">
            <a:off x="0" y="0"/>
            <a:ext cx="3245894" cy="3245894"/>
          </a:xfrm>
          <a:custGeom>
            <a:avLst/>
            <a:gdLst/>
            <a:ahLst/>
            <a:cxnLst/>
            <a:rect l="l" t="t" r="r" b="b"/>
            <a:pathLst>
              <a:path w="3245894" h="3245894">
                <a:moveTo>
                  <a:pt x="0" y="0"/>
                </a:moveTo>
                <a:lnTo>
                  <a:pt x="3245894" y="0"/>
                </a:lnTo>
                <a:lnTo>
                  <a:pt x="3245894" y="3245894"/>
                </a:lnTo>
                <a:lnTo>
                  <a:pt x="0" y="32458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6" name="Freeform 24">
            <a:extLst>
              <a:ext uri="{FF2B5EF4-FFF2-40B4-BE49-F238E27FC236}">
                <a16:creationId xmlns:a16="http://schemas.microsoft.com/office/drawing/2014/main" xmlns="" id="{0EB05B49-01A1-4BEA-432B-FF84A3CA5E1B}"/>
              </a:ext>
            </a:extLst>
          </p:cNvPr>
          <p:cNvSpPr/>
          <p:nvPr/>
        </p:nvSpPr>
        <p:spPr>
          <a:xfrm>
            <a:off x="-76200" y="9085167"/>
            <a:ext cx="2479866" cy="1239933"/>
          </a:xfrm>
          <a:custGeom>
            <a:avLst/>
            <a:gdLst/>
            <a:ahLst/>
            <a:cxnLst/>
            <a:rect l="l" t="t" r="r" b="b"/>
            <a:pathLst>
              <a:path w="2479866" h="1239933">
                <a:moveTo>
                  <a:pt x="0" y="0"/>
                </a:moveTo>
                <a:lnTo>
                  <a:pt x="2479866" y="0"/>
                </a:lnTo>
                <a:lnTo>
                  <a:pt x="2479866" y="1239933"/>
                </a:lnTo>
                <a:lnTo>
                  <a:pt x="0" y="12399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7" name="TextBox 33">
            <a:extLst>
              <a:ext uri="{FF2B5EF4-FFF2-40B4-BE49-F238E27FC236}">
                <a16:creationId xmlns:a16="http://schemas.microsoft.com/office/drawing/2014/main" xmlns="" id="{DACC0D9E-28E2-02B3-5A31-D289CB51EF63}"/>
              </a:ext>
            </a:extLst>
          </p:cNvPr>
          <p:cNvSpPr txBox="1"/>
          <p:nvPr/>
        </p:nvSpPr>
        <p:spPr>
          <a:xfrm>
            <a:off x="986517" y="3836976"/>
            <a:ext cx="369395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 err="1">
                <a:solidFill>
                  <a:srgbClr val="FFC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Fokus</a:t>
            </a:r>
            <a:r>
              <a:rPr lang="en-US" sz="2800" dirty="0">
                <a:solidFill>
                  <a:srgbClr val="FFC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Pemerintah</a:t>
            </a:r>
            <a:r>
              <a:rPr lang="en-US" sz="2800" dirty="0">
                <a:solidFill>
                  <a:srgbClr val="FFC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Pusat</a:t>
            </a:r>
          </a:p>
        </p:txBody>
      </p:sp>
      <p:grpSp>
        <p:nvGrpSpPr>
          <p:cNvPr id="78" name="Group 14">
            <a:extLst>
              <a:ext uri="{FF2B5EF4-FFF2-40B4-BE49-F238E27FC236}">
                <a16:creationId xmlns:a16="http://schemas.microsoft.com/office/drawing/2014/main" xmlns="" id="{C0748F21-66FF-7A1F-9E4D-F391AB007DFE}"/>
              </a:ext>
            </a:extLst>
          </p:cNvPr>
          <p:cNvGrpSpPr/>
          <p:nvPr/>
        </p:nvGrpSpPr>
        <p:grpSpPr>
          <a:xfrm>
            <a:off x="2215673" y="2521882"/>
            <a:ext cx="1171906" cy="1207706"/>
            <a:chOff x="0" y="0"/>
            <a:chExt cx="812800" cy="812800"/>
          </a:xfrm>
        </p:grpSpPr>
        <p:sp>
          <p:nvSpPr>
            <p:cNvPr id="79" name="Freeform 15">
              <a:extLst>
                <a:ext uri="{FF2B5EF4-FFF2-40B4-BE49-F238E27FC236}">
                  <a16:creationId xmlns:a16="http://schemas.microsoft.com/office/drawing/2014/main" xmlns="" id="{2B2080ED-60E8-FDAD-8F3B-E537765D75F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</p:spPr>
        </p:sp>
        <p:sp>
          <p:nvSpPr>
            <p:cNvPr id="80" name="TextBox 16">
              <a:extLst>
                <a:ext uri="{FF2B5EF4-FFF2-40B4-BE49-F238E27FC236}">
                  <a16:creationId xmlns:a16="http://schemas.microsoft.com/office/drawing/2014/main" xmlns="" id="{08B8A909-A668-FC62-0AC9-37D7035102E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1" name="Freeform 12">
            <a:extLst>
              <a:ext uri="{FF2B5EF4-FFF2-40B4-BE49-F238E27FC236}">
                <a16:creationId xmlns:a16="http://schemas.microsoft.com/office/drawing/2014/main" xmlns="" id="{B50377A9-90FB-B8E1-DE73-E2B9A2AEAF07}"/>
              </a:ext>
            </a:extLst>
          </p:cNvPr>
          <p:cNvSpPr/>
          <p:nvPr/>
        </p:nvSpPr>
        <p:spPr>
          <a:xfrm>
            <a:off x="2460309" y="2710994"/>
            <a:ext cx="729667" cy="807349"/>
          </a:xfrm>
          <a:custGeom>
            <a:avLst/>
            <a:gdLst/>
            <a:ahLst/>
            <a:cxnLst/>
            <a:rect l="l" t="t" r="r" b="b"/>
            <a:pathLst>
              <a:path w="1173044" h="1693926">
                <a:moveTo>
                  <a:pt x="0" y="0"/>
                </a:moveTo>
                <a:lnTo>
                  <a:pt x="1173044" y="0"/>
                </a:lnTo>
                <a:lnTo>
                  <a:pt x="1173044" y="1693926"/>
                </a:lnTo>
                <a:lnTo>
                  <a:pt x="0" y="16939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grpSp>
        <p:nvGrpSpPr>
          <p:cNvPr id="82" name="Group 14">
            <a:extLst>
              <a:ext uri="{FF2B5EF4-FFF2-40B4-BE49-F238E27FC236}">
                <a16:creationId xmlns:a16="http://schemas.microsoft.com/office/drawing/2014/main" xmlns="" id="{DC84D45A-2B44-DA3D-E2DA-B9A1B5A1327C}"/>
              </a:ext>
            </a:extLst>
          </p:cNvPr>
          <p:cNvGrpSpPr/>
          <p:nvPr/>
        </p:nvGrpSpPr>
        <p:grpSpPr>
          <a:xfrm>
            <a:off x="6406673" y="2521882"/>
            <a:ext cx="1171906" cy="1207706"/>
            <a:chOff x="0" y="0"/>
            <a:chExt cx="812800" cy="812800"/>
          </a:xfrm>
        </p:grpSpPr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xmlns="" id="{63FED2AE-CD8F-43E7-D683-298FA970FCB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</p:spPr>
        </p:sp>
        <p:sp>
          <p:nvSpPr>
            <p:cNvPr id="84" name="TextBox 16">
              <a:extLst>
                <a:ext uri="{FF2B5EF4-FFF2-40B4-BE49-F238E27FC236}">
                  <a16:creationId xmlns:a16="http://schemas.microsoft.com/office/drawing/2014/main" xmlns="" id="{4D4884B2-47B4-E990-5030-77E54BFCA7C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5" name="Freeform 26">
            <a:extLst>
              <a:ext uri="{FF2B5EF4-FFF2-40B4-BE49-F238E27FC236}">
                <a16:creationId xmlns:a16="http://schemas.microsoft.com/office/drawing/2014/main" xmlns="" id="{DDBF25FE-D9C1-A22E-409A-E5BDE2E264FB}"/>
              </a:ext>
            </a:extLst>
          </p:cNvPr>
          <p:cNvSpPr/>
          <p:nvPr/>
        </p:nvSpPr>
        <p:spPr>
          <a:xfrm>
            <a:off x="6637851" y="2802271"/>
            <a:ext cx="712128" cy="664829"/>
          </a:xfrm>
          <a:custGeom>
            <a:avLst/>
            <a:gdLst/>
            <a:ahLst/>
            <a:cxnLst/>
            <a:rect l="l" t="t" r="r" b="b"/>
            <a:pathLst>
              <a:path w="877612" h="877612">
                <a:moveTo>
                  <a:pt x="0" y="0"/>
                </a:moveTo>
                <a:lnTo>
                  <a:pt x="877612" y="0"/>
                </a:lnTo>
                <a:lnTo>
                  <a:pt x="877612" y="877612"/>
                </a:lnTo>
                <a:lnTo>
                  <a:pt x="0" y="8776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6" name="TextBox 33">
            <a:extLst>
              <a:ext uri="{FF2B5EF4-FFF2-40B4-BE49-F238E27FC236}">
                <a16:creationId xmlns:a16="http://schemas.microsoft.com/office/drawing/2014/main" xmlns="" id="{8BAB29D3-2C96-97BA-A3B7-0983519ACD4D}"/>
              </a:ext>
            </a:extLst>
          </p:cNvPr>
          <p:cNvSpPr txBox="1"/>
          <p:nvPr/>
        </p:nvSpPr>
        <p:spPr>
          <a:xfrm>
            <a:off x="5125984" y="4014244"/>
            <a:ext cx="369395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 err="1">
                <a:solidFill>
                  <a:srgbClr val="FFC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Anggaran</a:t>
            </a:r>
            <a:r>
              <a:rPr lang="en-US" sz="2800" dirty="0">
                <a:solidFill>
                  <a:srgbClr val="FFC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Dana </a:t>
            </a:r>
            <a:r>
              <a:rPr lang="en-US" sz="2800" dirty="0" err="1">
                <a:solidFill>
                  <a:srgbClr val="FFC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Desa</a:t>
            </a:r>
            <a:endParaRPr lang="en-US" sz="2800" dirty="0">
              <a:solidFill>
                <a:srgbClr val="FFC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87" name="TextBox 17">
            <a:extLst>
              <a:ext uri="{FF2B5EF4-FFF2-40B4-BE49-F238E27FC236}">
                <a16:creationId xmlns:a16="http://schemas.microsoft.com/office/drawing/2014/main" xmlns="" id="{D6538906-AFEB-F11D-51C3-3F8473F67033}"/>
              </a:ext>
            </a:extLst>
          </p:cNvPr>
          <p:cNvSpPr txBox="1"/>
          <p:nvPr/>
        </p:nvSpPr>
        <p:spPr>
          <a:xfrm>
            <a:off x="5542634" y="4941032"/>
            <a:ext cx="3132622" cy="2297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22"/>
              </a:lnSpc>
            </a:pPr>
            <a:r>
              <a:rPr lang="en-ID" sz="2400" dirty="0">
                <a:solidFill>
                  <a:schemeClr val="bg1"/>
                </a:solidFill>
              </a:rPr>
              <a:t>Di </a:t>
            </a:r>
            <a:r>
              <a:rPr lang="en-ID" sz="2400" dirty="0" err="1">
                <a:solidFill>
                  <a:schemeClr val="bg1"/>
                </a:solidFill>
              </a:rPr>
              <a:t>Kabupaten</a:t>
            </a:r>
            <a:r>
              <a:rPr lang="en-ID" sz="2400" dirty="0">
                <a:solidFill>
                  <a:schemeClr val="bg1"/>
                </a:solidFill>
              </a:rPr>
              <a:t> Sumba Tengah, total </a:t>
            </a:r>
            <a:r>
              <a:rPr lang="en-ID" sz="2400" dirty="0" err="1">
                <a:solidFill>
                  <a:schemeClr val="bg1"/>
                </a:solidFill>
              </a:rPr>
              <a:t>anggaran</a:t>
            </a:r>
            <a:r>
              <a:rPr lang="en-ID" sz="2400" dirty="0">
                <a:solidFill>
                  <a:schemeClr val="bg1"/>
                </a:solidFill>
              </a:rPr>
              <a:t> Dana </a:t>
            </a:r>
            <a:r>
              <a:rPr lang="en-ID" sz="2400" dirty="0" err="1">
                <a:solidFill>
                  <a:schemeClr val="bg1"/>
                </a:solidFill>
              </a:rPr>
              <a:t>Desa</a:t>
            </a:r>
            <a:r>
              <a:rPr lang="en-ID" sz="2400" dirty="0">
                <a:solidFill>
                  <a:schemeClr val="bg1"/>
                </a:solidFill>
              </a:rPr>
              <a:t> yang </a:t>
            </a:r>
            <a:r>
              <a:rPr lang="en-ID" sz="2400" dirty="0" err="1">
                <a:solidFill>
                  <a:schemeClr val="bg1"/>
                </a:solidFill>
              </a:rPr>
              <a:t>diterima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sejak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Tahun</a:t>
            </a:r>
            <a:r>
              <a:rPr lang="en-ID" sz="2400" dirty="0">
                <a:solidFill>
                  <a:schemeClr val="bg1"/>
                </a:solidFill>
              </a:rPr>
              <a:t> 2015 </a:t>
            </a:r>
            <a:r>
              <a:rPr lang="en-ID" sz="2400" dirty="0" err="1">
                <a:solidFill>
                  <a:schemeClr val="bg1"/>
                </a:solidFill>
              </a:rPr>
              <a:t>hingga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Tahun</a:t>
            </a:r>
            <a:r>
              <a:rPr lang="en-ID" sz="2400" dirty="0">
                <a:solidFill>
                  <a:schemeClr val="bg1"/>
                </a:solidFill>
              </a:rPr>
              <a:t> 2024 </a:t>
            </a:r>
            <a:r>
              <a:rPr lang="en-ID" sz="2400" dirty="0" err="1">
                <a:solidFill>
                  <a:schemeClr val="bg1"/>
                </a:solidFill>
              </a:rPr>
              <a:t>sebesar</a:t>
            </a:r>
            <a:r>
              <a:rPr lang="en-ID" sz="2400" dirty="0">
                <a:solidFill>
                  <a:schemeClr val="bg1"/>
                </a:solidFill>
              </a:rPr>
              <a:t> Rp584.248.690.000,-</a:t>
            </a:r>
            <a:endParaRPr lang="en-US" sz="2159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8" name="TextBox 33">
            <a:extLst>
              <a:ext uri="{FF2B5EF4-FFF2-40B4-BE49-F238E27FC236}">
                <a16:creationId xmlns:a16="http://schemas.microsoft.com/office/drawing/2014/main" xmlns="" id="{142D9D29-FA53-EE72-B5FC-0358ACA3C4B1}"/>
              </a:ext>
            </a:extLst>
          </p:cNvPr>
          <p:cNvSpPr txBox="1"/>
          <p:nvPr/>
        </p:nvSpPr>
        <p:spPr>
          <a:xfrm>
            <a:off x="9389143" y="4041114"/>
            <a:ext cx="369395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Angka </a:t>
            </a:r>
            <a:r>
              <a:rPr lang="en-US" sz="2800" dirty="0" err="1">
                <a:solidFill>
                  <a:srgbClr val="FFC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Kemiskinan</a:t>
            </a:r>
            <a:endParaRPr lang="en-US" sz="2800" dirty="0">
              <a:solidFill>
                <a:srgbClr val="FFC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grpSp>
        <p:nvGrpSpPr>
          <p:cNvPr id="89" name="Group 14">
            <a:extLst>
              <a:ext uri="{FF2B5EF4-FFF2-40B4-BE49-F238E27FC236}">
                <a16:creationId xmlns:a16="http://schemas.microsoft.com/office/drawing/2014/main" xmlns="" id="{8F821842-6BF2-56A0-4C5C-BC58C0ED962B}"/>
              </a:ext>
            </a:extLst>
          </p:cNvPr>
          <p:cNvGrpSpPr/>
          <p:nvPr/>
        </p:nvGrpSpPr>
        <p:grpSpPr>
          <a:xfrm>
            <a:off x="10719902" y="2640394"/>
            <a:ext cx="1171906" cy="1207706"/>
            <a:chOff x="0" y="0"/>
            <a:chExt cx="812800" cy="812800"/>
          </a:xfrm>
        </p:grpSpPr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F14991F1-C6AA-4AFF-3C6D-0B61AB767A9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</p:spPr>
        </p:sp>
        <p:sp>
          <p:nvSpPr>
            <p:cNvPr id="91" name="TextBox 16">
              <a:extLst>
                <a:ext uri="{FF2B5EF4-FFF2-40B4-BE49-F238E27FC236}">
                  <a16:creationId xmlns:a16="http://schemas.microsoft.com/office/drawing/2014/main" xmlns="" id="{7A3307B4-11D7-4329-BAC8-22260CCA938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2" name="TextBox 17">
            <a:extLst>
              <a:ext uri="{FF2B5EF4-FFF2-40B4-BE49-F238E27FC236}">
                <a16:creationId xmlns:a16="http://schemas.microsoft.com/office/drawing/2014/main" xmlns="" id="{4FD15D9B-EDF4-8E62-7959-45AE36C3E052}"/>
              </a:ext>
            </a:extLst>
          </p:cNvPr>
          <p:cNvSpPr txBox="1"/>
          <p:nvPr/>
        </p:nvSpPr>
        <p:spPr>
          <a:xfrm>
            <a:off x="9712579" y="4946438"/>
            <a:ext cx="3132622" cy="2297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22"/>
              </a:lnSpc>
            </a:pPr>
            <a:r>
              <a:rPr lang="en-ID" sz="2400" dirty="0">
                <a:solidFill>
                  <a:schemeClr val="bg1"/>
                </a:solidFill>
              </a:rPr>
              <a:t>Angka </a:t>
            </a:r>
            <a:r>
              <a:rPr lang="en-ID" sz="2400" dirty="0" err="1">
                <a:solidFill>
                  <a:schemeClr val="bg1"/>
                </a:solidFill>
              </a:rPr>
              <a:t>kemiskinan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sebesar</a:t>
            </a:r>
            <a:r>
              <a:rPr lang="en-ID" sz="2400" dirty="0">
                <a:solidFill>
                  <a:schemeClr val="bg1"/>
                </a:solidFill>
              </a:rPr>
              <a:t> 31,78%, Angka </a:t>
            </a:r>
            <a:r>
              <a:rPr lang="en-ID" sz="2400" dirty="0" err="1">
                <a:solidFill>
                  <a:schemeClr val="bg1"/>
                </a:solidFill>
              </a:rPr>
              <a:t>kemiskinan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ekstrim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sebesar</a:t>
            </a:r>
            <a:r>
              <a:rPr lang="en-ID" sz="2400" dirty="0">
                <a:solidFill>
                  <a:schemeClr val="bg1"/>
                </a:solidFill>
              </a:rPr>
              <a:t> 19,11% dan Angka stunting </a:t>
            </a:r>
            <a:r>
              <a:rPr lang="en-ID" sz="2400" dirty="0" err="1">
                <a:solidFill>
                  <a:schemeClr val="bg1"/>
                </a:solidFill>
              </a:rPr>
              <a:t>sebesar</a:t>
            </a:r>
            <a:r>
              <a:rPr lang="en-ID" sz="2400" dirty="0">
                <a:solidFill>
                  <a:schemeClr val="bg1"/>
                </a:solidFill>
              </a:rPr>
              <a:t> 14%.</a:t>
            </a:r>
            <a:endParaRPr lang="en-US" sz="2159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6A214086-C74B-63FF-EE5C-B43CC0EF7B22}"/>
              </a:ext>
            </a:extLst>
          </p:cNvPr>
          <p:cNvGrpSpPr/>
          <p:nvPr/>
        </p:nvGrpSpPr>
        <p:grpSpPr>
          <a:xfrm>
            <a:off x="13522179" y="2601205"/>
            <a:ext cx="4067435" cy="6809495"/>
            <a:chOff x="14314030" y="2601205"/>
            <a:chExt cx="4067435" cy="6809495"/>
          </a:xfrm>
        </p:grpSpPr>
        <p:sp>
          <p:nvSpPr>
            <p:cNvPr id="94" name="Freeform 21">
              <a:extLst>
                <a:ext uri="{FF2B5EF4-FFF2-40B4-BE49-F238E27FC236}">
                  <a16:creationId xmlns:a16="http://schemas.microsoft.com/office/drawing/2014/main" xmlns="" id="{B27BAF99-11AA-B3F9-6C62-75D87B7F9E81}"/>
                </a:ext>
              </a:extLst>
            </p:cNvPr>
            <p:cNvSpPr/>
            <p:nvPr/>
          </p:nvSpPr>
          <p:spPr>
            <a:xfrm>
              <a:off x="16512210" y="7020883"/>
              <a:ext cx="747090" cy="74709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9F3C"/>
            </a:solidFill>
          </p:spPr>
        </p:sp>
        <p:sp>
          <p:nvSpPr>
            <p:cNvPr id="95" name="TextBox 22">
              <a:extLst>
                <a:ext uri="{FF2B5EF4-FFF2-40B4-BE49-F238E27FC236}">
                  <a16:creationId xmlns:a16="http://schemas.microsoft.com/office/drawing/2014/main" xmlns="" id="{79B48120-C577-9E51-7B86-327EEF696349}"/>
                </a:ext>
              </a:extLst>
            </p:cNvPr>
            <p:cNvSpPr txBox="1"/>
            <p:nvPr/>
          </p:nvSpPr>
          <p:spPr>
            <a:xfrm>
              <a:off x="16582250" y="7020883"/>
              <a:ext cx="607011" cy="677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4"/>
                </a:lnSpc>
              </a:pPr>
              <a:endParaRPr/>
            </a:p>
          </p:txBody>
        </p:sp>
        <p:grpSp>
          <p:nvGrpSpPr>
            <p:cNvPr id="96" name="Group 2">
              <a:extLst>
                <a:ext uri="{FF2B5EF4-FFF2-40B4-BE49-F238E27FC236}">
                  <a16:creationId xmlns:a16="http://schemas.microsoft.com/office/drawing/2014/main" xmlns="" id="{B5C72B17-AF2D-54EE-55E6-F708C1C8C0E2}"/>
                </a:ext>
              </a:extLst>
            </p:cNvPr>
            <p:cNvGrpSpPr/>
            <p:nvPr/>
          </p:nvGrpSpPr>
          <p:grpSpPr>
            <a:xfrm>
              <a:off x="14314030" y="3518343"/>
              <a:ext cx="4067435" cy="5892357"/>
              <a:chOff x="0" y="0"/>
              <a:chExt cx="1079124" cy="1335912"/>
            </a:xfrm>
          </p:grpSpPr>
          <p:sp>
            <p:nvSpPr>
              <p:cNvPr id="103" name="Freeform 3">
                <a:extLst>
                  <a:ext uri="{FF2B5EF4-FFF2-40B4-BE49-F238E27FC236}">
                    <a16:creationId xmlns:a16="http://schemas.microsoft.com/office/drawing/2014/main" xmlns="" id="{91108C67-DF6F-BB2D-2436-889C87ABD2BC}"/>
                  </a:ext>
                </a:extLst>
              </p:cNvPr>
              <p:cNvSpPr/>
              <p:nvPr/>
            </p:nvSpPr>
            <p:spPr>
              <a:xfrm>
                <a:off x="0" y="0"/>
                <a:ext cx="1079124" cy="1335912"/>
              </a:xfrm>
              <a:custGeom>
                <a:avLst/>
                <a:gdLst/>
                <a:ahLst/>
                <a:cxnLst/>
                <a:rect l="l" t="t" r="r" b="b"/>
                <a:pathLst>
                  <a:path w="1079124" h="1335912">
                    <a:moveTo>
                      <a:pt x="88025" y="0"/>
                    </a:moveTo>
                    <a:lnTo>
                      <a:pt x="991099" y="0"/>
                    </a:lnTo>
                    <a:cubicBezTo>
                      <a:pt x="1014445" y="0"/>
                      <a:pt x="1036834" y="9274"/>
                      <a:pt x="1053342" y="25782"/>
                    </a:cubicBezTo>
                    <a:cubicBezTo>
                      <a:pt x="1069850" y="42290"/>
                      <a:pt x="1079124" y="64679"/>
                      <a:pt x="1079124" y="88025"/>
                    </a:cubicBezTo>
                    <a:lnTo>
                      <a:pt x="1079124" y="1247887"/>
                    </a:lnTo>
                    <a:cubicBezTo>
                      <a:pt x="1079124" y="1271233"/>
                      <a:pt x="1069850" y="1293622"/>
                      <a:pt x="1053342" y="1310130"/>
                    </a:cubicBezTo>
                    <a:cubicBezTo>
                      <a:pt x="1036834" y="1326638"/>
                      <a:pt x="1014445" y="1335912"/>
                      <a:pt x="991099" y="1335912"/>
                    </a:cubicBezTo>
                    <a:lnTo>
                      <a:pt x="88025" y="1335912"/>
                    </a:lnTo>
                    <a:cubicBezTo>
                      <a:pt x="64679" y="1335912"/>
                      <a:pt x="42290" y="1326638"/>
                      <a:pt x="25782" y="1310130"/>
                    </a:cubicBezTo>
                    <a:cubicBezTo>
                      <a:pt x="9274" y="1293622"/>
                      <a:pt x="0" y="1271233"/>
                      <a:pt x="0" y="1247887"/>
                    </a:cubicBezTo>
                    <a:lnTo>
                      <a:pt x="0" y="88025"/>
                    </a:lnTo>
                    <a:cubicBezTo>
                      <a:pt x="0" y="64679"/>
                      <a:pt x="9274" y="42290"/>
                      <a:pt x="25782" y="25782"/>
                    </a:cubicBezTo>
                    <a:cubicBezTo>
                      <a:pt x="42290" y="9274"/>
                      <a:pt x="64679" y="0"/>
                      <a:pt x="88025" y="0"/>
                    </a:cubicBezTo>
                    <a:close/>
                  </a:path>
                </a:pathLst>
              </a:custGeom>
              <a:solidFill>
                <a:srgbClr val="3B558E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04" name="TextBox 4">
                <a:extLst>
                  <a:ext uri="{FF2B5EF4-FFF2-40B4-BE49-F238E27FC236}">
                    <a16:creationId xmlns:a16="http://schemas.microsoft.com/office/drawing/2014/main" xmlns="" id="{BDF7D288-62CA-B1C5-7822-E970ACF0435F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1079124" cy="14121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14"/>
                  </a:lnSpc>
                </a:pPr>
                <a:endParaRPr/>
              </a:p>
            </p:txBody>
          </p:sp>
        </p:grpSp>
        <p:sp>
          <p:nvSpPr>
            <p:cNvPr id="97" name="TextBox 33">
              <a:extLst>
                <a:ext uri="{FF2B5EF4-FFF2-40B4-BE49-F238E27FC236}">
                  <a16:creationId xmlns:a16="http://schemas.microsoft.com/office/drawing/2014/main" xmlns="" id="{83409C43-9012-1433-19F9-63966EF538CE}"/>
                </a:ext>
              </a:extLst>
            </p:cNvPr>
            <p:cNvSpPr txBox="1"/>
            <p:nvPr/>
          </p:nvSpPr>
          <p:spPr>
            <a:xfrm>
              <a:off x="14529732" y="4069897"/>
              <a:ext cx="3693956" cy="430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C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Status </a:t>
              </a:r>
              <a:r>
                <a:rPr lang="en-US" sz="2800" dirty="0" err="1">
                  <a:solidFill>
                    <a:srgbClr val="FFC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Desa</a:t>
              </a:r>
              <a:endParaRPr lang="en-US" sz="2800" dirty="0">
                <a:solidFill>
                  <a:srgbClr val="FFC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endParaRPr>
            </a:p>
          </p:txBody>
        </p:sp>
        <p:grpSp>
          <p:nvGrpSpPr>
            <p:cNvPr id="98" name="Group 14">
              <a:extLst>
                <a:ext uri="{FF2B5EF4-FFF2-40B4-BE49-F238E27FC236}">
                  <a16:creationId xmlns:a16="http://schemas.microsoft.com/office/drawing/2014/main" xmlns="" id="{0E2CB28D-FCEE-0436-8A97-50F3DBCAB76C}"/>
                </a:ext>
              </a:extLst>
            </p:cNvPr>
            <p:cNvGrpSpPr/>
            <p:nvPr/>
          </p:nvGrpSpPr>
          <p:grpSpPr>
            <a:xfrm>
              <a:off x="15685166" y="2601205"/>
              <a:ext cx="1171906" cy="1207706"/>
              <a:chOff x="0" y="0"/>
              <a:chExt cx="812800" cy="812800"/>
            </a:xfrm>
          </p:grpSpPr>
          <p:sp>
            <p:nvSpPr>
              <p:cNvPr id="101" name="Freeform 15">
                <a:extLst>
                  <a:ext uri="{FF2B5EF4-FFF2-40B4-BE49-F238E27FC236}">
                    <a16:creationId xmlns:a16="http://schemas.microsoft.com/office/drawing/2014/main" xmlns="" id="{7180C88A-A37E-6D3D-620C-F6B82F8F0E4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</p:spPr>
          </p:sp>
          <p:sp>
            <p:nvSpPr>
              <p:cNvPr id="102" name="TextBox 16">
                <a:extLst>
                  <a:ext uri="{FF2B5EF4-FFF2-40B4-BE49-F238E27FC236}">
                    <a16:creationId xmlns:a16="http://schemas.microsoft.com/office/drawing/2014/main" xmlns="" id="{F6EDDFBB-E192-0672-BC70-6B59779ED7FB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9" name="Freeform 11">
              <a:extLst>
                <a:ext uri="{FF2B5EF4-FFF2-40B4-BE49-F238E27FC236}">
                  <a16:creationId xmlns:a16="http://schemas.microsoft.com/office/drawing/2014/main" xmlns="" id="{0A6B1118-5758-0DAF-BF05-62B14380D4B6}"/>
                </a:ext>
              </a:extLst>
            </p:cNvPr>
            <p:cNvSpPr/>
            <p:nvPr/>
          </p:nvSpPr>
          <p:spPr>
            <a:xfrm>
              <a:off x="15849600" y="2857500"/>
              <a:ext cx="893660" cy="627411"/>
            </a:xfrm>
            <a:custGeom>
              <a:avLst/>
              <a:gdLst/>
              <a:ahLst/>
              <a:cxnLst/>
              <a:rect l="l" t="t" r="r" b="b"/>
              <a:pathLst>
                <a:path w="1907946" h="1819703">
                  <a:moveTo>
                    <a:pt x="0" y="0"/>
                  </a:moveTo>
                  <a:lnTo>
                    <a:pt x="1907946" y="0"/>
                  </a:lnTo>
                  <a:lnTo>
                    <a:pt x="1907946" y="1819704"/>
                  </a:lnTo>
                  <a:lnTo>
                    <a:pt x="0" y="1819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0" name="TextBox 17">
              <a:extLst>
                <a:ext uri="{FF2B5EF4-FFF2-40B4-BE49-F238E27FC236}">
                  <a16:creationId xmlns:a16="http://schemas.microsoft.com/office/drawing/2014/main" xmlns="" id="{F0089E90-FCBA-4434-7C8F-79FE2C3D3A70}"/>
                </a:ext>
              </a:extLst>
            </p:cNvPr>
            <p:cNvSpPr txBox="1"/>
            <p:nvPr/>
          </p:nvSpPr>
          <p:spPr>
            <a:xfrm>
              <a:off x="14820387" y="4941032"/>
              <a:ext cx="3132622" cy="38360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022"/>
                </a:lnSpc>
              </a:pPr>
              <a:r>
                <a:rPr lang="en-ID" sz="2400" dirty="0" err="1">
                  <a:solidFill>
                    <a:schemeClr val="bg1"/>
                  </a:solidFill>
                </a:rPr>
                <a:t>Berdasarkan</a:t>
              </a:r>
              <a:r>
                <a:rPr lang="en-ID" sz="2400" dirty="0">
                  <a:solidFill>
                    <a:schemeClr val="bg1"/>
                  </a:solidFill>
                </a:rPr>
                <a:t> </a:t>
              </a:r>
              <a:r>
                <a:rPr lang="en-ID" sz="2400" dirty="0" err="1">
                  <a:solidFill>
                    <a:schemeClr val="bg1"/>
                  </a:solidFill>
                </a:rPr>
                <a:t>perspektif</a:t>
              </a:r>
              <a:r>
                <a:rPr lang="en-ID" sz="2400" dirty="0">
                  <a:solidFill>
                    <a:schemeClr val="bg1"/>
                  </a:solidFill>
                </a:rPr>
                <a:t> </a:t>
              </a:r>
              <a:r>
                <a:rPr lang="en-ID" sz="2400" dirty="0" err="1">
                  <a:solidFill>
                    <a:schemeClr val="bg1"/>
                  </a:solidFill>
                </a:rPr>
                <a:t>perkembangan</a:t>
              </a:r>
              <a:r>
                <a:rPr lang="en-ID" sz="2400" dirty="0">
                  <a:solidFill>
                    <a:schemeClr val="bg1"/>
                  </a:solidFill>
                </a:rPr>
                <a:t> </a:t>
              </a:r>
              <a:r>
                <a:rPr lang="en-ID" sz="2400" dirty="0" err="1">
                  <a:solidFill>
                    <a:schemeClr val="bg1"/>
                  </a:solidFill>
                </a:rPr>
                <a:t>desa</a:t>
              </a:r>
              <a:r>
                <a:rPr lang="en-ID" sz="2400" dirty="0">
                  <a:solidFill>
                    <a:schemeClr val="bg1"/>
                  </a:solidFill>
                </a:rPr>
                <a:t> (Index </a:t>
              </a:r>
              <a:r>
                <a:rPr lang="en-ID" sz="2400" dirty="0" err="1">
                  <a:solidFill>
                    <a:schemeClr val="bg1"/>
                  </a:solidFill>
                </a:rPr>
                <a:t>Desa</a:t>
              </a:r>
              <a:r>
                <a:rPr lang="en-ID" sz="2400" dirty="0">
                  <a:solidFill>
                    <a:schemeClr val="bg1"/>
                  </a:solidFill>
                </a:rPr>
                <a:t> </a:t>
              </a:r>
              <a:r>
                <a:rPr lang="en-ID" sz="2400" dirty="0" err="1">
                  <a:solidFill>
                    <a:schemeClr val="bg1"/>
                  </a:solidFill>
                </a:rPr>
                <a:t>Membangun</a:t>
              </a:r>
              <a:r>
                <a:rPr lang="en-ID" sz="2400" dirty="0">
                  <a:solidFill>
                    <a:schemeClr val="bg1"/>
                  </a:solidFill>
                </a:rPr>
                <a:t>), </a:t>
              </a:r>
              <a:r>
                <a:rPr lang="en-ID" sz="2400" dirty="0" err="1">
                  <a:solidFill>
                    <a:schemeClr val="bg1"/>
                  </a:solidFill>
                </a:rPr>
                <a:t>dari</a:t>
              </a:r>
              <a:r>
                <a:rPr lang="en-ID" sz="2400" dirty="0">
                  <a:solidFill>
                    <a:schemeClr val="bg1"/>
                  </a:solidFill>
                </a:rPr>
                <a:t> 65 </a:t>
              </a:r>
              <a:r>
                <a:rPr lang="en-ID" sz="2400" dirty="0" err="1">
                  <a:solidFill>
                    <a:schemeClr val="bg1"/>
                  </a:solidFill>
                </a:rPr>
                <a:t>Desa</a:t>
              </a:r>
              <a:r>
                <a:rPr lang="en-ID" sz="2400" dirty="0">
                  <a:solidFill>
                    <a:schemeClr val="bg1"/>
                  </a:solidFill>
                </a:rPr>
                <a:t> yang </a:t>
              </a:r>
              <a:r>
                <a:rPr lang="en-ID" sz="2400" dirty="0" err="1">
                  <a:solidFill>
                    <a:schemeClr val="bg1"/>
                  </a:solidFill>
                </a:rPr>
                <a:t>terdapat</a:t>
              </a:r>
              <a:r>
                <a:rPr lang="en-ID" sz="2400" dirty="0">
                  <a:solidFill>
                    <a:schemeClr val="bg1"/>
                  </a:solidFill>
                </a:rPr>
                <a:t> di </a:t>
              </a:r>
              <a:r>
                <a:rPr lang="en-ID" sz="2400" dirty="0" err="1">
                  <a:solidFill>
                    <a:schemeClr val="bg1"/>
                  </a:solidFill>
                </a:rPr>
                <a:t>Kabupaten</a:t>
              </a:r>
              <a:r>
                <a:rPr lang="en-ID" sz="2400" dirty="0">
                  <a:solidFill>
                    <a:schemeClr val="bg1"/>
                  </a:solidFill>
                </a:rPr>
                <a:t> Sumba Tengah </a:t>
              </a:r>
              <a:r>
                <a:rPr lang="en-ID" sz="2400" dirty="0" err="1">
                  <a:solidFill>
                    <a:schemeClr val="bg1"/>
                  </a:solidFill>
                </a:rPr>
                <a:t>terdapat</a:t>
              </a:r>
              <a:r>
                <a:rPr lang="en-ID" sz="2400" dirty="0">
                  <a:solidFill>
                    <a:schemeClr val="bg1"/>
                  </a:solidFill>
                </a:rPr>
                <a:t> 33 </a:t>
              </a:r>
              <a:r>
                <a:rPr lang="en-ID" sz="2400" dirty="0" err="1">
                  <a:solidFill>
                    <a:schemeClr val="bg1"/>
                  </a:solidFill>
                </a:rPr>
                <a:t>Desa</a:t>
              </a:r>
              <a:r>
                <a:rPr lang="en-ID" sz="2400" dirty="0">
                  <a:solidFill>
                    <a:schemeClr val="bg1"/>
                  </a:solidFill>
                </a:rPr>
                <a:t> </a:t>
              </a:r>
              <a:r>
                <a:rPr lang="en-ID" sz="2400" dirty="0" err="1">
                  <a:solidFill>
                    <a:schemeClr val="bg1"/>
                  </a:solidFill>
                </a:rPr>
                <a:t>tertinggal</a:t>
              </a:r>
              <a:r>
                <a:rPr lang="en-ID" sz="2400" dirty="0">
                  <a:solidFill>
                    <a:schemeClr val="bg1"/>
                  </a:solidFill>
                </a:rPr>
                <a:t>, 30 </a:t>
              </a:r>
              <a:r>
                <a:rPr lang="en-ID" sz="2400" dirty="0" err="1">
                  <a:solidFill>
                    <a:schemeClr val="bg1"/>
                  </a:solidFill>
                </a:rPr>
                <a:t>Desa</a:t>
              </a:r>
              <a:r>
                <a:rPr lang="en-ID" sz="2400" dirty="0">
                  <a:solidFill>
                    <a:schemeClr val="bg1"/>
                  </a:solidFill>
                </a:rPr>
                <a:t> </a:t>
              </a:r>
              <a:r>
                <a:rPr lang="en-ID" sz="2400" dirty="0" err="1">
                  <a:solidFill>
                    <a:schemeClr val="bg1"/>
                  </a:solidFill>
                </a:rPr>
                <a:t>berkembang</a:t>
              </a:r>
              <a:r>
                <a:rPr lang="en-ID" sz="2400" dirty="0">
                  <a:solidFill>
                    <a:schemeClr val="bg1"/>
                  </a:solidFill>
                </a:rPr>
                <a:t> dan 2 </a:t>
              </a:r>
              <a:r>
                <a:rPr lang="en-ID" sz="2400" dirty="0" err="1">
                  <a:solidFill>
                    <a:schemeClr val="bg1"/>
                  </a:solidFill>
                </a:rPr>
                <a:t>Desa</a:t>
              </a:r>
              <a:r>
                <a:rPr lang="en-ID" sz="2400" dirty="0">
                  <a:solidFill>
                    <a:schemeClr val="bg1"/>
                  </a:solidFill>
                </a:rPr>
                <a:t> </a:t>
              </a:r>
              <a:r>
                <a:rPr lang="en-ID" sz="2400" dirty="0" err="1">
                  <a:solidFill>
                    <a:schemeClr val="bg1"/>
                  </a:solidFill>
                </a:rPr>
                <a:t>maju</a:t>
              </a:r>
              <a:r>
                <a:rPr lang="en-ID" sz="2400" dirty="0">
                  <a:solidFill>
                    <a:schemeClr val="bg1"/>
                  </a:solidFill>
                </a:rPr>
                <a:t>. </a:t>
              </a:r>
              <a:endParaRPr lang="en-US" sz="2159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05" name="Freeform 20">
            <a:extLst>
              <a:ext uri="{FF2B5EF4-FFF2-40B4-BE49-F238E27FC236}">
                <a16:creationId xmlns:a16="http://schemas.microsoft.com/office/drawing/2014/main" xmlns="" id="{F3D5F383-6784-F329-65D9-C0607467FC2C}"/>
              </a:ext>
            </a:extLst>
          </p:cNvPr>
          <p:cNvSpPr/>
          <p:nvPr/>
        </p:nvSpPr>
        <p:spPr>
          <a:xfrm>
            <a:off x="10972800" y="2715632"/>
            <a:ext cx="811550" cy="903868"/>
          </a:xfrm>
          <a:custGeom>
            <a:avLst/>
            <a:gdLst/>
            <a:ahLst/>
            <a:cxnLst/>
            <a:rect l="l" t="t" r="r" b="b"/>
            <a:pathLst>
              <a:path w="751879" h="1068562">
                <a:moveTo>
                  <a:pt x="0" y="0"/>
                </a:moveTo>
                <a:lnTo>
                  <a:pt x="751879" y="0"/>
                </a:lnTo>
                <a:lnTo>
                  <a:pt x="751879" y="1068562"/>
                </a:lnTo>
                <a:lnTo>
                  <a:pt x="0" y="10685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410499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9679D4-C4E8-0DE1-E8A3-DEE7FACFC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3">
            <a:extLst>
              <a:ext uri="{FF2B5EF4-FFF2-40B4-BE49-F238E27FC236}">
                <a16:creationId xmlns:a16="http://schemas.microsoft.com/office/drawing/2014/main" xmlns="" id="{51A83862-F1D2-91CC-80BD-E23205A3FA18}"/>
              </a:ext>
            </a:extLst>
          </p:cNvPr>
          <p:cNvSpPr txBox="1"/>
          <p:nvPr/>
        </p:nvSpPr>
        <p:spPr>
          <a:xfrm>
            <a:off x="4541071" y="825096"/>
            <a:ext cx="9538581" cy="747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spcBef>
                <a:spcPts val="370"/>
              </a:spcBef>
            </a:pPr>
            <a:r>
              <a:rPr lang="en-US" sz="4000" b="1" dirty="0">
                <a:solidFill>
                  <a:srgbClr val="1772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KETERKAITAN MATA PELATIHAN DENGAN PROYEK PERUBAHAN</a:t>
            </a:r>
          </a:p>
        </p:txBody>
      </p:sp>
      <p:sp>
        <p:nvSpPr>
          <p:cNvPr id="48" name="Freeform 16">
            <a:extLst>
              <a:ext uri="{FF2B5EF4-FFF2-40B4-BE49-F238E27FC236}">
                <a16:creationId xmlns:a16="http://schemas.microsoft.com/office/drawing/2014/main" xmlns="" id="{201C1295-E845-7DA3-45A7-B4B2C40D48CD}"/>
              </a:ext>
            </a:extLst>
          </p:cNvPr>
          <p:cNvSpPr/>
          <p:nvPr/>
        </p:nvSpPr>
        <p:spPr>
          <a:xfrm>
            <a:off x="-1676400" y="-1866900"/>
            <a:ext cx="3675104" cy="3675104"/>
          </a:xfrm>
          <a:custGeom>
            <a:avLst/>
            <a:gdLst/>
            <a:ahLst/>
            <a:cxnLst/>
            <a:rect l="l" t="t" r="r" b="b"/>
            <a:pathLst>
              <a:path w="3675104" h="3675104">
                <a:moveTo>
                  <a:pt x="0" y="0"/>
                </a:moveTo>
                <a:lnTo>
                  <a:pt x="3675104" y="0"/>
                </a:lnTo>
                <a:lnTo>
                  <a:pt x="3675104" y="3675104"/>
                </a:lnTo>
                <a:lnTo>
                  <a:pt x="0" y="3675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17">
            <a:extLst>
              <a:ext uri="{FF2B5EF4-FFF2-40B4-BE49-F238E27FC236}">
                <a16:creationId xmlns:a16="http://schemas.microsoft.com/office/drawing/2014/main" xmlns="" id="{16FC74E4-0C84-ECA3-109E-9815E26084F2}"/>
              </a:ext>
            </a:extLst>
          </p:cNvPr>
          <p:cNvSpPr/>
          <p:nvPr/>
        </p:nvSpPr>
        <p:spPr>
          <a:xfrm>
            <a:off x="16755685" y="270918"/>
            <a:ext cx="1082627" cy="1082627"/>
          </a:xfrm>
          <a:custGeom>
            <a:avLst/>
            <a:gdLst/>
            <a:ahLst/>
            <a:cxnLst/>
            <a:rect l="l" t="t" r="r" b="b"/>
            <a:pathLst>
              <a:path w="1082627" h="1082627">
                <a:moveTo>
                  <a:pt x="0" y="0"/>
                </a:moveTo>
                <a:lnTo>
                  <a:pt x="1082626" y="0"/>
                </a:lnTo>
                <a:lnTo>
                  <a:pt x="1082626" y="1082627"/>
                </a:lnTo>
                <a:lnTo>
                  <a:pt x="0" y="10826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12">
            <a:extLst>
              <a:ext uri="{FF2B5EF4-FFF2-40B4-BE49-F238E27FC236}">
                <a16:creationId xmlns:a16="http://schemas.microsoft.com/office/drawing/2014/main" xmlns="" id="{CCAC9226-BABE-2FC0-894F-050DB618B02C}"/>
              </a:ext>
            </a:extLst>
          </p:cNvPr>
          <p:cNvSpPr/>
          <p:nvPr/>
        </p:nvSpPr>
        <p:spPr>
          <a:xfrm flipV="1">
            <a:off x="2686563" y="6972299"/>
            <a:ext cx="13085411" cy="1"/>
          </a:xfrm>
          <a:prstGeom prst="line">
            <a:avLst/>
          </a:prstGeom>
          <a:ln w="38100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13">
            <a:extLst>
              <a:ext uri="{FF2B5EF4-FFF2-40B4-BE49-F238E27FC236}">
                <a16:creationId xmlns:a16="http://schemas.microsoft.com/office/drawing/2014/main" xmlns="" id="{478C8758-2B90-08B9-2FAF-31374CC114DD}"/>
              </a:ext>
            </a:extLst>
          </p:cNvPr>
          <p:cNvSpPr/>
          <p:nvPr/>
        </p:nvSpPr>
        <p:spPr>
          <a:xfrm flipV="1">
            <a:off x="2685139" y="2467287"/>
            <a:ext cx="13088261" cy="61786"/>
          </a:xfrm>
          <a:prstGeom prst="line">
            <a:avLst/>
          </a:prstGeom>
          <a:ln w="38100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14">
            <a:extLst>
              <a:ext uri="{FF2B5EF4-FFF2-40B4-BE49-F238E27FC236}">
                <a16:creationId xmlns:a16="http://schemas.microsoft.com/office/drawing/2014/main" xmlns="" id="{E6C5803D-B812-4AF9-2BC3-5384F0E3A362}"/>
              </a:ext>
            </a:extLst>
          </p:cNvPr>
          <p:cNvSpPr/>
          <p:nvPr/>
        </p:nvSpPr>
        <p:spPr>
          <a:xfrm flipV="1">
            <a:off x="2703275" y="2505799"/>
            <a:ext cx="5705" cy="4466499"/>
          </a:xfrm>
          <a:prstGeom prst="line">
            <a:avLst/>
          </a:prstGeom>
          <a:ln w="38100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55236F46-0F0B-5005-B7CF-371A1209D27C}"/>
              </a:ext>
            </a:extLst>
          </p:cNvPr>
          <p:cNvGrpSpPr/>
          <p:nvPr/>
        </p:nvGrpSpPr>
        <p:grpSpPr>
          <a:xfrm>
            <a:off x="8703698" y="2618464"/>
            <a:ext cx="1120700" cy="1178269"/>
            <a:chOff x="8362298" y="2517193"/>
            <a:chExt cx="1614822" cy="1810131"/>
          </a:xfrm>
        </p:grpSpPr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xmlns="" id="{DB446B01-A1EE-C88D-CA1F-D92CAA56F84F}"/>
                </a:ext>
              </a:extLst>
            </p:cNvPr>
            <p:cNvGrpSpPr/>
            <p:nvPr/>
          </p:nvGrpSpPr>
          <p:grpSpPr>
            <a:xfrm>
              <a:off x="8362298" y="2517193"/>
              <a:ext cx="1614822" cy="1810131"/>
              <a:chOff x="0" y="0"/>
              <a:chExt cx="798484" cy="812800"/>
            </a:xfrm>
          </p:grpSpPr>
          <p:sp>
            <p:nvSpPr>
              <p:cNvPr id="58" name="Freeform 20">
                <a:extLst>
                  <a:ext uri="{FF2B5EF4-FFF2-40B4-BE49-F238E27FC236}">
                    <a16:creationId xmlns:a16="http://schemas.microsoft.com/office/drawing/2014/main" xmlns="" id="{4B74E5BE-C467-D972-7526-496B8EE1CF80}"/>
                  </a:ext>
                </a:extLst>
              </p:cNvPr>
              <p:cNvSpPr/>
              <p:nvPr/>
            </p:nvSpPr>
            <p:spPr>
              <a:xfrm>
                <a:off x="0" y="0"/>
                <a:ext cx="79848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98484" h="812800">
                    <a:moveTo>
                      <a:pt x="798484" y="0"/>
                    </a:moveTo>
                    <a:lnTo>
                      <a:pt x="798484" y="698500"/>
                    </a:lnTo>
                    <a:lnTo>
                      <a:pt x="399242" y="812800"/>
                    </a:lnTo>
                    <a:lnTo>
                      <a:pt x="0" y="698500"/>
                    </a:lnTo>
                    <a:lnTo>
                      <a:pt x="0" y="0"/>
                    </a:lnTo>
                    <a:lnTo>
                      <a:pt x="798484" y="0"/>
                    </a:lnTo>
                    <a:close/>
                  </a:path>
                </a:pathLst>
              </a:custGeom>
              <a:solidFill>
                <a:srgbClr val="5DA295"/>
              </a:solidFill>
            </p:spPr>
          </p:sp>
          <p:sp>
            <p:nvSpPr>
              <p:cNvPr id="59" name="TextBox 21">
                <a:extLst>
                  <a:ext uri="{FF2B5EF4-FFF2-40B4-BE49-F238E27FC236}">
                    <a16:creationId xmlns:a16="http://schemas.microsoft.com/office/drawing/2014/main" xmlns="" id="{315E11BE-BB03-F428-2651-1A3CDD0737E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798484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Freeform 32">
              <a:extLst>
                <a:ext uri="{FF2B5EF4-FFF2-40B4-BE49-F238E27FC236}">
                  <a16:creationId xmlns:a16="http://schemas.microsoft.com/office/drawing/2014/main" xmlns="" id="{F7BCABD3-4A15-3A1F-6923-E9D958E83133}"/>
                </a:ext>
              </a:extLst>
            </p:cNvPr>
            <p:cNvSpPr/>
            <p:nvPr/>
          </p:nvSpPr>
          <p:spPr>
            <a:xfrm>
              <a:off x="8679477" y="2922656"/>
              <a:ext cx="980463" cy="999204"/>
            </a:xfrm>
            <a:custGeom>
              <a:avLst/>
              <a:gdLst/>
              <a:ahLst/>
              <a:cxnLst/>
              <a:rect l="l" t="t" r="r" b="b"/>
              <a:pathLst>
                <a:path w="889817" h="823485">
                  <a:moveTo>
                    <a:pt x="0" y="0"/>
                  </a:moveTo>
                  <a:lnTo>
                    <a:pt x="889817" y="0"/>
                  </a:lnTo>
                  <a:lnTo>
                    <a:pt x="889817" y="823485"/>
                  </a:lnTo>
                  <a:lnTo>
                    <a:pt x="0" y="823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24E0A00F-1723-81D1-B30E-0CA1546BD9B6}"/>
              </a:ext>
            </a:extLst>
          </p:cNvPr>
          <p:cNvGrpSpPr/>
          <p:nvPr/>
        </p:nvGrpSpPr>
        <p:grpSpPr>
          <a:xfrm>
            <a:off x="4416590" y="2563307"/>
            <a:ext cx="1093788" cy="1215985"/>
            <a:chOff x="3968356" y="2432343"/>
            <a:chExt cx="1614822" cy="1894980"/>
          </a:xfrm>
        </p:grpSpPr>
        <p:grpSp>
          <p:nvGrpSpPr>
            <p:cNvPr id="19" name="Group 22">
              <a:extLst>
                <a:ext uri="{FF2B5EF4-FFF2-40B4-BE49-F238E27FC236}">
                  <a16:creationId xmlns:a16="http://schemas.microsoft.com/office/drawing/2014/main" xmlns="" id="{09235BCB-F375-7214-64A4-9DC1D3C2247C}"/>
                </a:ext>
              </a:extLst>
            </p:cNvPr>
            <p:cNvGrpSpPr/>
            <p:nvPr/>
          </p:nvGrpSpPr>
          <p:grpSpPr>
            <a:xfrm>
              <a:off x="3968356" y="2432343"/>
              <a:ext cx="1614822" cy="1894980"/>
              <a:chOff x="0" y="-38100"/>
              <a:chExt cx="798484" cy="850900"/>
            </a:xfrm>
          </p:grpSpPr>
          <p:sp>
            <p:nvSpPr>
              <p:cNvPr id="54" name="Freeform 23">
                <a:extLst>
                  <a:ext uri="{FF2B5EF4-FFF2-40B4-BE49-F238E27FC236}">
                    <a16:creationId xmlns:a16="http://schemas.microsoft.com/office/drawing/2014/main" xmlns="" id="{896B1C44-16F3-9F7B-E094-62F760BCC991}"/>
                  </a:ext>
                </a:extLst>
              </p:cNvPr>
              <p:cNvSpPr/>
              <p:nvPr/>
            </p:nvSpPr>
            <p:spPr>
              <a:xfrm>
                <a:off x="0" y="0"/>
                <a:ext cx="79848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98484" h="812800">
                    <a:moveTo>
                      <a:pt x="798484" y="0"/>
                    </a:moveTo>
                    <a:lnTo>
                      <a:pt x="798484" y="698500"/>
                    </a:lnTo>
                    <a:lnTo>
                      <a:pt x="399242" y="812800"/>
                    </a:lnTo>
                    <a:lnTo>
                      <a:pt x="0" y="698500"/>
                    </a:lnTo>
                    <a:lnTo>
                      <a:pt x="0" y="0"/>
                    </a:lnTo>
                    <a:lnTo>
                      <a:pt x="798484" y="0"/>
                    </a:lnTo>
                    <a:close/>
                  </a:path>
                </a:pathLst>
              </a:custGeom>
              <a:solidFill>
                <a:srgbClr val="5DA295"/>
              </a:solidFill>
            </p:spPr>
          </p:sp>
          <p:sp>
            <p:nvSpPr>
              <p:cNvPr id="57" name="TextBox 24">
                <a:extLst>
                  <a:ext uri="{FF2B5EF4-FFF2-40B4-BE49-F238E27FC236}">
                    <a16:creationId xmlns:a16="http://schemas.microsoft.com/office/drawing/2014/main" xmlns="" id="{BF64A19D-57C9-65B2-B631-4497FB90DB4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798484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xmlns="" id="{8DDD4A81-7F6E-5114-766E-B5BB961FE420}"/>
                </a:ext>
              </a:extLst>
            </p:cNvPr>
            <p:cNvSpPr/>
            <p:nvPr/>
          </p:nvSpPr>
          <p:spPr>
            <a:xfrm>
              <a:off x="4337932" y="2876106"/>
              <a:ext cx="892074" cy="1025229"/>
            </a:xfrm>
            <a:custGeom>
              <a:avLst/>
              <a:gdLst/>
              <a:ahLst/>
              <a:cxnLst/>
              <a:rect l="l" t="t" r="r" b="b"/>
              <a:pathLst>
                <a:path w="809600" h="844933">
                  <a:moveTo>
                    <a:pt x="0" y="0"/>
                  </a:moveTo>
                  <a:lnTo>
                    <a:pt x="809600" y="0"/>
                  </a:lnTo>
                  <a:lnTo>
                    <a:pt x="809600" y="844933"/>
                  </a:lnTo>
                  <a:lnTo>
                    <a:pt x="0" y="844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2" name="TextBox 40">
            <a:extLst>
              <a:ext uri="{FF2B5EF4-FFF2-40B4-BE49-F238E27FC236}">
                <a16:creationId xmlns:a16="http://schemas.microsoft.com/office/drawing/2014/main" xmlns="" id="{D5FDF6B4-9B25-07C4-E1E8-CAE23F3C88EF}"/>
              </a:ext>
            </a:extLst>
          </p:cNvPr>
          <p:cNvSpPr txBox="1"/>
          <p:nvPr/>
        </p:nvSpPr>
        <p:spPr>
          <a:xfrm>
            <a:off x="3184733" y="3779292"/>
            <a:ext cx="3573668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Pengawasan</a:t>
            </a:r>
            <a:r>
              <a:rPr lang="en-US" sz="280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Berbasis</a:t>
            </a:r>
            <a:r>
              <a:rPr lang="en-US" sz="280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Risiko</a:t>
            </a:r>
            <a:endParaRPr lang="en-US" sz="2800" b="1" dirty="0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35" name="TextBox 41">
            <a:extLst>
              <a:ext uri="{FF2B5EF4-FFF2-40B4-BE49-F238E27FC236}">
                <a16:creationId xmlns:a16="http://schemas.microsoft.com/office/drawing/2014/main" xmlns="" id="{BBFC33C5-FB1D-2B13-7ED0-E4485436811A}"/>
              </a:ext>
            </a:extLst>
          </p:cNvPr>
          <p:cNvSpPr txBox="1"/>
          <p:nvPr/>
        </p:nvSpPr>
        <p:spPr>
          <a:xfrm>
            <a:off x="7469577" y="3779292"/>
            <a:ext cx="3519381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Manajemen</a:t>
            </a:r>
            <a:r>
              <a:rPr lang="en-US" sz="280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Pemerintahan</a:t>
            </a:r>
            <a:endParaRPr lang="en-US" sz="2800" b="1" dirty="0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41" name="TextBox 42">
            <a:extLst>
              <a:ext uri="{FF2B5EF4-FFF2-40B4-BE49-F238E27FC236}">
                <a16:creationId xmlns:a16="http://schemas.microsoft.com/office/drawing/2014/main" xmlns="" id="{21710917-E623-39BB-4E9C-457C353E58BA}"/>
              </a:ext>
            </a:extLst>
          </p:cNvPr>
          <p:cNvSpPr txBox="1"/>
          <p:nvPr/>
        </p:nvSpPr>
        <p:spPr>
          <a:xfrm>
            <a:off x="11931476" y="3913368"/>
            <a:ext cx="3412358" cy="43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Diagnosa</a:t>
            </a:r>
            <a:r>
              <a:rPr lang="en-US" sz="280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Organisasi</a:t>
            </a:r>
            <a:endParaRPr lang="en-US" sz="2800" b="1" dirty="0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42" name="TextBox 44">
            <a:extLst>
              <a:ext uri="{FF2B5EF4-FFF2-40B4-BE49-F238E27FC236}">
                <a16:creationId xmlns:a16="http://schemas.microsoft.com/office/drawing/2014/main" xmlns="" id="{6040AF3C-67C6-E90F-325F-14AF1FBEAE6D}"/>
              </a:ext>
            </a:extLst>
          </p:cNvPr>
          <p:cNvSpPr txBox="1"/>
          <p:nvPr/>
        </p:nvSpPr>
        <p:spPr>
          <a:xfrm>
            <a:off x="2922504" y="4927336"/>
            <a:ext cx="398458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Mata pelatihan ini penting sekali untuk mengidentifikasi dan memitigasi potensi risiko yang terjadi dalam proses pendampinagn, asistensi dan pemberian konsultasi kepada pemerintah dan Perangkat Desa.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5">
            <a:extLst>
              <a:ext uri="{FF2B5EF4-FFF2-40B4-BE49-F238E27FC236}">
                <a16:creationId xmlns:a16="http://schemas.microsoft.com/office/drawing/2014/main" xmlns="" id="{7B4B2909-512C-7CA0-5955-FC353AF3EC61}"/>
              </a:ext>
            </a:extLst>
          </p:cNvPr>
          <p:cNvSpPr txBox="1"/>
          <p:nvPr/>
        </p:nvSpPr>
        <p:spPr>
          <a:xfrm>
            <a:off x="7360808" y="4921931"/>
            <a:ext cx="3903667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Mata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pelatihan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ini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penting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sekali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sebagai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rujukan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dalam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mengupayakan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tata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kelola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pemerintahan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desa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yang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akuntabel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dan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responsif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ID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6">
            <a:extLst>
              <a:ext uri="{FF2B5EF4-FFF2-40B4-BE49-F238E27FC236}">
                <a16:creationId xmlns:a16="http://schemas.microsoft.com/office/drawing/2014/main" xmlns="" id="{80BCEEAA-E299-D0B3-D6B8-616BFB302539}"/>
              </a:ext>
            </a:extLst>
          </p:cNvPr>
          <p:cNvSpPr txBox="1"/>
          <p:nvPr/>
        </p:nvSpPr>
        <p:spPr>
          <a:xfrm>
            <a:off x="11628935" y="4921931"/>
            <a:ext cx="393466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Mata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pelatihan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penting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sekali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sebagai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rujukan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dalam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menemukenali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dan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merumuskan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isu-isu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strategis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dalam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pengelolaan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keuangan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desa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ID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41D7AC4E-E246-4696-8A84-EAB6A0346051}"/>
              </a:ext>
            </a:extLst>
          </p:cNvPr>
          <p:cNvGrpSpPr/>
          <p:nvPr/>
        </p:nvGrpSpPr>
        <p:grpSpPr>
          <a:xfrm>
            <a:off x="13048339" y="2582225"/>
            <a:ext cx="1095859" cy="1189675"/>
            <a:chOff x="12739838" y="2505788"/>
            <a:chExt cx="1614822" cy="1810131"/>
          </a:xfrm>
        </p:grpSpPr>
        <p:grpSp>
          <p:nvGrpSpPr>
            <p:cNvPr id="21" name="Group 25">
              <a:extLst>
                <a:ext uri="{FF2B5EF4-FFF2-40B4-BE49-F238E27FC236}">
                  <a16:creationId xmlns:a16="http://schemas.microsoft.com/office/drawing/2014/main" xmlns="" id="{3FA846AB-C0EB-8311-E1DA-66D2F7DDB793}"/>
                </a:ext>
              </a:extLst>
            </p:cNvPr>
            <p:cNvGrpSpPr/>
            <p:nvPr/>
          </p:nvGrpSpPr>
          <p:grpSpPr>
            <a:xfrm>
              <a:off x="12739838" y="2505788"/>
              <a:ext cx="1614822" cy="1810131"/>
              <a:chOff x="0" y="0"/>
              <a:chExt cx="798484" cy="812800"/>
            </a:xfrm>
          </p:grpSpPr>
          <p:sp>
            <p:nvSpPr>
              <p:cNvPr id="50" name="Freeform 26">
                <a:extLst>
                  <a:ext uri="{FF2B5EF4-FFF2-40B4-BE49-F238E27FC236}">
                    <a16:creationId xmlns:a16="http://schemas.microsoft.com/office/drawing/2014/main" xmlns="" id="{3E2761D8-CA6A-D6DE-0F03-41C535AD19DD}"/>
                  </a:ext>
                </a:extLst>
              </p:cNvPr>
              <p:cNvSpPr/>
              <p:nvPr/>
            </p:nvSpPr>
            <p:spPr>
              <a:xfrm>
                <a:off x="0" y="0"/>
                <a:ext cx="79848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98484" h="812800">
                    <a:moveTo>
                      <a:pt x="798484" y="0"/>
                    </a:moveTo>
                    <a:lnTo>
                      <a:pt x="798484" y="698500"/>
                    </a:lnTo>
                    <a:lnTo>
                      <a:pt x="399242" y="812800"/>
                    </a:lnTo>
                    <a:lnTo>
                      <a:pt x="0" y="698500"/>
                    </a:lnTo>
                    <a:lnTo>
                      <a:pt x="0" y="0"/>
                    </a:lnTo>
                    <a:lnTo>
                      <a:pt x="798484" y="0"/>
                    </a:lnTo>
                    <a:close/>
                  </a:path>
                </a:pathLst>
              </a:custGeom>
              <a:solidFill>
                <a:srgbClr val="5DA295"/>
              </a:solidFill>
            </p:spPr>
          </p:sp>
          <p:sp>
            <p:nvSpPr>
              <p:cNvPr id="52" name="TextBox 27">
                <a:extLst>
                  <a:ext uri="{FF2B5EF4-FFF2-40B4-BE49-F238E27FC236}">
                    <a16:creationId xmlns:a16="http://schemas.microsoft.com/office/drawing/2014/main" xmlns="" id="{7DC42E2C-83C3-33DE-AE7A-9490A2EB3FC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798484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xmlns="" id="{6C3383E0-DE45-597C-4122-C65A598F3A7E}"/>
                </a:ext>
              </a:extLst>
            </p:cNvPr>
            <p:cNvSpPr/>
            <p:nvPr/>
          </p:nvSpPr>
          <p:spPr>
            <a:xfrm>
              <a:off x="12972994" y="2746761"/>
              <a:ext cx="1148509" cy="1225326"/>
            </a:xfrm>
            <a:custGeom>
              <a:avLst/>
              <a:gdLst/>
              <a:ahLst/>
              <a:cxnLst/>
              <a:rect l="l" t="t" r="r" b="b"/>
              <a:pathLst>
                <a:path w="680475" h="841037">
                  <a:moveTo>
                    <a:pt x="0" y="0"/>
                  </a:moveTo>
                  <a:lnTo>
                    <a:pt x="680476" y="0"/>
                  </a:lnTo>
                  <a:lnTo>
                    <a:pt x="680476" y="841037"/>
                  </a:lnTo>
                  <a:lnTo>
                    <a:pt x="0" y="841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6" name="AutoShape 14">
            <a:extLst>
              <a:ext uri="{FF2B5EF4-FFF2-40B4-BE49-F238E27FC236}">
                <a16:creationId xmlns:a16="http://schemas.microsoft.com/office/drawing/2014/main" xmlns="" id="{E648CC4D-76FB-3E3D-6B9E-16AE78E7A576}"/>
              </a:ext>
            </a:extLst>
          </p:cNvPr>
          <p:cNvSpPr/>
          <p:nvPr/>
        </p:nvSpPr>
        <p:spPr>
          <a:xfrm flipV="1">
            <a:off x="7174598" y="2505799"/>
            <a:ext cx="5705" cy="4466499"/>
          </a:xfrm>
          <a:prstGeom prst="line">
            <a:avLst/>
          </a:prstGeom>
          <a:ln w="38100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7" name="AutoShape 14">
            <a:extLst>
              <a:ext uri="{FF2B5EF4-FFF2-40B4-BE49-F238E27FC236}">
                <a16:creationId xmlns:a16="http://schemas.microsoft.com/office/drawing/2014/main" xmlns="" id="{B5220DF4-0576-364D-7EBB-7659BF72E292}"/>
              </a:ext>
            </a:extLst>
          </p:cNvPr>
          <p:cNvSpPr/>
          <p:nvPr/>
        </p:nvSpPr>
        <p:spPr>
          <a:xfrm flipV="1">
            <a:off x="11378414" y="2485480"/>
            <a:ext cx="5705" cy="4466499"/>
          </a:xfrm>
          <a:prstGeom prst="line">
            <a:avLst/>
          </a:prstGeom>
          <a:ln w="38100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8" name="AutoShape 14">
            <a:extLst>
              <a:ext uri="{FF2B5EF4-FFF2-40B4-BE49-F238E27FC236}">
                <a16:creationId xmlns:a16="http://schemas.microsoft.com/office/drawing/2014/main" xmlns="" id="{3CF6D155-6533-DAC7-C0E9-DB3E3C7EFB0D}"/>
              </a:ext>
            </a:extLst>
          </p:cNvPr>
          <p:cNvSpPr/>
          <p:nvPr/>
        </p:nvSpPr>
        <p:spPr>
          <a:xfrm flipV="1">
            <a:off x="15751648" y="2485479"/>
            <a:ext cx="5705" cy="4466499"/>
          </a:xfrm>
          <a:prstGeom prst="line">
            <a:avLst/>
          </a:prstGeom>
          <a:ln w="38100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034F9D-ADB7-6F9F-869A-0914D33AA7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04" y="7150936"/>
            <a:ext cx="2215838" cy="295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A8B679-9652-0C5F-BB65-EB7695F309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1201" y="7174963"/>
            <a:ext cx="2210133" cy="2946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102154-852C-4C9E-C47B-739E8527CCB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641" y="7150936"/>
            <a:ext cx="5209263" cy="297044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form 26">
            <a:extLst>
              <a:ext uri="{FF2B5EF4-FFF2-40B4-BE49-F238E27FC236}">
                <a16:creationId xmlns:a16="http://schemas.microsoft.com/office/drawing/2014/main" xmlns="" id="{9C8983DD-CEB3-006B-D893-FA45D836896B}"/>
              </a:ext>
            </a:extLst>
          </p:cNvPr>
          <p:cNvSpPr/>
          <p:nvPr/>
        </p:nvSpPr>
        <p:spPr>
          <a:xfrm>
            <a:off x="16992600" y="9029700"/>
            <a:ext cx="2362199" cy="2209800"/>
          </a:xfrm>
          <a:custGeom>
            <a:avLst/>
            <a:gdLst/>
            <a:ahLst/>
            <a:cxnLst/>
            <a:rect l="l" t="t" r="r" b="b"/>
            <a:pathLst>
              <a:path w="962217" h="962217">
                <a:moveTo>
                  <a:pt x="0" y="0"/>
                </a:moveTo>
                <a:lnTo>
                  <a:pt x="962217" y="0"/>
                </a:lnTo>
                <a:lnTo>
                  <a:pt x="962217" y="962217"/>
                </a:lnTo>
                <a:lnTo>
                  <a:pt x="0" y="96221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38">
            <a:extLst>
              <a:ext uri="{FF2B5EF4-FFF2-40B4-BE49-F238E27FC236}">
                <a16:creationId xmlns:a16="http://schemas.microsoft.com/office/drawing/2014/main" xmlns="" id="{346B285C-9741-AF9A-F88F-5B0474F72EE9}"/>
              </a:ext>
            </a:extLst>
          </p:cNvPr>
          <p:cNvSpPr/>
          <p:nvPr/>
        </p:nvSpPr>
        <p:spPr>
          <a:xfrm>
            <a:off x="16438977" y="8739609"/>
            <a:ext cx="659197" cy="659197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6" y="0"/>
                </a:lnTo>
                <a:lnTo>
                  <a:pt x="659196" y="659197"/>
                </a:lnTo>
                <a:lnTo>
                  <a:pt x="0" y="6591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500716D4-CE45-1B26-F1A9-2AB0E3A93510}"/>
              </a:ext>
            </a:extLst>
          </p:cNvPr>
          <p:cNvSpPr/>
          <p:nvPr/>
        </p:nvSpPr>
        <p:spPr>
          <a:xfrm flipH="1">
            <a:off x="-26650" y="7080239"/>
            <a:ext cx="3836650" cy="3168661"/>
          </a:xfrm>
          <a:custGeom>
            <a:avLst/>
            <a:gdLst/>
            <a:ahLst/>
            <a:cxnLst/>
            <a:rect l="l" t="t" r="r" b="b"/>
            <a:pathLst>
              <a:path w="7072766" h="6288332">
                <a:moveTo>
                  <a:pt x="0" y="0"/>
                </a:moveTo>
                <a:lnTo>
                  <a:pt x="7072766" y="0"/>
                </a:lnTo>
                <a:lnTo>
                  <a:pt x="7072766" y="6288332"/>
                </a:lnTo>
                <a:lnTo>
                  <a:pt x="0" y="628833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82259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78CD83-E6F0-2F92-1089-416516719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64D281F-1114-9CCD-9EA4-141210DD74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466" y="6206491"/>
            <a:ext cx="6241464" cy="350900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Freeform 3">
            <a:extLst>
              <a:ext uri="{FF2B5EF4-FFF2-40B4-BE49-F238E27FC236}">
                <a16:creationId xmlns:a16="http://schemas.microsoft.com/office/drawing/2014/main" xmlns="" id="{0C7C6436-6891-F4F9-A88F-DA0C9D284433}"/>
              </a:ext>
            </a:extLst>
          </p:cNvPr>
          <p:cNvSpPr/>
          <p:nvPr/>
        </p:nvSpPr>
        <p:spPr>
          <a:xfrm>
            <a:off x="-152400" y="8552382"/>
            <a:ext cx="3276600" cy="1772718"/>
          </a:xfrm>
          <a:custGeom>
            <a:avLst/>
            <a:gdLst/>
            <a:ahLst/>
            <a:cxnLst/>
            <a:rect l="l" t="t" r="r" b="b"/>
            <a:pathLst>
              <a:path w="3878430" h="3141528">
                <a:moveTo>
                  <a:pt x="0" y="0"/>
                </a:moveTo>
                <a:lnTo>
                  <a:pt x="3878430" y="0"/>
                </a:lnTo>
                <a:lnTo>
                  <a:pt x="3878430" y="3141528"/>
                </a:lnTo>
                <a:lnTo>
                  <a:pt x="0" y="31415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xmlns="" id="{6C2A1461-9001-BE40-A95D-E42D038E4DE0}"/>
              </a:ext>
            </a:extLst>
          </p:cNvPr>
          <p:cNvSpPr txBox="1"/>
          <p:nvPr/>
        </p:nvSpPr>
        <p:spPr>
          <a:xfrm>
            <a:off x="3816953" y="1172769"/>
            <a:ext cx="11369042" cy="1207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indent="-117" algn="ctr">
              <a:lnSpc>
                <a:spcPts val="3950"/>
              </a:lnSpc>
              <a:spcBef>
                <a:spcPts val="252"/>
              </a:spcBef>
            </a:pPr>
            <a:r>
              <a:rPr lang="en-US" sz="4800" spc="104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KEBERLANJUTAN </a:t>
            </a:r>
          </a:p>
          <a:p>
            <a:pPr indent="-117" algn="ctr">
              <a:lnSpc>
                <a:spcPts val="3950"/>
              </a:lnSpc>
              <a:spcBef>
                <a:spcPts val="252"/>
              </a:spcBef>
            </a:pPr>
            <a:r>
              <a:rPr lang="en-US" sz="4800" spc="104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PROYEK PERUBAHAN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xmlns="" id="{02CE98AB-EB18-5669-A450-E7E78FCDF882}"/>
              </a:ext>
            </a:extLst>
          </p:cNvPr>
          <p:cNvSpPr txBox="1"/>
          <p:nvPr/>
        </p:nvSpPr>
        <p:spPr>
          <a:xfrm>
            <a:off x="10271309" y="8239913"/>
            <a:ext cx="5364934" cy="10452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indent="-7" algn="just">
              <a:lnSpc>
                <a:spcPts val="3970"/>
              </a:lnSpc>
              <a:spcBef>
                <a:spcPts val="238"/>
              </a:spcBef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83FCB917-C0AF-22E7-CFFE-524241FED03E}"/>
              </a:ext>
            </a:extLst>
          </p:cNvPr>
          <p:cNvGrpSpPr/>
          <p:nvPr/>
        </p:nvGrpSpPr>
        <p:grpSpPr>
          <a:xfrm>
            <a:off x="16479913" y="659408"/>
            <a:ext cx="1337513" cy="1271429"/>
            <a:chOff x="13509993" y="2095971"/>
            <a:chExt cx="4758514" cy="4758514"/>
          </a:xfrm>
        </p:grpSpPr>
        <p:sp>
          <p:nvSpPr>
            <p:cNvPr id="29" name="object 19">
              <a:extLst>
                <a:ext uri="{FF2B5EF4-FFF2-40B4-BE49-F238E27FC236}">
                  <a16:creationId xmlns:a16="http://schemas.microsoft.com/office/drawing/2014/main" xmlns="" id="{BDB7E5CC-47DE-1E6F-15C5-ACBE079B926A}"/>
                </a:ext>
              </a:extLst>
            </p:cNvPr>
            <p:cNvSpPr/>
            <p:nvPr/>
          </p:nvSpPr>
          <p:spPr>
            <a:xfrm>
              <a:off x="13509993" y="2095971"/>
              <a:ext cx="4758514" cy="4758514"/>
            </a:xfrm>
            <a:custGeom>
              <a:avLst/>
              <a:gdLst/>
              <a:ahLst/>
              <a:cxnLst/>
              <a:rect l="l" t="t" r="r" b="b"/>
              <a:pathLst>
                <a:path w="4758514" h="4758514">
                  <a:moveTo>
                    <a:pt x="2574393" y="4750627"/>
                  </a:moveTo>
                  <a:lnTo>
                    <a:pt x="2765185" y="4727374"/>
                  </a:lnTo>
                  <a:lnTo>
                    <a:pt x="2951020" y="4689367"/>
                  </a:lnTo>
                  <a:lnTo>
                    <a:pt x="3131286" y="4637218"/>
                  </a:lnTo>
                  <a:lnTo>
                    <a:pt x="3305371" y="4571540"/>
                  </a:lnTo>
                  <a:lnTo>
                    <a:pt x="3472663" y="4492946"/>
                  </a:lnTo>
                  <a:lnTo>
                    <a:pt x="3632548" y="4402047"/>
                  </a:lnTo>
                  <a:lnTo>
                    <a:pt x="3784416" y="4299456"/>
                  </a:lnTo>
                  <a:lnTo>
                    <a:pt x="3927652" y="4185785"/>
                  </a:lnTo>
                  <a:lnTo>
                    <a:pt x="4061646" y="4061646"/>
                  </a:lnTo>
                  <a:lnTo>
                    <a:pt x="4185785" y="3927652"/>
                  </a:lnTo>
                  <a:lnTo>
                    <a:pt x="4299456" y="3784415"/>
                  </a:lnTo>
                  <a:lnTo>
                    <a:pt x="4402047" y="3632548"/>
                  </a:lnTo>
                  <a:lnTo>
                    <a:pt x="4492947" y="3472663"/>
                  </a:lnTo>
                  <a:lnTo>
                    <a:pt x="4571541" y="3305371"/>
                  </a:lnTo>
                  <a:lnTo>
                    <a:pt x="4637219" y="3131286"/>
                  </a:lnTo>
                  <a:lnTo>
                    <a:pt x="4689368" y="2951020"/>
                  </a:lnTo>
                  <a:lnTo>
                    <a:pt x="4727375" y="2765185"/>
                  </a:lnTo>
                  <a:lnTo>
                    <a:pt x="4750628" y="2574393"/>
                  </a:lnTo>
                  <a:lnTo>
                    <a:pt x="4758514" y="2379277"/>
                  </a:lnTo>
                  <a:lnTo>
                    <a:pt x="4750628" y="2184121"/>
                  </a:lnTo>
                  <a:lnTo>
                    <a:pt x="4727375" y="1993329"/>
                  </a:lnTo>
                  <a:lnTo>
                    <a:pt x="4689368" y="1807494"/>
                  </a:lnTo>
                  <a:lnTo>
                    <a:pt x="4637219" y="1627227"/>
                  </a:lnTo>
                  <a:lnTo>
                    <a:pt x="4571541" y="1453142"/>
                  </a:lnTo>
                  <a:lnTo>
                    <a:pt x="4492947" y="1285851"/>
                  </a:lnTo>
                  <a:lnTo>
                    <a:pt x="4402047" y="1125966"/>
                  </a:lnTo>
                  <a:lnTo>
                    <a:pt x="4299456" y="974098"/>
                  </a:lnTo>
                  <a:lnTo>
                    <a:pt x="4185785" y="830862"/>
                  </a:lnTo>
                  <a:lnTo>
                    <a:pt x="4061646" y="696868"/>
                  </a:lnTo>
                  <a:lnTo>
                    <a:pt x="3927652" y="572729"/>
                  </a:lnTo>
                  <a:lnTo>
                    <a:pt x="3784416" y="459058"/>
                  </a:lnTo>
                  <a:lnTo>
                    <a:pt x="3632548" y="356467"/>
                  </a:lnTo>
                  <a:lnTo>
                    <a:pt x="3472663" y="265568"/>
                  </a:lnTo>
                  <a:lnTo>
                    <a:pt x="3305371" y="186973"/>
                  </a:lnTo>
                  <a:lnTo>
                    <a:pt x="3131286" y="121296"/>
                  </a:lnTo>
                  <a:lnTo>
                    <a:pt x="2951020" y="69147"/>
                  </a:lnTo>
                  <a:lnTo>
                    <a:pt x="2765185" y="31140"/>
                  </a:lnTo>
                  <a:lnTo>
                    <a:pt x="2574393" y="7887"/>
                  </a:lnTo>
                  <a:lnTo>
                    <a:pt x="2379257" y="0"/>
                  </a:lnTo>
                  <a:lnTo>
                    <a:pt x="2184121" y="7887"/>
                  </a:lnTo>
                  <a:lnTo>
                    <a:pt x="1993329" y="31140"/>
                  </a:lnTo>
                  <a:lnTo>
                    <a:pt x="1807494" y="69147"/>
                  </a:lnTo>
                  <a:lnTo>
                    <a:pt x="1627227" y="121296"/>
                  </a:lnTo>
                  <a:lnTo>
                    <a:pt x="1453142" y="186973"/>
                  </a:lnTo>
                  <a:lnTo>
                    <a:pt x="1285851" y="265568"/>
                  </a:lnTo>
                  <a:lnTo>
                    <a:pt x="1125966" y="356467"/>
                  </a:lnTo>
                  <a:lnTo>
                    <a:pt x="974098" y="459058"/>
                  </a:lnTo>
                  <a:lnTo>
                    <a:pt x="830862" y="572729"/>
                  </a:lnTo>
                  <a:lnTo>
                    <a:pt x="696868" y="696868"/>
                  </a:lnTo>
                  <a:lnTo>
                    <a:pt x="572729" y="830862"/>
                  </a:lnTo>
                  <a:lnTo>
                    <a:pt x="459058" y="974098"/>
                  </a:lnTo>
                  <a:lnTo>
                    <a:pt x="356467" y="1125966"/>
                  </a:lnTo>
                  <a:lnTo>
                    <a:pt x="265568" y="1285851"/>
                  </a:lnTo>
                  <a:lnTo>
                    <a:pt x="186973" y="1453142"/>
                  </a:lnTo>
                  <a:lnTo>
                    <a:pt x="121296" y="1627227"/>
                  </a:lnTo>
                  <a:lnTo>
                    <a:pt x="69147" y="1807494"/>
                  </a:lnTo>
                  <a:lnTo>
                    <a:pt x="31140" y="1993329"/>
                  </a:lnTo>
                  <a:lnTo>
                    <a:pt x="7887" y="2184121"/>
                  </a:lnTo>
                  <a:lnTo>
                    <a:pt x="0" y="2379257"/>
                  </a:lnTo>
                  <a:lnTo>
                    <a:pt x="7887" y="2574393"/>
                  </a:lnTo>
                  <a:lnTo>
                    <a:pt x="31140" y="2765185"/>
                  </a:lnTo>
                  <a:lnTo>
                    <a:pt x="69147" y="2951020"/>
                  </a:lnTo>
                  <a:lnTo>
                    <a:pt x="121296" y="3131286"/>
                  </a:lnTo>
                  <a:lnTo>
                    <a:pt x="186973" y="3305371"/>
                  </a:lnTo>
                  <a:lnTo>
                    <a:pt x="265568" y="3472663"/>
                  </a:lnTo>
                  <a:lnTo>
                    <a:pt x="356467" y="3632548"/>
                  </a:lnTo>
                  <a:lnTo>
                    <a:pt x="459058" y="3784415"/>
                  </a:lnTo>
                  <a:lnTo>
                    <a:pt x="572729" y="3927652"/>
                  </a:lnTo>
                  <a:lnTo>
                    <a:pt x="696868" y="4061646"/>
                  </a:lnTo>
                  <a:lnTo>
                    <a:pt x="830862" y="4185785"/>
                  </a:lnTo>
                  <a:lnTo>
                    <a:pt x="974098" y="4299456"/>
                  </a:lnTo>
                  <a:lnTo>
                    <a:pt x="1125966" y="4402047"/>
                  </a:lnTo>
                  <a:lnTo>
                    <a:pt x="1285851" y="4492946"/>
                  </a:lnTo>
                  <a:lnTo>
                    <a:pt x="1453142" y="4571540"/>
                  </a:lnTo>
                  <a:lnTo>
                    <a:pt x="1627227" y="4637218"/>
                  </a:lnTo>
                  <a:lnTo>
                    <a:pt x="1807494" y="4689367"/>
                  </a:lnTo>
                  <a:lnTo>
                    <a:pt x="1993329" y="4727374"/>
                  </a:lnTo>
                  <a:lnTo>
                    <a:pt x="2184121" y="4750627"/>
                  </a:lnTo>
                  <a:lnTo>
                    <a:pt x="2379257" y="4758514"/>
                  </a:lnTo>
                  <a:lnTo>
                    <a:pt x="2574393" y="4750627"/>
                  </a:lnTo>
                  <a:close/>
                </a:path>
              </a:pathLst>
            </a:custGeom>
            <a:solidFill>
              <a:srgbClr val="E9E3D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0DCE4FD9-6C5F-F949-63A1-8517B2543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09490" y="2351549"/>
              <a:ext cx="3687921" cy="392476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DC89B40-23F9-149E-E39E-1EF08FE9A523}"/>
              </a:ext>
            </a:extLst>
          </p:cNvPr>
          <p:cNvGrpSpPr/>
          <p:nvPr/>
        </p:nvGrpSpPr>
        <p:grpSpPr>
          <a:xfrm>
            <a:off x="2514600" y="3040763"/>
            <a:ext cx="4243201" cy="5140435"/>
            <a:chOff x="5105456" y="3238500"/>
            <a:chExt cx="6248344" cy="4615113"/>
          </a:xfrm>
        </p:grpSpPr>
        <p:sp>
          <p:nvSpPr>
            <p:cNvPr id="17" name="TextBox 32">
              <a:extLst>
                <a:ext uri="{FF2B5EF4-FFF2-40B4-BE49-F238E27FC236}">
                  <a16:creationId xmlns:a16="http://schemas.microsoft.com/office/drawing/2014/main" xmlns="" id="{7513D138-436E-927F-7475-D57CC6232A64}"/>
                </a:ext>
              </a:extLst>
            </p:cNvPr>
            <p:cNvSpPr txBox="1"/>
            <p:nvPr/>
          </p:nvSpPr>
          <p:spPr>
            <a:xfrm>
              <a:off x="5562658" y="3853353"/>
              <a:ext cx="5344489" cy="36474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ID" sz="2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Dalam</a:t>
              </a:r>
              <a:r>
                <a:rPr lang="en-ID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en-ID" sz="2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rangka</a:t>
              </a:r>
              <a:r>
                <a:rPr lang="en-ID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en-ID" sz="2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menjamin</a:t>
              </a:r>
              <a:r>
                <a:rPr lang="en-ID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en-ID" sz="2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keberlanjutan</a:t>
              </a:r>
              <a:r>
                <a:rPr lang="en-ID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en-ID" sz="2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proyek</a:t>
              </a:r>
              <a:r>
                <a:rPr lang="en-ID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en-ID" sz="2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perubahan</a:t>
              </a:r>
              <a:r>
                <a:rPr lang="en-ID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en-ID" sz="2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ini</a:t>
              </a:r>
              <a:r>
                <a:rPr lang="en-ID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, Tim </a:t>
              </a:r>
              <a:r>
                <a:rPr lang="en-ID" sz="2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Anggaran</a:t>
              </a:r>
              <a:r>
                <a:rPr lang="en-ID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en-ID" sz="2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Pemerintah</a:t>
              </a:r>
              <a:r>
                <a:rPr lang="en-ID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Daerah (TAPD) </a:t>
              </a:r>
              <a:r>
                <a:rPr lang="en-ID" sz="2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telah</a:t>
              </a:r>
              <a:r>
                <a:rPr lang="en-ID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en-ID" sz="2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menyetujui</a:t>
              </a:r>
              <a:r>
                <a:rPr lang="en-ID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agar Ruko Asa </a:t>
              </a:r>
              <a:r>
                <a:rPr lang="en-ID" sz="2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dilanjutkan</a:t>
              </a:r>
              <a:r>
                <a:rPr lang="en-ID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di </a:t>
              </a:r>
              <a:r>
                <a:rPr lang="en-ID" sz="2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Tahun</a:t>
              </a:r>
              <a:r>
                <a:rPr lang="en-ID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en-ID" sz="2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Anggaran</a:t>
              </a:r>
              <a:r>
                <a:rPr lang="en-ID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2025 </a:t>
              </a:r>
              <a:r>
                <a:rPr lang="en-ID" sz="2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melalui</a:t>
              </a:r>
              <a:r>
                <a:rPr lang="en-ID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en-ID" sz="2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penyediaan</a:t>
              </a:r>
              <a:r>
                <a:rPr lang="en-ID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en-ID" sz="2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anggaran</a:t>
              </a:r>
              <a:r>
                <a:rPr lang="en-ID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en-ID" sz="2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dalam</a:t>
              </a:r>
              <a:r>
                <a:rPr lang="en-ID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RKA SKPD </a:t>
              </a:r>
              <a:r>
                <a:rPr lang="en-ID" sz="24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Inspektorat</a:t>
              </a:r>
              <a:r>
                <a:rPr lang="en-ID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TA. 2025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AutoShape 15">
              <a:extLst>
                <a:ext uri="{FF2B5EF4-FFF2-40B4-BE49-F238E27FC236}">
                  <a16:creationId xmlns:a16="http://schemas.microsoft.com/office/drawing/2014/main" xmlns="" id="{A31240B8-EE9C-030E-0400-AA30D5FC36FC}"/>
                </a:ext>
              </a:extLst>
            </p:cNvPr>
            <p:cNvSpPr/>
            <p:nvPr/>
          </p:nvSpPr>
          <p:spPr>
            <a:xfrm flipV="1">
              <a:off x="11350591" y="3238500"/>
              <a:ext cx="0" cy="4595603"/>
            </a:xfrm>
            <a:prstGeom prst="line">
              <a:avLst/>
            </a:prstGeom>
            <a:ln w="66675" cap="flat">
              <a:solidFill>
                <a:srgbClr val="5DA29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2" name="AutoShape 15">
              <a:extLst>
                <a:ext uri="{FF2B5EF4-FFF2-40B4-BE49-F238E27FC236}">
                  <a16:creationId xmlns:a16="http://schemas.microsoft.com/office/drawing/2014/main" xmlns="" id="{96F7F914-6105-715D-4784-479EA2FD75CD}"/>
                </a:ext>
              </a:extLst>
            </p:cNvPr>
            <p:cNvSpPr/>
            <p:nvPr/>
          </p:nvSpPr>
          <p:spPr>
            <a:xfrm flipV="1">
              <a:off x="5105456" y="3258010"/>
              <a:ext cx="0" cy="4595603"/>
            </a:xfrm>
            <a:prstGeom prst="line">
              <a:avLst/>
            </a:prstGeom>
            <a:ln w="66675" cap="flat">
              <a:solidFill>
                <a:srgbClr val="5DA29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3" name="AutoShape 15">
              <a:extLst>
                <a:ext uri="{FF2B5EF4-FFF2-40B4-BE49-F238E27FC236}">
                  <a16:creationId xmlns:a16="http://schemas.microsoft.com/office/drawing/2014/main" xmlns="" id="{BDF81037-087B-9227-BA76-6A514E778B7D}"/>
                </a:ext>
              </a:extLst>
            </p:cNvPr>
            <p:cNvSpPr/>
            <p:nvPr/>
          </p:nvSpPr>
          <p:spPr>
            <a:xfrm flipV="1">
              <a:off x="5105456" y="3266731"/>
              <a:ext cx="6248344" cy="11635"/>
            </a:xfrm>
            <a:prstGeom prst="line">
              <a:avLst/>
            </a:prstGeom>
            <a:ln w="66675" cap="flat">
              <a:solidFill>
                <a:srgbClr val="5DA29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15">
              <a:extLst>
                <a:ext uri="{FF2B5EF4-FFF2-40B4-BE49-F238E27FC236}">
                  <a16:creationId xmlns:a16="http://schemas.microsoft.com/office/drawing/2014/main" xmlns="" id="{9B003DF6-21CC-FBDB-D6F9-63E83573801F}"/>
                </a:ext>
              </a:extLst>
            </p:cNvPr>
            <p:cNvSpPr/>
            <p:nvPr/>
          </p:nvSpPr>
          <p:spPr>
            <a:xfrm flipV="1">
              <a:off x="5105456" y="7810015"/>
              <a:ext cx="6248344" cy="11635"/>
            </a:xfrm>
            <a:prstGeom prst="line">
              <a:avLst/>
            </a:prstGeom>
            <a:ln w="66675" cap="flat">
              <a:solidFill>
                <a:srgbClr val="5DA295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4" name="Freeform 26">
            <a:extLst>
              <a:ext uri="{FF2B5EF4-FFF2-40B4-BE49-F238E27FC236}">
                <a16:creationId xmlns:a16="http://schemas.microsoft.com/office/drawing/2014/main" xmlns="" id="{0CF29694-1180-3842-BB6C-B05DB82E8476}"/>
              </a:ext>
            </a:extLst>
          </p:cNvPr>
          <p:cNvSpPr/>
          <p:nvPr/>
        </p:nvSpPr>
        <p:spPr>
          <a:xfrm>
            <a:off x="16992600" y="9029700"/>
            <a:ext cx="2362199" cy="2209800"/>
          </a:xfrm>
          <a:custGeom>
            <a:avLst/>
            <a:gdLst/>
            <a:ahLst/>
            <a:cxnLst/>
            <a:rect l="l" t="t" r="r" b="b"/>
            <a:pathLst>
              <a:path w="962217" h="962217">
                <a:moveTo>
                  <a:pt x="0" y="0"/>
                </a:moveTo>
                <a:lnTo>
                  <a:pt x="962217" y="0"/>
                </a:lnTo>
                <a:lnTo>
                  <a:pt x="962217" y="962217"/>
                </a:lnTo>
                <a:lnTo>
                  <a:pt x="0" y="9622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8">
            <a:extLst>
              <a:ext uri="{FF2B5EF4-FFF2-40B4-BE49-F238E27FC236}">
                <a16:creationId xmlns:a16="http://schemas.microsoft.com/office/drawing/2014/main" xmlns="" id="{B4513CA9-37FB-3CAC-8802-AE43C1C565C3}"/>
              </a:ext>
            </a:extLst>
          </p:cNvPr>
          <p:cNvSpPr/>
          <p:nvPr/>
        </p:nvSpPr>
        <p:spPr>
          <a:xfrm>
            <a:off x="16438977" y="8739609"/>
            <a:ext cx="659197" cy="659197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6" y="0"/>
                </a:lnTo>
                <a:lnTo>
                  <a:pt x="659196" y="659197"/>
                </a:lnTo>
                <a:lnTo>
                  <a:pt x="0" y="6591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9E132FF-F01E-D623-6B52-54EBB58C3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466" y="3092247"/>
            <a:ext cx="6247927" cy="350901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Freeform 22">
            <a:extLst>
              <a:ext uri="{FF2B5EF4-FFF2-40B4-BE49-F238E27FC236}">
                <a16:creationId xmlns:a16="http://schemas.microsoft.com/office/drawing/2014/main" xmlns="" id="{A3AE0500-7270-C874-70E6-F2C5B5C01F66}"/>
              </a:ext>
            </a:extLst>
          </p:cNvPr>
          <p:cNvSpPr/>
          <p:nvPr/>
        </p:nvSpPr>
        <p:spPr>
          <a:xfrm>
            <a:off x="305054" y="7258601"/>
            <a:ext cx="3120283" cy="2685558"/>
          </a:xfrm>
          <a:custGeom>
            <a:avLst/>
            <a:gdLst/>
            <a:ahLst/>
            <a:cxnLst/>
            <a:rect l="l" t="t" r="r" b="b"/>
            <a:pathLst>
              <a:path w="2534618" h="2290373">
                <a:moveTo>
                  <a:pt x="0" y="0"/>
                </a:moveTo>
                <a:lnTo>
                  <a:pt x="2534617" y="0"/>
                </a:lnTo>
                <a:lnTo>
                  <a:pt x="2534617" y="2290373"/>
                </a:lnTo>
                <a:lnTo>
                  <a:pt x="0" y="22903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xmlns="" id="{169176D0-FB7B-4CB6-A79F-C34216BE3F9A}"/>
              </a:ext>
            </a:extLst>
          </p:cNvPr>
          <p:cNvSpPr/>
          <p:nvPr/>
        </p:nvSpPr>
        <p:spPr>
          <a:xfrm>
            <a:off x="7592437" y="7221166"/>
            <a:ext cx="2869024" cy="2494334"/>
          </a:xfrm>
          <a:custGeom>
            <a:avLst/>
            <a:gdLst/>
            <a:ahLst/>
            <a:cxnLst/>
            <a:rect l="l" t="t" r="r" b="b"/>
            <a:pathLst>
              <a:path w="1958533" h="1905118">
                <a:moveTo>
                  <a:pt x="0" y="0"/>
                </a:moveTo>
                <a:lnTo>
                  <a:pt x="1958533" y="0"/>
                </a:lnTo>
                <a:lnTo>
                  <a:pt x="1958533" y="1905118"/>
                </a:lnTo>
                <a:lnTo>
                  <a:pt x="0" y="190511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xmlns="" id="{D6395C41-8C1B-00CE-71B4-8D2A7072A9AC}"/>
              </a:ext>
            </a:extLst>
          </p:cNvPr>
          <p:cNvSpPr/>
          <p:nvPr/>
        </p:nvSpPr>
        <p:spPr>
          <a:xfrm>
            <a:off x="14395544" y="3908271"/>
            <a:ext cx="2235239" cy="1933482"/>
          </a:xfrm>
          <a:custGeom>
            <a:avLst/>
            <a:gdLst/>
            <a:ahLst/>
            <a:cxnLst/>
            <a:rect l="l" t="t" r="r" b="b"/>
            <a:pathLst>
              <a:path w="2235239" h="1933482">
                <a:moveTo>
                  <a:pt x="0" y="0"/>
                </a:moveTo>
                <a:lnTo>
                  <a:pt x="2235238" y="0"/>
                </a:lnTo>
                <a:lnTo>
                  <a:pt x="2235238" y="1933482"/>
                </a:lnTo>
                <a:lnTo>
                  <a:pt x="0" y="193348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xmlns="" id="{B99C20BF-DFF6-791B-FABE-532E5232823D}"/>
              </a:ext>
            </a:extLst>
          </p:cNvPr>
          <p:cNvSpPr/>
          <p:nvPr/>
        </p:nvSpPr>
        <p:spPr>
          <a:xfrm>
            <a:off x="1533010" y="1455499"/>
            <a:ext cx="659197" cy="659197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6" y="0"/>
                </a:lnTo>
                <a:lnTo>
                  <a:pt x="659196" y="659197"/>
                </a:lnTo>
                <a:lnTo>
                  <a:pt x="0" y="6591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50">
            <a:extLst>
              <a:ext uri="{FF2B5EF4-FFF2-40B4-BE49-F238E27FC236}">
                <a16:creationId xmlns:a16="http://schemas.microsoft.com/office/drawing/2014/main" xmlns="" id="{7FCB72C4-9199-732D-80A5-E3959492C3BB}"/>
              </a:ext>
            </a:extLst>
          </p:cNvPr>
          <p:cNvSpPr/>
          <p:nvPr/>
        </p:nvSpPr>
        <p:spPr>
          <a:xfrm>
            <a:off x="-381000" y="-337525"/>
            <a:ext cx="1816970" cy="1747225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7" y="0"/>
                </a:lnTo>
                <a:lnTo>
                  <a:pt x="659197" y="659196"/>
                </a:lnTo>
                <a:lnTo>
                  <a:pt x="0" y="65919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947347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F48D2BB-22CC-AED6-DB70-4747C443A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bject 43">
            <a:extLst>
              <a:ext uri="{FF2B5EF4-FFF2-40B4-BE49-F238E27FC236}">
                <a16:creationId xmlns:a16="http://schemas.microsoft.com/office/drawing/2014/main" xmlns="" id="{02969DF7-8CFC-E260-86F2-DFA3CE69E374}"/>
              </a:ext>
            </a:extLst>
          </p:cNvPr>
          <p:cNvSpPr/>
          <p:nvPr/>
        </p:nvSpPr>
        <p:spPr>
          <a:xfrm>
            <a:off x="13273834" y="0"/>
            <a:ext cx="5014165" cy="457493"/>
          </a:xfrm>
          <a:custGeom>
            <a:avLst/>
            <a:gdLst/>
            <a:ahLst/>
            <a:cxnLst/>
            <a:rect l="l" t="t" r="r" b="b"/>
            <a:pathLst>
              <a:path w="5014165" h="457493">
                <a:moveTo>
                  <a:pt x="0" y="0"/>
                </a:moveTo>
                <a:lnTo>
                  <a:pt x="5014165" y="0"/>
                </a:lnTo>
                <a:lnTo>
                  <a:pt x="5014165" y="457493"/>
                </a:lnTo>
                <a:lnTo>
                  <a:pt x="0" y="457493"/>
                </a:lnTo>
                <a:lnTo>
                  <a:pt x="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FB8A3A59-E2B8-91F1-5545-DB0F3114D026}"/>
              </a:ext>
            </a:extLst>
          </p:cNvPr>
          <p:cNvSpPr txBox="1"/>
          <p:nvPr/>
        </p:nvSpPr>
        <p:spPr>
          <a:xfrm>
            <a:off x="14835549" y="1067160"/>
            <a:ext cx="1007401" cy="3428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05"/>
              </a:lnSpc>
              <a:spcBef>
                <a:spcPts val="130"/>
              </a:spcBef>
            </a:pPr>
            <a:r>
              <a:rPr sz="2500" b="1" dirty="0">
                <a:solidFill>
                  <a:srgbClr val="FFFFFF"/>
                </a:solidFill>
                <a:latin typeface="Times New Roman"/>
                <a:cs typeface="Times New Roman"/>
              </a:rPr>
              <a:t>Thynk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37" name="object 37">
            <a:extLst>
              <a:ext uri="{FF2B5EF4-FFF2-40B4-BE49-F238E27FC236}">
                <a16:creationId xmlns:a16="http://schemas.microsoft.com/office/drawing/2014/main" xmlns="" id="{A52D8786-377B-1D7C-BE8C-CA8A80D2631D}"/>
              </a:ext>
            </a:extLst>
          </p:cNvPr>
          <p:cNvSpPr txBox="1"/>
          <p:nvPr/>
        </p:nvSpPr>
        <p:spPr>
          <a:xfrm>
            <a:off x="15852382" y="1067160"/>
            <a:ext cx="1584951" cy="3428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05"/>
              </a:lnSpc>
              <a:spcBef>
                <a:spcPts val="130"/>
              </a:spcBef>
            </a:pPr>
            <a:r>
              <a:rPr sz="2500" b="1" dirty="0">
                <a:solidFill>
                  <a:srgbClr val="FFFFFF"/>
                </a:solidFill>
                <a:latin typeface="Times New Roman"/>
                <a:cs typeface="Times New Roman"/>
              </a:rPr>
              <a:t>Unlimited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49" name="object 39">
            <a:extLst>
              <a:ext uri="{FF2B5EF4-FFF2-40B4-BE49-F238E27FC236}">
                <a16:creationId xmlns:a16="http://schemas.microsoft.com/office/drawing/2014/main" xmlns="" id="{31C5EC18-D9A1-FEA9-F48A-68AAFE3FF133}"/>
              </a:ext>
            </a:extLst>
          </p:cNvPr>
          <p:cNvSpPr txBox="1"/>
          <p:nvPr/>
        </p:nvSpPr>
        <p:spPr>
          <a:xfrm>
            <a:off x="5160107" y="809711"/>
            <a:ext cx="8262449" cy="990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spcBef>
                <a:spcPts val="370"/>
              </a:spcBef>
            </a:pPr>
            <a:r>
              <a:rPr 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KESIMPULAN</a:t>
            </a:r>
            <a:endParaRPr lang="en-US" sz="6000" b="1" u="sng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xmlns="" id="{BC284817-8A34-396D-5699-12F52B3AB2E6}"/>
              </a:ext>
            </a:extLst>
          </p:cNvPr>
          <p:cNvSpPr txBox="1"/>
          <p:nvPr/>
        </p:nvSpPr>
        <p:spPr>
          <a:xfrm>
            <a:off x="3014686" y="2234550"/>
            <a:ext cx="7089495" cy="11626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lvl="0" algn="just">
              <a:lnSpc>
                <a:spcPct val="115000"/>
              </a:lnSpc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Masih terdapat ha-hal elementer yang belum dipahami secara baik oleh Pemerintah Desa seperti penyusunan RAB, Penyusunan SPJ, Perumusan APBDes dan hal-hal lain.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B6E75E4-0387-D054-8747-DA4A04BA454F}"/>
              </a:ext>
            </a:extLst>
          </p:cNvPr>
          <p:cNvGrpSpPr/>
          <p:nvPr/>
        </p:nvGrpSpPr>
        <p:grpSpPr>
          <a:xfrm>
            <a:off x="16099820" y="445100"/>
            <a:ext cx="1337513" cy="1271429"/>
            <a:chOff x="13509993" y="2095971"/>
            <a:chExt cx="4758514" cy="4758514"/>
          </a:xfrm>
        </p:grpSpPr>
        <p:sp>
          <p:nvSpPr>
            <p:cNvPr id="16" name="object 19">
              <a:extLst>
                <a:ext uri="{FF2B5EF4-FFF2-40B4-BE49-F238E27FC236}">
                  <a16:creationId xmlns:a16="http://schemas.microsoft.com/office/drawing/2014/main" xmlns="" id="{788EF60B-D4A5-AFAE-28DE-D02312851410}"/>
                </a:ext>
              </a:extLst>
            </p:cNvPr>
            <p:cNvSpPr/>
            <p:nvPr/>
          </p:nvSpPr>
          <p:spPr>
            <a:xfrm>
              <a:off x="13509993" y="2095971"/>
              <a:ext cx="4758514" cy="4758514"/>
            </a:xfrm>
            <a:custGeom>
              <a:avLst/>
              <a:gdLst/>
              <a:ahLst/>
              <a:cxnLst/>
              <a:rect l="l" t="t" r="r" b="b"/>
              <a:pathLst>
                <a:path w="4758514" h="4758514">
                  <a:moveTo>
                    <a:pt x="2574393" y="4750627"/>
                  </a:moveTo>
                  <a:lnTo>
                    <a:pt x="2765185" y="4727374"/>
                  </a:lnTo>
                  <a:lnTo>
                    <a:pt x="2951020" y="4689367"/>
                  </a:lnTo>
                  <a:lnTo>
                    <a:pt x="3131286" y="4637218"/>
                  </a:lnTo>
                  <a:lnTo>
                    <a:pt x="3305371" y="4571540"/>
                  </a:lnTo>
                  <a:lnTo>
                    <a:pt x="3472663" y="4492946"/>
                  </a:lnTo>
                  <a:lnTo>
                    <a:pt x="3632548" y="4402047"/>
                  </a:lnTo>
                  <a:lnTo>
                    <a:pt x="3784416" y="4299456"/>
                  </a:lnTo>
                  <a:lnTo>
                    <a:pt x="3927652" y="4185785"/>
                  </a:lnTo>
                  <a:lnTo>
                    <a:pt x="4061646" y="4061646"/>
                  </a:lnTo>
                  <a:lnTo>
                    <a:pt x="4185785" y="3927652"/>
                  </a:lnTo>
                  <a:lnTo>
                    <a:pt x="4299456" y="3784415"/>
                  </a:lnTo>
                  <a:lnTo>
                    <a:pt x="4402047" y="3632548"/>
                  </a:lnTo>
                  <a:lnTo>
                    <a:pt x="4492947" y="3472663"/>
                  </a:lnTo>
                  <a:lnTo>
                    <a:pt x="4571541" y="3305371"/>
                  </a:lnTo>
                  <a:lnTo>
                    <a:pt x="4637219" y="3131286"/>
                  </a:lnTo>
                  <a:lnTo>
                    <a:pt x="4689368" y="2951020"/>
                  </a:lnTo>
                  <a:lnTo>
                    <a:pt x="4727375" y="2765185"/>
                  </a:lnTo>
                  <a:lnTo>
                    <a:pt x="4750628" y="2574393"/>
                  </a:lnTo>
                  <a:lnTo>
                    <a:pt x="4758514" y="2379277"/>
                  </a:lnTo>
                  <a:lnTo>
                    <a:pt x="4750628" y="2184121"/>
                  </a:lnTo>
                  <a:lnTo>
                    <a:pt x="4727375" y="1993329"/>
                  </a:lnTo>
                  <a:lnTo>
                    <a:pt x="4689368" y="1807494"/>
                  </a:lnTo>
                  <a:lnTo>
                    <a:pt x="4637219" y="1627227"/>
                  </a:lnTo>
                  <a:lnTo>
                    <a:pt x="4571541" y="1453142"/>
                  </a:lnTo>
                  <a:lnTo>
                    <a:pt x="4492947" y="1285851"/>
                  </a:lnTo>
                  <a:lnTo>
                    <a:pt x="4402047" y="1125966"/>
                  </a:lnTo>
                  <a:lnTo>
                    <a:pt x="4299456" y="974098"/>
                  </a:lnTo>
                  <a:lnTo>
                    <a:pt x="4185785" y="830862"/>
                  </a:lnTo>
                  <a:lnTo>
                    <a:pt x="4061646" y="696868"/>
                  </a:lnTo>
                  <a:lnTo>
                    <a:pt x="3927652" y="572729"/>
                  </a:lnTo>
                  <a:lnTo>
                    <a:pt x="3784416" y="459058"/>
                  </a:lnTo>
                  <a:lnTo>
                    <a:pt x="3632548" y="356467"/>
                  </a:lnTo>
                  <a:lnTo>
                    <a:pt x="3472663" y="265568"/>
                  </a:lnTo>
                  <a:lnTo>
                    <a:pt x="3305371" y="186973"/>
                  </a:lnTo>
                  <a:lnTo>
                    <a:pt x="3131286" y="121296"/>
                  </a:lnTo>
                  <a:lnTo>
                    <a:pt x="2951020" y="69147"/>
                  </a:lnTo>
                  <a:lnTo>
                    <a:pt x="2765185" y="31140"/>
                  </a:lnTo>
                  <a:lnTo>
                    <a:pt x="2574393" y="7887"/>
                  </a:lnTo>
                  <a:lnTo>
                    <a:pt x="2379257" y="0"/>
                  </a:lnTo>
                  <a:lnTo>
                    <a:pt x="2184121" y="7887"/>
                  </a:lnTo>
                  <a:lnTo>
                    <a:pt x="1993329" y="31140"/>
                  </a:lnTo>
                  <a:lnTo>
                    <a:pt x="1807494" y="69147"/>
                  </a:lnTo>
                  <a:lnTo>
                    <a:pt x="1627227" y="121296"/>
                  </a:lnTo>
                  <a:lnTo>
                    <a:pt x="1453142" y="186973"/>
                  </a:lnTo>
                  <a:lnTo>
                    <a:pt x="1285851" y="265568"/>
                  </a:lnTo>
                  <a:lnTo>
                    <a:pt x="1125966" y="356467"/>
                  </a:lnTo>
                  <a:lnTo>
                    <a:pt x="974098" y="459058"/>
                  </a:lnTo>
                  <a:lnTo>
                    <a:pt x="830862" y="572729"/>
                  </a:lnTo>
                  <a:lnTo>
                    <a:pt x="696868" y="696868"/>
                  </a:lnTo>
                  <a:lnTo>
                    <a:pt x="572729" y="830862"/>
                  </a:lnTo>
                  <a:lnTo>
                    <a:pt x="459058" y="974098"/>
                  </a:lnTo>
                  <a:lnTo>
                    <a:pt x="356467" y="1125966"/>
                  </a:lnTo>
                  <a:lnTo>
                    <a:pt x="265568" y="1285851"/>
                  </a:lnTo>
                  <a:lnTo>
                    <a:pt x="186973" y="1453142"/>
                  </a:lnTo>
                  <a:lnTo>
                    <a:pt x="121296" y="1627227"/>
                  </a:lnTo>
                  <a:lnTo>
                    <a:pt x="69147" y="1807494"/>
                  </a:lnTo>
                  <a:lnTo>
                    <a:pt x="31140" y="1993329"/>
                  </a:lnTo>
                  <a:lnTo>
                    <a:pt x="7887" y="2184121"/>
                  </a:lnTo>
                  <a:lnTo>
                    <a:pt x="0" y="2379257"/>
                  </a:lnTo>
                  <a:lnTo>
                    <a:pt x="7887" y="2574393"/>
                  </a:lnTo>
                  <a:lnTo>
                    <a:pt x="31140" y="2765185"/>
                  </a:lnTo>
                  <a:lnTo>
                    <a:pt x="69147" y="2951020"/>
                  </a:lnTo>
                  <a:lnTo>
                    <a:pt x="121296" y="3131286"/>
                  </a:lnTo>
                  <a:lnTo>
                    <a:pt x="186973" y="3305371"/>
                  </a:lnTo>
                  <a:lnTo>
                    <a:pt x="265568" y="3472663"/>
                  </a:lnTo>
                  <a:lnTo>
                    <a:pt x="356467" y="3632548"/>
                  </a:lnTo>
                  <a:lnTo>
                    <a:pt x="459058" y="3784415"/>
                  </a:lnTo>
                  <a:lnTo>
                    <a:pt x="572729" y="3927652"/>
                  </a:lnTo>
                  <a:lnTo>
                    <a:pt x="696868" y="4061646"/>
                  </a:lnTo>
                  <a:lnTo>
                    <a:pt x="830862" y="4185785"/>
                  </a:lnTo>
                  <a:lnTo>
                    <a:pt x="974098" y="4299456"/>
                  </a:lnTo>
                  <a:lnTo>
                    <a:pt x="1125966" y="4402047"/>
                  </a:lnTo>
                  <a:lnTo>
                    <a:pt x="1285851" y="4492946"/>
                  </a:lnTo>
                  <a:lnTo>
                    <a:pt x="1453142" y="4571540"/>
                  </a:lnTo>
                  <a:lnTo>
                    <a:pt x="1627227" y="4637218"/>
                  </a:lnTo>
                  <a:lnTo>
                    <a:pt x="1807494" y="4689367"/>
                  </a:lnTo>
                  <a:lnTo>
                    <a:pt x="1993329" y="4727374"/>
                  </a:lnTo>
                  <a:lnTo>
                    <a:pt x="2184121" y="4750627"/>
                  </a:lnTo>
                  <a:lnTo>
                    <a:pt x="2379257" y="4758514"/>
                  </a:lnTo>
                  <a:lnTo>
                    <a:pt x="2574393" y="4750627"/>
                  </a:lnTo>
                  <a:close/>
                </a:path>
              </a:pathLst>
            </a:custGeom>
            <a:solidFill>
              <a:srgbClr val="E9E3D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A2DC807-2C40-E00C-783F-F11D43E1E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09490" y="2351549"/>
              <a:ext cx="3687921" cy="3924764"/>
            </a:xfrm>
            <a:prstGeom prst="rect">
              <a:avLst/>
            </a:prstGeom>
          </p:spPr>
        </p:pic>
      </p:grpSp>
      <p:sp>
        <p:nvSpPr>
          <p:cNvPr id="14" name="Freeform 19">
            <a:extLst>
              <a:ext uri="{FF2B5EF4-FFF2-40B4-BE49-F238E27FC236}">
                <a16:creationId xmlns:a16="http://schemas.microsoft.com/office/drawing/2014/main" xmlns="" id="{2EEB7B3C-E8CC-57BD-2F78-AE27418FF0ED}"/>
              </a:ext>
            </a:extLst>
          </p:cNvPr>
          <p:cNvSpPr/>
          <p:nvPr/>
        </p:nvSpPr>
        <p:spPr>
          <a:xfrm>
            <a:off x="7183065" y="7227515"/>
            <a:ext cx="1109536" cy="1104849"/>
          </a:xfrm>
          <a:custGeom>
            <a:avLst/>
            <a:gdLst/>
            <a:ahLst/>
            <a:cxnLst/>
            <a:rect l="l" t="t" r="r" b="b"/>
            <a:pathLst>
              <a:path w="1898807" h="2094526">
                <a:moveTo>
                  <a:pt x="0" y="0"/>
                </a:moveTo>
                <a:lnTo>
                  <a:pt x="1898808" y="0"/>
                </a:lnTo>
                <a:lnTo>
                  <a:pt x="1898808" y="2094526"/>
                </a:lnTo>
                <a:lnTo>
                  <a:pt x="0" y="20945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xmlns="" id="{B7E966ED-1467-8D13-1AAD-4273CFA26E67}"/>
              </a:ext>
            </a:extLst>
          </p:cNvPr>
          <p:cNvSpPr/>
          <p:nvPr/>
        </p:nvSpPr>
        <p:spPr>
          <a:xfrm>
            <a:off x="-200040" y="6146719"/>
            <a:ext cx="4662338" cy="4051169"/>
          </a:xfrm>
          <a:custGeom>
            <a:avLst/>
            <a:gdLst/>
            <a:ahLst/>
            <a:cxnLst/>
            <a:rect l="l" t="t" r="r" b="b"/>
            <a:pathLst>
              <a:path w="6485933" h="6108569">
                <a:moveTo>
                  <a:pt x="0" y="0"/>
                </a:moveTo>
                <a:lnTo>
                  <a:pt x="6485933" y="0"/>
                </a:lnTo>
                <a:lnTo>
                  <a:pt x="6485933" y="6108569"/>
                </a:lnTo>
                <a:lnTo>
                  <a:pt x="0" y="61085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D"/>
          </a:p>
        </p:txBody>
      </p:sp>
      <p:sp>
        <p:nvSpPr>
          <p:cNvPr id="20" name="Freeform 38">
            <a:extLst>
              <a:ext uri="{FF2B5EF4-FFF2-40B4-BE49-F238E27FC236}">
                <a16:creationId xmlns:a16="http://schemas.microsoft.com/office/drawing/2014/main" xmlns="" id="{C496E0F3-304C-97E0-3731-424F9E2F36EB}"/>
              </a:ext>
            </a:extLst>
          </p:cNvPr>
          <p:cNvSpPr/>
          <p:nvPr/>
        </p:nvSpPr>
        <p:spPr>
          <a:xfrm>
            <a:off x="1533010" y="1455499"/>
            <a:ext cx="659197" cy="659197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6" y="0"/>
                </a:lnTo>
                <a:lnTo>
                  <a:pt x="659196" y="659197"/>
                </a:lnTo>
                <a:lnTo>
                  <a:pt x="0" y="6591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50">
            <a:extLst>
              <a:ext uri="{FF2B5EF4-FFF2-40B4-BE49-F238E27FC236}">
                <a16:creationId xmlns:a16="http://schemas.microsoft.com/office/drawing/2014/main" xmlns="" id="{432AD622-45B0-A1A3-1874-DA4677A5B1D7}"/>
              </a:ext>
            </a:extLst>
          </p:cNvPr>
          <p:cNvSpPr/>
          <p:nvPr/>
        </p:nvSpPr>
        <p:spPr>
          <a:xfrm>
            <a:off x="-381000" y="-337525"/>
            <a:ext cx="1816970" cy="1747225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7" y="0"/>
                </a:lnTo>
                <a:lnTo>
                  <a:pt x="659197" y="659196"/>
                </a:lnTo>
                <a:lnTo>
                  <a:pt x="0" y="659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2" name="Freeform 26">
            <a:extLst>
              <a:ext uri="{FF2B5EF4-FFF2-40B4-BE49-F238E27FC236}">
                <a16:creationId xmlns:a16="http://schemas.microsoft.com/office/drawing/2014/main" xmlns="" id="{0D5FAEF9-F39B-103F-0A90-203B9699409A}"/>
              </a:ext>
            </a:extLst>
          </p:cNvPr>
          <p:cNvSpPr/>
          <p:nvPr/>
        </p:nvSpPr>
        <p:spPr>
          <a:xfrm>
            <a:off x="16992600" y="9029700"/>
            <a:ext cx="2362199" cy="2209800"/>
          </a:xfrm>
          <a:custGeom>
            <a:avLst/>
            <a:gdLst/>
            <a:ahLst/>
            <a:cxnLst/>
            <a:rect l="l" t="t" r="r" b="b"/>
            <a:pathLst>
              <a:path w="962217" h="962217">
                <a:moveTo>
                  <a:pt x="0" y="0"/>
                </a:moveTo>
                <a:lnTo>
                  <a:pt x="962217" y="0"/>
                </a:lnTo>
                <a:lnTo>
                  <a:pt x="962217" y="962217"/>
                </a:lnTo>
                <a:lnTo>
                  <a:pt x="0" y="962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38">
            <a:extLst>
              <a:ext uri="{FF2B5EF4-FFF2-40B4-BE49-F238E27FC236}">
                <a16:creationId xmlns:a16="http://schemas.microsoft.com/office/drawing/2014/main" xmlns="" id="{28A148CA-5CFA-03C6-C3D2-ACC5527C466B}"/>
              </a:ext>
            </a:extLst>
          </p:cNvPr>
          <p:cNvSpPr/>
          <p:nvPr/>
        </p:nvSpPr>
        <p:spPr>
          <a:xfrm>
            <a:off x="16438977" y="8739609"/>
            <a:ext cx="659197" cy="659197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6" y="0"/>
                </a:lnTo>
                <a:lnTo>
                  <a:pt x="659196" y="659197"/>
                </a:lnTo>
                <a:lnTo>
                  <a:pt x="0" y="6591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object 2">
            <a:extLst>
              <a:ext uri="{FF2B5EF4-FFF2-40B4-BE49-F238E27FC236}">
                <a16:creationId xmlns:a16="http://schemas.microsoft.com/office/drawing/2014/main" xmlns="" id="{EE51C256-ECC0-DC6F-9CBC-93940D6BF2CF}"/>
              </a:ext>
            </a:extLst>
          </p:cNvPr>
          <p:cNvSpPr txBox="1"/>
          <p:nvPr/>
        </p:nvSpPr>
        <p:spPr>
          <a:xfrm>
            <a:off x="4343072" y="3446319"/>
            <a:ext cx="8930762" cy="11323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lvl="0" algn="just">
              <a:lnSpc>
                <a:spcPct val="115000"/>
              </a:lnSpc>
            </a:pPr>
            <a:r>
              <a:rPr lang="it-I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Proses pendampingan yang dilakukan ternyata membawa hasil yang cukup memuaskan yakni Pemerintah Desa dapat segera membuat laporan pertanggungjawaban keuangan semester 1 dengan baik dan telah mengajukan proses pencairan keuangan semester 2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xmlns="" id="{C4125346-2449-5DE3-5AEF-B66C4EAB0060}"/>
              </a:ext>
            </a:extLst>
          </p:cNvPr>
          <p:cNvSpPr txBox="1"/>
          <p:nvPr/>
        </p:nvSpPr>
        <p:spPr>
          <a:xfrm>
            <a:off x="5943600" y="4958526"/>
            <a:ext cx="7152088" cy="1099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lvl="0" algn="just">
              <a:lnSpc>
                <a:spcPct val="115000"/>
              </a:lnSpc>
            </a:pP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Pemerintah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juga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makin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memahami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terkait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pengenaan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pajak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pada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setiap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item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belanja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xmlns="" id="{9C318F8B-0085-7AF6-A432-098DD9FDF3D3}"/>
              </a:ext>
            </a:extLst>
          </p:cNvPr>
          <p:cNvSpPr txBox="1"/>
          <p:nvPr/>
        </p:nvSpPr>
        <p:spPr>
          <a:xfrm>
            <a:off x="8621312" y="7227515"/>
            <a:ext cx="7152088" cy="10992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Inspektorat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Dinas PMD dan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Kecamatan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merasakan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adanya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kolaborasi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pelaksanaan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tugas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fungsi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masing – masing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entitas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menjadi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lebih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efektif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efisien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serta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memberikan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manfaat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mendeteksi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secara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dini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permasalahan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tingkat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A852A2B5-C927-C979-A118-F1FB87AF7EF3}"/>
              </a:ext>
            </a:extLst>
          </p:cNvPr>
          <p:cNvSpPr txBox="1"/>
          <p:nvPr/>
        </p:nvSpPr>
        <p:spPr>
          <a:xfrm>
            <a:off x="7261589" y="5748338"/>
            <a:ext cx="7409656" cy="9749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lvl="0" algn="just">
              <a:lnSpc>
                <a:spcPct val="115000"/>
              </a:lnSpc>
            </a:pP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Adanya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kesepahaman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meminimalisir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potensi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penyalahgunaan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keuangan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maka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menggunakan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mekanisme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transfer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antar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rekening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kepada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penerima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manfaat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menjadi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pilihan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harus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diambil</a:t>
            </a:r>
            <a:r>
              <a:rPr lang="en-ID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xmlns="" id="{B5B60A19-103A-B44B-D41F-48518E60C49B}"/>
              </a:ext>
            </a:extLst>
          </p:cNvPr>
          <p:cNvSpPr/>
          <p:nvPr/>
        </p:nvSpPr>
        <p:spPr>
          <a:xfrm flipH="1">
            <a:off x="2914691" y="3510549"/>
            <a:ext cx="887534" cy="840946"/>
          </a:xfrm>
          <a:custGeom>
            <a:avLst/>
            <a:gdLst/>
            <a:ahLst/>
            <a:cxnLst/>
            <a:rect l="l" t="t" r="r" b="b"/>
            <a:pathLst>
              <a:path w="2207784" h="2207784">
                <a:moveTo>
                  <a:pt x="0" y="0"/>
                </a:moveTo>
                <a:lnTo>
                  <a:pt x="2207784" y="0"/>
                </a:lnTo>
                <a:lnTo>
                  <a:pt x="2207784" y="2207784"/>
                </a:lnTo>
                <a:lnTo>
                  <a:pt x="0" y="22077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xmlns="" id="{E7E88090-78E8-F8BB-CE7D-99622F48C440}"/>
              </a:ext>
            </a:extLst>
          </p:cNvPr>
          <p:cNvSpPr/>
          <p:nvPr/>
        </p:nvSpPr>
        <p:spPr>
          <a:xfrm>
            <a:off x="4671904" y="4971773"/>
            <a:ext cx="976406" cy="654324"/>
          </a:xfrm>
          <a:custGeom>
            <a:avLst/>
            <a:gdLst/>
            <a:ahLst/>
            <a:cxnLst/>
            <a:rect l="l" t="t" r="r" b="b"/>
            <a:pathLst>
              <a:path w="2935544" h="2289838">
                <a:moveTo>
                  <a:pt x="0" y="0"/>
                </a:moveTo>
                <a:lnTo>
                  <a:pt x="2935544" y="0"/>
                </a:lnTo>
                <a:lnTo>
                  <a:pt x="2935544" y="2289838"/>
                </a:lnTo>
                <a:lnTo>
                  <a:pt x="0" y="228983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xmlns="" id="{11108243-3F4B-0CC5-7347-70EEC7C2A806}"/>
              </a:ext>
            </a:extLst>
          </p:cNvPr>
          <p:cNvSpPr/>
          <p:nvPr/>
        </p:nvSpPr>
        <p:spPr>
          <a:xfrm>
            <a:off x="5944308" y="5874989"/>
            <a:ext cx="914400" cy="848334"/>
          </a:xfrm>
          <a:custGeom>
            <a:avLst/>
            <a:gdLst/>
            <a:ahLst/>
            <a:cxnLst/>
            <a:rect l="l" t="t" r="r" b="b"/>
            <a:pathLst>
              <a:path w="2081423" h="1998676">
                <a:moveTo>
                  <a:pt x="0" y="0"/>
                </a:moveTo>
                <a:lnTo>
                  <a:pt x="2081423" y="0"/>
                </a:lnTo>
                <a:lnTo>
                  <a:pt x="2081423" y="1998676"/>
                </a:lnTo>
                <a:lnTo>
                  <a:pt x="0" y="19986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xmlns="" id="{89DA33DA-B6FD-1EBE-EE63-451D0D12BD5B}"/>
              </a:ext>
            </a:extLst>
          </p:cNvPr>
          <p:cNvSpPr/>
          <p:nvPr/>
        </p:nvSpPr>
        <p:spPr>
          <a:xfrm>
            <a:off x="1533010" y="2120936"/>
            <a:ext cx="1109536" cy="1104849"/>
          </a:xfrm>
          <a:custGeom>
            <a:avLst/>
            <a:gdLst/>
            <a:ahLst/>
            <a:cxnLst/>
            <a:rect l="l" t="t" r="r" b="b"/>
            <a:pathLst>
              <a:path w="1898807" h="2094526">
                <a:moveTo>
                  <a:pt x="0" y="0"/>
                </a:moveTo>
                <a:lnTo>
                  <a:pt x="1898808" y="0"/>
                </a:lnTo>
                <a:lnTo>
                  <a:pt x="1898808" y="2094526"/>
                </a:lnTo>
                <a:lnTo>
                  <a:pt x="0" y="20945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xmlns="" id="{4CEE3BD0-761B-3EE6-67CA-E7ECBF23A8EB}"/>
              </a:ext>
            </a:extLst>
          </p:cNvPr>
          <p:cNvSpPr/>
          <p:nvPr/>
        </p:nvSpPr>
        <p:spPr>
          <a:xfrm flipH="1">
            <a:off x="14077832" y="2625245"/>
            <a:ext cx="2588055" cy="2333281"/>
          </a:xfrm>
          <a:custGeom>
            <a:avLst/>
            <a:gdLst/>
            <a:ahLst/>
            <a:cxnLst/>
            <a:rect l="l" t="t" r="r" b="b"/>
            <a:pathLst>
              <a:path w="1054836" h="903323">
                <a:moveTo>
                  <a:pt x="0" y="0"/>
                </a:moveTo>
                <a:lnTo>
                  <a:pt x="1054836" y="0"/>
                </a:lnTo>
                <a:lnTo>
                  <a:pt x="1054836" y="903323"/>
                </a:lnTo>
                <a:lnTo>
                  <a:pt x="0" y="90332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15">
            <a:extLst>
              <a:ext uri="{FF2B5EF4-FFF2-40B4-BE49-F238E27FC236}">
                <a16:creationId xmlns:a16="http://schemas.microsoft.com/office/drawing/2014/main" xmlns="" id="{A380E348-98EE-1F8C-E40D-981BF28FB581}"/>
              </a:ext>
            </a:extLst>
          </p:cNvPr>
          <p:cNvSpPr/>
          <p:nvPr/>
        </p:nvSpPr>
        <p:spPr>
          <a:xfrm flipV="1">
            <a:off x="2819400" y="2184514"/>
            <a:ext cx="9217" cy="1041271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15">
            <a:extLst>
              <a:ext uri="{FF2B5EF4-FFF2-40B4-BE49-F238E27FC236}">
                <a16:creationId xmlns:a16="http://schemas.microsoft.com/office/drawing/2014/main" xmlns="" id="{230C124C-E6BA-485D-2AFF-EFC2A73128E3}"/>
              </a:ext>
            </a:extLst>
          </p:cNvPr>
          <p:cNvSpPr/>
          <p:nvPr/>
        </p:nvSpPr>
        <p:spPr>
          <a:xfrm flipV="1">
            <a:off x="4068040" y="3446318"/>
            <a:ext cx="0" cy="1282153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15">
            <a:extLst>
              <a:ext uri="{FF2B5EF4-FFF2-40B4-BE49-F238E27FC236}">
                <a16:creationId xmlns:a16="http://schemas.microsoft.com/office/drawing/2014/main" xmlns="" id="{405F8938-24C2-A95C-CA7F-BD10E593CF38}"/>
              </a:ext>
            </a:extLst>
          </p:cNvPr>
          <p:cNvSpPr/>
          <p:nvPr/>
        </p:nvSpPr>
        <p:spPr>
          <a:xfrm flipV="1">
            <a:off x="5791200" y="5030739"/>
            <a:ext cx="0" cy="536392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5">
            <a:extLst>
              <a:ext uri="{FF2B5EF4-FFF2-40B4-BE49-F238E27FC236}">
                <a16:creationId xmlns:a16="http://schemas.microsoft.com/office/drawing/2014/main" xmlns="" id="{9B237EF7-5EEB-3CA5-79D3-9D35264636EE}"/>
              </a:ext>
            </a:extLst>
          </p:cNvPr>
          <p:cNvSpPr/>
          <p:nvPr/>
        </p:nvSpPr>
        <p:spPr>
          <a:xfrm flipV="1">
            <a:off x="7086600" y="5783074"/>
            <a:ext cx="0" cy="1282153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5">
            <a:extLst>
              <a:ext uri="{FF2B5EF4-FFF2-40B4-BE49-F238E27FC236}">
                <a16:creationId xmlns:a16="http://schemas.microsoft.com/office/drawing/2014/main" xmlns="" id="{1376D74C-7CCF-F9F2-FE10-F493C37B4519}"/>
              </a:ext>
            </a:extLst>
          </p:cNvPr>
          <p:cNvSpPr/>
          <p:nvPr/>
        </p:nvSpPr>
        <p:spPr>
          <a:xfrm flipV="1">
            <a:off x="8382000" y="7290347"/>
            <a:ext cx="0" cy="1282153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76054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B1940A-7EF2-91B5-8580-7A339C186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bject 43">
            <a:extLst>
              <a:ext uri="{FF2B5EF4-FFF2-40B4-BE49-F238E27FC236}">
                <a16:creationId xmlns:a16="http://schemas.microsoft.com/office/drawing/2014/main" xmlns="" id="{A5AB6B74-A23D-A41B-9EAF-B2F27A0D6951}"/>
              </a:ext>
            </a:extLst>
          </p:cNvPr>
          <p:cNvSpPr/>
          <p:nvPr/>
        </p:nvSpPr>
        <p:spPr>
          <a:xfrm>
            <a:off x="13273834" y="0"/>
            <a:ext cx="5014165" cy="457493"/>
          </a:xfrm>
          <a:custGeom>
            <a:avLst/>
            <a:gdLst/>
            <a:ahLst/>
            <a:cxnLst/>
            <a:rect l="l" t="t" r="r" b="b"/>
            <a:pathLst>
              <a:path w="5014165" h="457493">
                <a:moveTo>
                  <a:pt x="0" y="0"/>
                </a:moveTo>
                <a:lnTo>
                  <a:pt x="5014165" y="0"/>
                </a:lnTo>
                <a:lnTo>
                  <a:pt x="5014165" y="457493"/>
                </a:lnTo>
                <a:lnTo>
                  <a:pt x="0" y="457493"/>
                </a:lnTo>
                <a:lnTo>
                  <a:pt x="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C2CFD443-DC92-4272-4537-D3E614FDCE9B}"/>
              </a:ext>
            </a:extLst>
          </p:cNvPr>
          <p:cNvSpPr txBox="1"/>
          <p:nvPr/>
        </p:nvSpPr>
        <p:spPr>
          <a:xfrm>
            <a:off x="14835549" y="1067160"/>
            <a:ext cx="1007401" cy="3428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05"/>
              </a:lnSpc>
              <a:spcBef>
                <a:spcPts val="130"/>
              </a:spcBef>
            </a:pPr>
            <a:r>
              <a:rPr sz="2500" b="1" dirty="0">
                <a:solidFill>
                  <a:srgbClr val="FFFFFF"/>
                </a:solidFill>
                <a:latin typeface="Times New Roman"/>
                <a:cs typeface="Times New Roman"/>
              </a:rPr>
              <a:t>Thynk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37" name="object 37">
            <a:extLst>
              <a:ext uri="{FF2B5EF4-FFF2-40B4-BE49-F238E27FC236}">
                <a16:creationId xmlns:a16="http://schemas.microsoft.com/office/drawing/2014/main" xmlns="" id="{94E38A1F-F5E1-377B-0F0B-0D2294415CDE}"/>
              </a:ext>
            </a:extLst>
          </p:cNvPr>
          <p:cNvSpPr txBox="1"/>
          <p:nvPr/>
        </p:nvSpPr>
        <p:spPr>
          <a:xfrm>
            <a:off x="15852382" y="1067160"/>
            <a:ext cx="1584951" cy="3428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05"/>
              </a:lnSpc>
              <a:spcBef>
                <a:spcPts val="130"/>
              </a:spcBef>
            </a:pPr>
            <a:r>
              <a:rPr sz="2500" b="1" dirty="0">
                <a:solidFill>
                  <a:srgbClr val="FFFFFF"/>
                </a:solidFill>
                <a:latin typeface="Times New Roman"/>
                <a:cs typeface="Times New Roman"/>
              </a:rPr>
              <a:t>Unlimited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49" name="object 39">
            <a:extLst>
              <a:ext uri="{FF2B5EF4-FFF2-40B4-BE49-F238E27FC236}">
                <a16:creationId xmlns:a16="http://schemas.microsoft.com/office/drawing/2014/main" xmlns="" id="{9F8EBD9B-1CC5-5FB8-04AB-4B2B93AF3D11}"/>
              </a:ext>
            </a:extLst>
          </p:cNvPr>
          <p:cNvSpPr txBox="1"/>
          <p:nvPr/>
        </p:nvSpPr>
        <p:spPr>
          <a:xfrm>
            <a:off x="5160107" y="809711"/>
            <a:ext cx="8262449" cy="990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spcBef>
                <a:spcPts val="370"/>
              </a:spcBef>
            </a:pPr>
            <a:r>
              <a:rPr lang="en-US" sz="5400" b="1" u="sng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REKOMENDASI</a:t>
            </a:r>
            <a:endParaRPr lang="en-US" sz="60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A459469-7961-8D29-017A-14367B3E0D6C}"/>
              </a:ext>
            </a:extLst>
          </p:cNvPr>
          <p:cNvGrpSpPr/>
          <p:nvPr/>
        </p:nvGrpSpPr>
        <p:grpSpPr>
          <a:xfrm>
            <a:off x="16099820" y="445100"/>
            <a:ext cx="1337513" cy="1271429"/>
            <a:chOff x="13509993" y="2095971"/>
            <a:chExt cx="4758514" cy="4758514"/>
          </a:xfrm>
        </p:grpSpPr>
        <p:sp>
          <p:nvSpPr>
            <p:cNvPr id="16" name="object 19">
              <a:extLst>
                <a:ext uri="{FF2B5EF4-FFF2-40B4-BE49-F238E27FC236}">
                  <a16:creationId xmlns:a16="http://schemas.microsoft.com/office/drawing/2014/main" xmlns="" id="{780B86DA-125D-D31A-BD6C-B601D22BFAE0}"/>
                </a:ext>
              </a:extLst>
            </p:cNvPr>
            <p:cNvSpPr/>
            <p:nvPr/>
          </p:nvSpPr>
          <p:spPr>
            <a:xfrm>
              <a:off x="13509993" y="2095971"/>
              <a:ext cx="4758514" cy="4758514"/>
            </a:xfrm>
            <a:custGeom>
              <a:avLst/>
              <a:gdLst/>
              <a:ahLst/>
              <a:cxnLst/>
              <a:rect l="l" t="t" r="r" b="b"/>
              <a:pathLst>
                <a:path w="4758514" h="4758514">
                  <a:moveTo>
                    <a:pt x="2574393" y="4750627"/>
                  </a:moveTo>
                  <a:lnTo>
                    <a:pt x="2765185" y="4727374"/>
                  </a:lnTo>
                  <a:lnTo>
                    <a:pt x="2951020" y="4689367"/>
                  </a:lnTo>
                  <a:lnTo>
                    <a:pt x="3131286" y="4637218"/>
                  </a:lnTo>
                  <a:lnTo>
                    <a:pt x="3305371" y="4571540"/>
                  </a:lnTo>
                  <a:lnTo>
                    <a:pt x="3472663" y="4492946"/>
                  </a:lnTo>
                  <a:lnTo>
                    <a:pt x="3632548" y="4402047"/>
                  </a:lnTo>
                  <a:lnTo>
                    <a:pt x="3784416" y="4299456"/>
                  </a:lnTo>
                  <a:lnTo>
                    <a:pt x="3927652" y="4185785"/>
                  </a:lnTo>
                  <a:lnTo>
                    <a:pt x="4061646" y="4061646"/>
                  </a:lnTo>
                  <a:lnTo>
                    <a:pt x="4185785" y="3927652"/>
                  </a:lnTo>
                  <a:lnTo>
                    <a:pt x="4299456" y="3784415"/>
                  </a:lnTo>
                  <a:lnTo>
                    <a:pt x="4402047" y="3632548"/>
                  </a:lnTo>
                  <a:lnTo>
                    <a:pt x="4492947" y="3472663"/>
                  </a:lnTo>
                  <a:lnTo>
                    <a:pt x="4571541" y="3305371"/>
                  </a:lnTo>
                  <a:lnTo>
                    <a:pt x="4637219" y="3131286"/>
                  </a:lnTo>
                  <a:lnTo>
                    <a:pt x="4689368" y="2951020"/>
                  </a:lnTo>
                  <a:lnTo>
                    <a:pt x="4727375" y="2765185"/>
                  </a:lnTo>
                  <a:lnTo>
                    <a:pt x="4750628" y="2574393"/>
                  </a:lnTo>
                  <a:lnTo>
                    <a:pt x="4758514" y="2379277"/>
                  </a:lnTo>
                  <a:lnTo>
                    <a:pt x="4750628" y="2184121"/>
                  </a:lnTo>
                  <a:lnTo>
                    <a:pt x="4727375" y="1993329"/>
                  </a:lnTo>
                  <a:lnTo>
                    <a:pt x="4689368" y="1807494"/>
                  </a:lnTo>
                  <a:lnTo>
                    <a:pt x="4637219" y="1627227"/>
                  </a:lnTo>
                  <a:lnTo>
                    <a:pt x="4571541" y="1453142"/>
                  </a:lnTo>
                  <a:lnTo>
                    <a:pt x="4492947" y="1285851"/>
                  </a:lnTo>
                  <a:lnTo>
                    <a:pt x="4402047" y="1125966"/>
                  </a:lnTo>
                  <a:lnTo>
                    <a:pt x="4299456" y="974098"/>
                  </a:lnTo>
                  <a:lnTo>
                    <a:pt x="4185785" y="830862"/>
                  </a:lnTo>
                  <a:lnTo>
                    <a:pt x="4061646" y="696868"/>
                  </a:lnTo>
                  <a:lnTo>
                    <a:pt x="3927652" y="572729"/>
                  </a:lnTo>
                  <a:lnTo>
                    <a:pt x="3784416" y="459058"/>
                  </a:lnTo>
                  <a:lnTo>
                    <a:pt x="3632548" y="356467"/>
                  </a:lnTo>
                  <a:lnTo>
                    <a:pt x="3472663" y="265568"/>
                  </a:lnTo>
                  <a:lnTo>
                    <a:pt x="3305371" y="186973"/>
                  </a:lnTo>
                  <a:lnTo>
                    <a:pt x="3131286" y="121296"/>
                  </a:lnTo>
                  <a:lnTo>
                    <a:pt x="2951020" y="69147"/>
                  </a:lnTo>
                  <a:lnTo>
                    <a:pt x="2765185" y="31140"/>
                  </a:lnTo>
                  <a:lnTo>
                    <a:pt x="2574393" y="7887"/>
                  </a:lnTo>
                  <a:lnTo>
                    <a:pt x="2379257" y="0"/>
                  </a:lnTo>
                  <a:lnTo>
                    <a:pt x="2184121" y="7887"/>
                  </a:lnTo>
                  <a:lnTo>
                    <a:pt x="1993329" y="31140"/>
                  </a:lnTo>
                  <a:lnTo>
                    <a:pt x="1807494" y="69147"/>
                  </a:lnTo>
                  <a:lnTo>
                    <a:pt x="1627227" y="121296"/>
                  </a:lnTo>
                  <a:lnTo>
                    <a:pt x="1453142" y="186973"/>
                  </a:lnTo>
                  <a:lnTo>
                    <a:pt x="1285851" y="265568"/>
                  </a:lnTo>
                  <a:lnTo>
                    <a:pt x="1125966" y="356467"/>
                  </a:lnTo>
                  <a:lnTo>
                    <a:pt x="974098" y="459058"/>
                  </a:lnTo>
                  <a:lnTo>
                    <a:pt x="830862" y="572729"/>
                  </a:lnTo>
                  <a:lnTo>
                    <a:pt x="696868" y="696868"/>
                  </a:lnTo>
                  <a:lnTo>
                    <a:pt x="572729" y="830862"/>
                  </a:lnTo>
                  <a:lnTo>
                    <a:pt x="459058" y="974098"/>
                  </a:lnTo>
                  <a:lnTo>
                    <a:pt x="356467" y="1125966"/>
                  </a:lnTo>
                  <a:lnTo>
                    <a:pt x="265568" y="1285851"/>
                  </a:lnTo>
                  <a:lnTo>
                    <a:pt x="186973" y="1453142"/>
                  </a:lnTo>
                  <a:lnTo>
                    <a:pt x="121296" y="1627227"/>
                  </a:lnTo>
                  <a:lnTo>
                    <a:pt x="69147" y="1807494"/>
                  </a:lnTo>
                  <a:lnTo>
                    <a:pt x="31140" y="1993329"/>
                  </a:lnTo>
                  <a:lnTo>
                    <a:pt x="7887" y="2184121"/>
                  </a:lnTo>
                  <a:lnTo>
                    <a:pt x="0" y="2379257"/>
                  </a:lnTo>
                  <a:lnTo>
                    <a:pt x="7887" y="2574393"/>
                  </a:lnTo>
                  <a:lnTo>
                    <a:pt x="31140" y="2765185"/>
                  </a:lnTo>
                  <a:lnTo>
                    <a:pt x="69147" y="2951020"/>
                  </a:lnTo>
                  <a:lnTo>
                    <a:pt x="121296" y="3131286"/>
                  </a:lnTo>
                  <a:lnTo>
                    <a:pt x="186973" y="3305371"/>
                  </a:lnTo>
                  <a:lnTo>
                    <a:pt x="265568" y="3472663"/>
                  </a:lnTo>
                  <a:lnTo>
                    <a:pt x="356467" y="3632548"/>
                  </a:lnTo>
                  <a:lnTo>
                    <a:pt x="459058" y="3784415"/>
                  </a:lnTo>
                  <a:lnTo>
                    <a:pt x="572729" y="3927652"/>
                  </a:lnTo>
                  <a:lnTo>
                    <a:pt x="696868" y="4061646"/>
                  </a:lnTo>
                  <a:lnTo>
                    <a:pt x="830862" y="4185785"/>
                  </a:lnTo>
                  <a:lnTo>
                    <a:pt x="974098" y="4299456"/>
                  </a:lnTo>
                  <a:lnTo>
                    <a:pt x="1125966" y="4402047"/>
                  </a:lnTo>
                  <a:lnTo>
                    <a:pt x="1285851" y="4492946"/>
                  </a:lnTo>
                  <a:lnTo>
                    <a:pt x="1453142" y="4571540"/>
                  </a:lnTo>
                  <a:lnTo>
                    <a:pt x="1627227" y="4637218"/>
                  </a:lnTo>
                  <a:lnTo>
                    <a:pt x="1807494" y="4689367"/>
                  </a:lnTo>
                  <a:lnTo>
                    <a:pt x="1993329" y="4727374"/>
                  </a:lnTo>
                  <a:lnTo>
                    <a:pt x="2184121" y="4750627"/>
                  </a:lnTo>
                  <a:lnTo>
                    <a:pt x="2379257" y="4758514"/>
                  </a:lnTo>
                  <a:lnTo>
                    <a:pt x="2574393" y="4750627"/>
                  </a:lnTo>
                  <a:close/>
                </a:path>
              </a:pathLst>
            </a:custGeom>
            <a:solidFill>
              <a:srgbClr val="E9E3D1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0DAE2741-7721-17C8-44BF-839945A8B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09490" y="2351549"/>
              <a:ext cx="3687921" cy="3924764"/>
            </a:xfrm>
            <a:prstGeom prst="rect">
              <a:avLst/>
            </a:prstGeom>
          </p:spPr>
        </p:pic>
      </p:grpSp>
      <p:sp>
        <p:nvSpPr>
          <p:cNvPr id="21" name="Freeform 50">
            <a:extLst>
              <a:ext uri="{FF2B5EF4-FFF2-40B4-BE49-F238E27FC236}">
                <a16:creationId xmlns:a16="http://schemas.microsoft.com/office/drawing/2014/main" xmlns="" id="{FB536CD9-4250-0AB0-F655-1D2698879E9E}"/>
              </a:ext>
            </a:extLst>
          </p:cNvPr>
          <p:cNvSpPr/>
          <p:nvPr/>
        </p:nvSpPr>
        <p:spPr>
          <a:xfrm>
            <a:off x="-381000" y="-337525"/>
            <a:ext cx="1816970" cy="1747225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7" y="0"/>
                </a:lnTo>
                <a:lnTo>
                  <a:pt x="659197" y="659196"/>
                </a:lnTo>
                <a:lnTo>
                  <a:pt x="0" y="659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2" name="Freeform 26">
            <a:extLst>
              <a:ext uri="{FF2B5EF4-FFF2-40B4-BE49-F238E27FC236}">
                <a16:creationId xmlns:a16="http://schemas.microsoft.com/office/drawing/2014/main" xmlns="" id="{D7C22DEE-B581-5DE3-854F-54E9CEC1C42D}"/>
              </a:ext>
            </a:extLst>
          </p:cNvPr>
          <p:cNvSpPr/>
          <p:nvPr/>
        </p:nvSpPr>
        <p:spPr>
          <a:xfrm>
            <a:off x="16992600" y="9029700"/>
            <a:ext cx="2362199" cy="2209800"/>
          </a:xfrm>
          <a:custGeom>
            <a:avLst/>
            <a:gdLst/>
            <a:ahLst/>
            <a:cxnLst/>
            <a:rect l="l" t="t" r="r" b="b"/>
            <a:pathLst>
              <a:path w="962217" h="962217">
                <a:moveTo>
                  <a:pt x="0" y="0"/>
                </a:moveTo>
                <a:lnTo>
                  <a:pt x="962217" y="0"/>
                </a:lnTo>
                <a:lnTo>
                  <a:pt x="962217" y="962217"/>
                </a:lnTo>
                <a:lnTo>
                  <a:pt x="0" y="9622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38">
            <a:extLst>
              <a:ext uri="{FF2B5EF4-FFF2-40B4-BE49-F238E27FC236}">
                <a16:creationId xmlns:a16="http://schemas.microsoft.com/office/drawing/2014/main" xmlns="" id="{15128038-01AB-1DC3-F47F-54299C28D4EF}"/>
              </a:ext>
            </a:extLst>
          </p:cNvPr>
          <p:cNvSpPr/>
          <p:nvPr/>
        </p:nvSpPr>
        <p:spPr>
          <a:xfrm>
            <a:off x="16438977" y="8739609"/>
            <a:ext cx="659197" cy="659197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6" y="0"/>
                </a:lnTo>
                <a:lnTo>
                  <a:pt x="659196" y="659197"/>
                </a:lnTo>
                <a:lnTo>
                  <a:pt x="0" y="6591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xmlns="" id="{2C3E75BD-A30C-B063-C77B-71AF44B95FE3}"/>
              </a:ext>
            </a:extLst>
          </p:cNvPr>
          <p:cNvSpPr/>
          <p:nvPr/>
        </p:nvSpPr>
        <p:spPr>
          <a:xfrm flipH="1">
            <a:off x="4267200" y="6359954"/>
            <a:ext cx="887534" cy="840946"/>
          </a:xfrm>
          <a:custGeom>
            <a:avLst/>
            <a:gdLst/>
            <a:ahLst/>
            <a:cxnLst/>
            <a:rect l="l" t="t" r="r" b="b"/>
            <a:pathLst>
              <a:path w="2207784" h="2207784">
                <a:moveTo>
                  <a:pt x="0" y="0"/>
                </a:moveTo>
                <a:lnTo>
                  <a:pt x="2207784" y="0"/>
                </a:lnTo>
                <a:lnTo>
                  <a:pt x="2207784" y="2207784"/>
                </a:lnTo>
                <a:lnTo>
                  <a:pt x="0" y="22077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xmlns="" id="{8260AF27-1C84-E35E-7F74-E3D4462410C4}"/>
              </a:ext>
            </a:extLst>
          </p:cNvPr>
          <p:cNvSpPr/>
          <p:nvPr/>
        </p:nvSpPr>
        <p:spPr>
          <a:xfrm flipH="1">
            <a:off x="5416489" y="8296072"/>
            <a:ext cx="1053418" cy="887074"/>
          </a:xfrm>
          <a:custGeom>
            <a:avLst/>
            <a:gdLst/>
            <a:ahLst/>
            <a:cxnLst/>
            <a:rect l="l" t="t" r="r" b="b"/>
            <a:pathLst>
              <a:path w="2935544" h="2289838">
                <a:moveTo>
                  <a:pt x="0" y="0"/>
                </a:moveTo>
                <a:lnTo>
                  <a:pt x="2935544" y="0"/>
                </a:lnTo>
                <a:lnTo>
                  <a:pt x="2935544" y="2289838"/>
                </a:lnTo>
                <a:lnTo>
                  <a:pt x="0" y="22898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xmlns="" id="{642174D8-E5DE-8BDB-8A42-05F9E71BE2AB}"/>
              </a:ext>
            </a:extLst>
          </p:cNvPr>
          <p:cNvSpPr/>
          <p:nvPr/>
        </p:nvSpPr>
        <p:spPr>
          <a:xfrm>
            <a:off x="2971800" y="4523766"/>
            <a:ext cx="914400" cy="848334"/>
          </a:xfrm>
          <a:custGeom>
            <a:avLst/>
            <a:gdLst/>
            <a:ahLst/>
            <a:cxnLst/>
            <a:rect l="l" t="t" r="r" b="b"/>
            <a:pathLst>
              <a:path w="2081423" h="1998676">
                <a:moveTo>
                  <a:pt x="0" y="0"/>
                </a:moveTo>
                <a:lnTo>
                  <a:pt x="2081423" y="0"/>
                </a:lnTo>
                <a:lnTo>
                  <a:pt x="2081423" y="1998676"/>
                </a:lnTo>
                <a:lnTo>
                  <a:pt x="0" y="19986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xmlns="" id="{EABBFECF-31E6-C2E3-2988-00FF5E43A7F6}"/>
              </a:ext>
            </a:extLst>
          </p:cNvPr>
          <p:cNvSpPr/>
          <p:nvPr/>
        </p:nvSpPr>
        <p:spPr>
          <a:xfrm>
            <a:off x="1525632" y="1737701"/>
            <a:ext cx="1109536" cy="1104849"/>
          </a:xfrm>
          <a:custGeom>
            <a:avLst/>
            <a:gdLst/>
            <a:ahLst/>
            <a:cxnLst/>
            <a:rect l="l" t="t" r="r" b="b"/>
            <a:pathLst>
              <a:path w="1898807" h="2094526">
                <a:moveTo>
                  <a:pt x="0" y="0"/>
                </a:moveTo>
                <a:lnTo>
                  <a:pt x="1898808" y="0"/>
                </a:lnTo>
                <a:lnTo>
                  <a:pt x="1898808" y="2094526"/>
                </a:lnTo>
                <a:lnTo>
                  <a:pt x="0" y="20945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4A5CB74-E5BD-41D9-5326-61207A5D9EBF}"/>
              </a:ext>
            </a:extLst>
          </p:cNvPr>
          <p:cNvGrpSpPr/>
          <p:nvPr/>
        </p:nvGrpSpPr>
        <p:grpSpPr>
          <a:xfrm>
            <a:off x="2959266" y="1638300"/>
            <a:ext cx="12893116" cy="2702107"/>
            <a:chOff x="2629346" y="2693094"/>
            <a:chExt cx="12893116" cy="2702107"/>
          </a:xfrm>
        </p:grpSpPr>
        <p:sp>
          <p:nvSpPr>
            <p:cNvPr id="4" name="TextBox 31">
              <a:extLst>
                <a:ext uri="{FF2B5EF4-FFF2-40B4-BE49-F238E27FC236}">
                  <a16:creationId xmlns:a16="http://schemas.microsoft.com/office/drawing/2014/main" xmlns="" id="{1D1A0E3F-6BB6-8E4A-E18B-B9E6DC3E0A2F}"/>
                </a:ext>
              </a:extLst>
            </p:cNvPr>
            <p:cNvSpPr txBox="1"/>
            <p:nvPr/>
          </p:nvSpPr>
          <p:spPr>
            <a:xfrm>
              <a:off x="2629346" y="2693094"/>
              <a:ext cx="4640722" cy="5551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Dinas PMD</a:t>
              </a:r>
            </a:p>
          </p:txBody>
        </p:sp>
        <p:sp>
          <p:nvSpPr>
            <p:cNvPr id="5" name="TextBox 32">
              <a:extLst>
                <a:ext uri="{FF2B5EF4-FFF2-40B4-BE49-F238E27FC236}">
                  <a16:creationId xmlns:a16="http://schemas.microsoft.com/office/drawing/2014/main" xmlns="" id="{103FCA1F-4B34-B0DE-9199-A8DBDCCFA630}"/>
                </a:ext>
              </a:extLst>
            </p:cNvPr>
            <p:cNvSpPr txBox="1"/>
            <p:nvPr/>
          </p:nvSpPr>
          <p:spPr>
            <a:xfrm>
              <a:off x="2643271" y="3254807"/>
              <a:ext cx="12879191" cy="21403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28600" lvl="4" indent="-228600" algn="just">
                <a:lnSpc>
                  <a:spcPct val="150000"/>
                </a:lnSpc>
                <a:buFont typeface="+mj-lt"/>
                <a:buAutoNum type="alphaLcPeriod"/>
              </a:pP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Penguatan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kapasitas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personil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Dinas PMD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baik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dari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segi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jumlah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maupun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kualitas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dalam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menangani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Desa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melalui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pelatihan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228600" lvl="4" indent="-228600" algn="just">
                <a:lnSpc>
                  <a:spcPct val="150000"/>
                </a:lnSpc>
                <a:buFont typeface="+mj-lt"/>
                <a:buAutoNum type="alphaLcPeriod"/>
              </a:pP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Pemberian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tambahan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keuangan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secara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signifikan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kepada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Dinas PMD.</a:t>
              </a:r>
            </a:p>
            <a:p>
              <a:pPr marL="228600" lvl="4" indent="-228600">
                <a:lnSpc>
                  <a:spcPct val="150000"/>
                </a:lnSpc>
                <a:buFont typeface="+mj-lt"/>
                <a:buAutoNum type="alphaLcPeriod"/>
              </a:pP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Harus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ada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semacam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paradigma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baru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terhadap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Dinas PMD (Mari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bayangkan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Dinas PPO dan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Sekolah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Dinas Kesehatan dan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Puskesmas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dan Dinas PMD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dengan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Desa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marL="228600" lvl="4" indent="-228600" algn="just">
                <a:lnSpc>
                  <a:spcPct val="150000"/>
                </a:lnSpc>
                <a:spcAft>
                  <a:spcPts val="1000"/>
                </a:spcAft>
                <a:buFont typeface="+mj-lt"/>
                <a:buAutoNum type="alphaLcPeriod"/>
              </a:pP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Transaksi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berbasis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rekening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dari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RKUDes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kepada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rekening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penerima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manfaat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ACF672E-2947-333B-6EC8-F4D7D41F327F}"/>
              </a:ext>
            </a:extLst>
          </p:cNvPr>
          <p:cNvGrpSpPr/>
          <p:nvPr/>
        </p:nvGrpSpPr>
        <p:grpSpPr>
          <a:xfrm>
            <a:off x="4392032" y="4305300"/>
            <a:ext cx="10238368" cy="1824944"/>
            <a:chOff x="2629346" y="2693094"/>
            <a:chExt cx="10238368" cy="1824944"/>
          </a:xfrm>
        </p:grpSpPr>
        <p:sp>
          <p:nvSpPr>
            <p:cNvPr id="13" name="TextBox 31">
              <a:extLst>
                <a:ext uri="{FF2B5EF4-FFF2-40B4-BE49-F238E27FC236}">
                  <a16:creationId xmlns:a16="http://schemas.microsoft.com/office/drawing/2014/main" xmlns="" id="{D16C15ED-76D9-632A-AB12-1BE735646DAB}"/>
                </a:ext>
              </a:extLst>
            </p:cNvPr>
            <p:cNvSpPr txBox="1"/>
            <p:nvPr/>
          </p:nvSpPr>
          <p:spPr>
            <a:xfrm>
              <a:off x="2629346" y="2693094"/>
              <a:ext cx="4640722" cy="5551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Kecamatan</a:t>
              </a:r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Glacial Indifference Bold"/>
                <a:cs typeface="Arial" panose="020B0604020202020204" pitchFamily="34" charset="0"/>
                <a:sym typeface="Glacial Indifference Bold"/>
              </a:endParaRPr>
            </a:p>
          </p:txBody>
        </p:sp>
        <p:sp>
          <p:nvSpPr>
            <p:cNvPr id="18" name="TextBox 32">
              <a:extLst>
                <a:ext uri="{FF2B5EF4-FFF2-40B4-BE49-F238E27FC236}">
                  <a16:creationId xmlns:a16="http://schemas.microsoft.com/office/drawing/2014/main" xmlns="" id="{915B18B2-BEEA-17B5-161C-8295CEFA8507}"/>
                </a:ext>
              </a:extLst>
            </p:cNvPr>
            <p:cNvSpPr txBox="1"/>
            <p:nvPr/>
          </p:nvSpPr>
          <p:spPr>
            <a:xfrm>
              <a:off x="2643271" y="3254807"/>
              <a:ext cx="10224443" cy="12632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28600" lvl="2" indent="-228600" algn="just">
                <a:lnSpc>
                  <a:spcPct val="150000"/>
                </a:lnSpc>
                <a:buFont typeface="+mj-lt"/>
                <a:buAutoNum type="alphaLcPeriod"/>
              </a:pPr>
              <a:r>
                <a:rPr lang="it-IT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Penguatan kapasitas personil di Kecamatan melalui pelatihan.</a:t>
              </a:r>
              <a:endParaRPr lang="en-ID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28600" lvl="2" indent="-228600" algn="just">
                <a:lnSpc>
                  <a:spcPct val="150000"/>
                </a:lnSpc>
                <a:buFont typeface="+mj-lt"/>
                <a:buAutoNum type="alphaLcPeriod"/>
              </a:pP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Pemberian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tambahan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keuangan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secara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signifikan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kepada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Kecamatan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228600" lvl="2" indent="-228600" algn="just">
                <a:lnSpc>
                  <a:spcPct val="150000"/>
                </a:lnSpc>
                <a:spcAft>
                  <a:spcPts val="1000"/>
                </a:spcAft>
                <a:buFont typeface="+mj-lt"/>
                <a:buAutoNum type="alphaLcPeriod"/>
              </a:pP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Kecamatan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harus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menjadi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semacam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sekretariat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bersama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Pemerintah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desa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63F9A03B-AA86-85ED-608D-8FE29A8B544C}"/>
              </a:ext>
            </a:extLst>
          </p:cNvPr>
          <p:cNvGrpSpPr/>
          <p:nvPr/>
        </p:nvGrpSpPr>
        <p:grpSpPr>
          <a:xfrm>
            <a:off x="5645049" y="6123248"/>
            <a:ext cx="5953428" cy="1830265"/>
            <a:chOff x="2629346" y="2693094"/>
            <a:chExt cx="5953428" cy="1830265"/>
          </a:xfrm>
        </p:grpSpPr>
        <p:sp>
          <p:nvSpPr>
            <p:cNvPr id="27" name="TextBox 31">
              <a:extLst>
                <a:ext uri="{FF2B5EF4-FFF2-40B4-BE49-F238E27FC236}">
                  <a16:creationId xmlns:a16="http://schemas.microsoft.com/office/drawing/2014/main" xmlns="" id="{A7DC3CBE-AA5B-C6DE-C42C-8E53CB741EC8}"/>
                </a:ext>
              </a:extLst>
            </p:cNvPr>
            <p:cNvSpPr txBox="1"/>
            <p:nvPr/>
          </p:nvSpPr>
          <p:spPr>
            <a:xfrm>
              <a:off x="2629346" y="2693094"/>
              <a:ext cx="4640722" cy="5551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Desa</a:t>
              </a:r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Glacial Indifference Bold"/>
                <a:cs typeface="Arial" panose="020B0604020202020204" pitchFamily="34" charset="0"/>
                <a:sym typeface="Glacial Indifference Bold"/>
              </a:endParaRPr>
            </a:p>
          </p:txBody>
        </p:sp>
        <p:sp>
          <p:nvSpPr>
            <p:cNvPr id="28" name="TextBox 32">
              <a:extLst>
                <a:ext uri="{FF2B5EF4-FFF2-40B4-BE49-F238E27FC236}">
                  <a16:creationId xmlns:a16="http://schemas.microsoft.com/office/drawing/2014/main" xmlns="" id="{B262B014-8D6D-1606-57B5-7D7F5EC5A4F9}"/>
                </a:ext>
              </a:extLst>
            </p:cNvPr>
            <p:cNvSpPr txBox="1"/>
            <p:nvPr/>
          </p:nvSpPr>
          <p:spPr>
            <a:xfrm>
              <a:off x="2643272" y="3254807"/>
              <a:ext cx="5939502" cy="12685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73050" lvl="2" indent="-273050" algn="just">
                <a:lnSpc>
                  <a:spcPct val="150000"/>
                </a:lnSpc>
                <a:buFont typeface="+mj-lt"/>
                <a:buAutoNum type="alphaLcPeriod"/>
              </a:pP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Penguatan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Pemerintah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Desa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273050" lvl="2" indent="-273050" algn="just">
                <a:lnSpc>
                  <a:spcPct val="150000"/>
                </a:lnSpc>
                <a:buFont typeface="+mj-lt"/>
                <a:buAutoNum type="alphaLcPeriod"/>
              </a:pP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Penguatan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Badan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Permusyawaratan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Desa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(BPD).</a:t>
              </a:r>
            </a:p>
            <a:p>
              <a:pPr marL="273050" lvl="2" indent="-273050" algn="just">
                <a:lnSpc>
                  <a:spcPct val="150000"/>
                </a:lnSpc>
                <a:spcAft>
                  <a:spcPts val="1000"/>
                </a:spcAft>
                <a:buFont typeface="+mj-lt"/>
                <a:buAutoNum type="alphaLcPeriod"/>
              </a:pP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Pelatihan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/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Bimbingan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Teknis.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55D5CE35-267E-B825-FC9F-17AABEA0E44B}"/>
              </a:ext>
            </a:extLst>
          </p:cNvPr>
          <p:cNvGrpSpPr/>
          <p:nvPr/>
        </p:nvGrpSpPr>
        <p:grpSpPr>
          <a:xfrm>
            <a:off x="6909848" y="7893261"/>
            <a:ext cx="7272504" cy="1824944"/>
            <a:chOff x="2629346" y="2693094"/>
            <a:chExt cx="5953428" cy="1824944"/>
          </a:xfrm>
        </p:grpSpPr>
        <p:sp>
          <p:nvSpPr>
            <p:cNvPr id="30" name="TextBox 31">
              <a:extLst>
                <a:ext uri="{FF2B5EF4-FFF2-40B4-BE49-F238E27FC236}">
                  <a16:creationId xmlns:a16="http://schemas.microsoft.com/office/drawing/2014/main" xmlns="" id="{CE3FC47B-2650-2BEF-E850-0D74458255A3}"/>
                </a:ext>
              </a:extLst>
            </p:cNvPr>
            <p:cNvSpPr txBox="1"/>
            <p:nvPr/>
          </p:nvSpPr>
          <p:spPr>
            <a:xfrm>
              <a:off x="2629346" y="2693094"/>
              <a:ext cx="4640722" cy="5551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ea typeface="Glacial Indifference Bold"/>
                  <a:cs typeface="Arial" panose="020B0604020202020204" pitchFamily="34" charset="0"/>
                  <a:sym typeface="Glacial Indifference Bold"/>
                </a:rPr>
                <a:t>Masyarakat</a:t>
              </a:r>
            </a:p>
          </p:txBody>
        </p:sp>
        <p:sp>
          <p:nvSpPr>
            <p:cNvPr id="31" name="TextBox 32">
              <a:extLst>
                <a:ext uri="{FF2B5EF4-FFF2-40B4-BE49-F238E27FC236}">
                  <a16:creationId xmlns:a16="http://schemas.microsoft.com/office/drawing/2014/main" xmlns="" id="{28FA9C0B-6ABA-6019-C196-0FEFC1F08412}"/>
                </a:ext>
              </a:extLst>
            </p:cNvPr>
            <p:cNvSpPr txBox="1"/>
            <p:nvPr/>
          </p:nvSpPr>
          <p:spPr>
            <a:xfrm>
              <a:off x="2643272" y="3254807"/>
              <a:ext cx="5939502" cy="12632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28600" lvl="2" indent="-228600" algn="just">
                <a:lnSpc>
                  <a:spcPct val="150000"/>
                </a:lnSpc>
                <a:buFont typeface="+mj-lt"/>
                <a:buAutoNum type="alphaLcPeriod"/>
              </a:pP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Mendorong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lahirnya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watch dog di Tingkat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masyarakat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Desa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228600" lvl="2" indent="-228600" algn="just">
                <a:lnSpc>
                  <a:spcPct val="150000"/>
                </a:lnSpc>
                <a:spcAft>
                  <a:spcPts val="1000"/>
                </a:spcAft>
                <a:buFont typeface="+mj-lt"/>
                <a:buAutoNum type="alphaLcPeriod"/>
              </a:pP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Memberdayakan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masyarakat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menjadi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mitra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kepengawasan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pengelolaan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keuangan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19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desa</a:t>
              </a:r>
              <a:r>
                <a:rPr lang="en-ID" sz="1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32" name="AutoShape 15">
            <a:extLst>
              <a:ext uri="{FF2B5EF4-FFF2-40B4-BE49-F238E27FC236}">
                <a16:creationId xmlns:a16="http://schemas.microsoft.com/office/drawing/2014/main" xmlns="" id="{6606670C-7BCB-C17A-8DBA-690E798D5A0D}"/>
              </a:ext>
            </a:extLst>
          </p:cNvPr>
          <p:cNvSpPr/>
          <p:nvPr/>
        </p:nvSpPr>
        <p:spPr>
          <a:xfrm flipV="1">
            <a:off x="2743200" y="1790700"/>
            <a:ext cx="0" cy="2438706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4" name="AutoShape 15">
            <a:extLst>
              <a:ext uri="{FF2B5EF4-FFF2-40B4-BE49-F238E27FC236}">
                <a16:creationId xmlns:a16="http://schemas.microsoft.com/office/drawing/2014/main" xmlns="" id="{AF39D476-EF17-F42F-5256-00C1926A6F14}"/>
              </a:ext>
            </a:extLst>
          </p:cNvPr>
          <p:cNvSpPr/>
          <p:nvPr/>
        </p:nvSpPr>
        <p:spPr>
          <a:xfrm flipV="1">
            <a:off x="4191000" y="4462750"/>
            <a:ext cx="0" cy="1667494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5" name="AutoShape 15">
            <a:extLst>
              <a:ext uri="{FF2B5EF4-FFF2-40B4-BE49-F238E27FC236}">
                <a16:creationId xmlns:a16="http://schemas.microsoft.com/office/drawing/2014/main" xmlns="" id="{D5F233F3-E68A-FA77-0428-650CCC09A97B}"/>
              </a:ext>
            </a:extLst>
          </p:cNvPr>
          <p:cNvSpPr/>
          <p:nvPr/>
        </p:nvSpPr>
        <p:spPr>
          <a:xfrm flipV="1">
            <a:off x="5486400" y="6286019"/>
            <a:ext cx="0" cy="1667494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6" name="AutoShape 15">
            <a:extLst>
              <a:ext uri="{FF2B5EF4-FFF2-40B4-BE49-F238E27FC236}">
                <a16:creationId xmlns:a16="http://schemas.microsoft.com/office/drawing/2014/main" xmlns="" id="{D1793715-9B8F-6CAE-A6B1-A2C97E7D9C5C}"/>
              </a:ext>
            </a:extLst>
          </p:cNvPr>
          <p:cNvSpPr/>
          <p:nvPr/>
        </p:nvSpPr>
        <p:spPr>
          <a:xfrm flipV="1">
            <a:off x="6712393" y="8135631"/>
            <a:ext cx="0" cy="1667494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xmlns="" id="{AAD16B14-2B97-2FB1-0869-24018EA228B7}"/>
              </a:ext>
            </a:extLst>
          </p:cNvPr>
          <p:cNvSpPr/>
          <p:nvPr/>
        </p:nvSpPr>
        <p:spPr>
          <a:xfrm>
            <a:off x="12319395" y="4046804"/>
            <a:ext cx="4023146" cy="3516936"/>
          </a:xfrm>
          <a:custGeom>
            <a:avLst/>
            <a:gdLst/>
            <a:ahLst/>
            <a:cxnLst/>
            <a:rect l="l" t="t" r="r" b="b"/>
            <a:pathLst>
              <a:path w="2873496" h="2304021">
                <a:moveTo>
                  <a:pt x="0" y="0"/>
                </a:moveTo>
                <a:lnTo>
                  <a:pt x="2873495" y="0"/>
                </a:lnTo>
                <a:lnTo>
                  <a:pt x="2873495" y="2304022"/>
                </a:lnTo>
                <a:lnTo>
                  <a:pt x="0" y="230402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0" name="Freeform 28">
            <a:extLst>
              <a:ext uri="{FF2B5EF4-FFF2-40B4-BE49-F238E27FC236}">
                <a16:creationId xmlns:a16="http://schemas.microsoft.com/office/drawing/2014/main" xmlns="" id="{6C0C07D5-7E86-333E-8143-1EA9B5014AEC}"/>
              </a:ext>
            </a:extLst>
          </p:cNvPr>
          <p:cNvSpPr/>
          <p:nvPr/>
        </p:nvSpPr>
        <p:spPr>
          <a:xfrm>
            <a:off x="12044349" y="445100"/>
            <a:ext cx="1229485" cy="1123045"/>
          </a:xfrm>
          <a:custGeom>
            <a:avLst/>
            <a:gdLst/>
            <a:ahLst/>
            <a:cxnLst/>
            <a:rect l="l" t="t" r="r" b="b"/>
            <a:pathLst>
              <a:path w="1396374" h="1753437">
                <a:moveTo>
                  <a:pt x="0" y="0"/>
                </a:moveTo>
                <a:lnTo>
                  <a:pt x="1396373" y="0"/>
                </a:lnTo>
                <a:lnTo>
                  <a:pt x="1396373" y="1753437"/>
                </a:lnTo>
                <a:lnTo>
                  <a:pt x="0" y="175343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15">
            <a:extLst>
              <a:ext uri="{FF2B5EF4-FFF2-40B4-BE49-F238E27FC236}">
                <a16:creationId xmlns:a16="http://schemas.microsoft.com/office/drawing/2014/main" xmlns="" id="{33E68385-7E6A-BFFC-204A-2805EB1B7EA7}"/>
              </a:ext>
            </a:extLst>
          </p:cNvPr>
          <p:cNvSpPr/>
          <p:nvPr/>
        </p:nvSpPr>
        <p:spPr>
          <a:xfrm>
            <a:off x="-115873" y="7702414"/>
            <a:ext cx="4769096" cy="2602968"/>
          </a:xfrm>
          <a:custGeom>
            <a:avLst/>
            <a:gdLst/>
            <a:ahLst/>
            <a:cxnLst/>
            <a:rect l="l" t="t" r="r" b="b"/>
            <a:pathLst>
              <a:path w="4521830" h="2244472">
                <a:moveTo>
                  <a:pt x="0" y="0"/>
                </a:moveTo>
                <a:lnTo>
                  <a:pt x="4521830" y="0"/>
                </a:lnTo>
                <a:lnTo>
                  <a:pt x="4521830" y="2244472"/>
                </a:lnTo>
                <a:lnTo>
                  <a:pt x="0" y="224447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5533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544E673-6CC8-5AB5-4685-DC05CD71A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>
            <a:extLst>
              <a:ext uri="{FF2B5EF4-FFF2-40B4-BE49-F238E27FC236}">
                <a16:creationId xmlns:a16="http://schemas.microsoft.com/office/drawing/2014/main" xmlns="" id="{664EA2ED-5A45-D89D-DE4A-A8FAE42826F5}"/>
              </a:ext>
            </a:extLst>
          </p:cNvPr>
          <p:cNvSpPr/>
          <p:nvPr/>
        </p:nvSpPr>
        <p:spPr>
          <a:xfrm flipH="1">
            <a:off x="7924800" y="6328049"/>
            <a:ext cx="10363200" cy="3958566"/>
          </a:xfrm>
          <a:custGeom>
            <a:avLst/>
            <a:gdLst/>
            <a:ahLst/>
            <a:cxnLst/>
            <a:rect l="l" t="t" r="r" b="b"/>
            <a:pathLst>
              <a:path w="2613982" h="1894612">
                <a:moveTo>
                  <a:pt x="0" y="0"/>
                </a:moveTo>
                <a:lnTo>
                  <a:pt x="2613982" y="0"/>
                </a:lnTo>
                <a:lnTo>
                  <a:pt x="2613982" y="1894612"/>
                </a:lnTo>
                <a:lnTo>
                  <a:pt x="0" y="1894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1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8" name="object 21">
            <a:extLst>
              <a:ext uri="{FF2B5EF4-FFF2-40B4-BE49-F238E27FC236}">
                <a16:creationId xmlns:a16="http://schemas.microsoft.com/office/drawing/2014/main" xmlns="" id="{9EA0E319-A358-24B9-844E-A9CAECBF517B}"/>
              </a:ext>
            </a:extLst>
          </p:cNvPr>
          <p:cNvSpPr/>
          <p:nvPr/>
        </p:nvSpPr>
        <p:spPr>
          <a:xfrm>
            <a:off x="1074657" y="9258300"/>
            <a:ext cx="16138684" cy="0"/>
          </a:xfrm>
          <a:custGeom>
            <a:avLst/>
            <a:gdLst/>
            <a:ahLst/>
            <a:cxnLst/>
            <a:rect l="l" t="t" r="r" b="b"/>
            <a:pathLst>
              <a:path w="16138684">
                <a:moveTo>
                  <a:pt x="0" y="0"/>
                </a:moveTo>
                <a:lnTo>
                  <a:pt x="16138684" y="0"/>
                </a:lnTo>
              </a:path>
            </a:pathLst>
          </a:custGeom>
          <a:ln w="38099">
            <a:solidFill>
              <a:srgbClr val="17726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19">
            <a:extLst>
              <a:ext uri="{FF2B5EF4-FFF2-40B4-BE49-F238E27FC236}">
                <a16:creationId xmlns:a16="http://schemas.microsoft.com/office/drawing/2014/main" xmlns="" id="{7C2BF1DA-0179-21DB-E47E-2B7B7316D2CE}"/>
              </a:ext>
            </a:extLst>
          </p:cNvPr>
          <p:cNvSpPr/>
          <p:nvPr/>
        </p:nvSpPr>
        <p:spPr>
          <a:xfrm>
            <a:off x="11811000" y="2095970"/>
            <a:ext cx="6457507" cy="5562127"/>
          </a:xfrm>
          <a:custGeom>
            <a:avLst/>
            <a:gdLst/>
            <a:ahLst/>
            <a:cxnLst/>
            <a:rect l="l" t="t" r="r" b="b"/>
            <a:pathLst>
              <a:path w="4758514" h="4758514">
                <a:moveTo>
                  <a:pt x="2574393" y="4750627"/>
                </a:moveTo>
                <a:lnTo>
                  <a:pt x="2765185" y="4727374"/>
                </a:lnTo>
                <a:lnTo>
                  <a:pt x="2951020" y="4689367"/>
                </a:lnTo>
                <a:lnTo>
                  <a:pt x="3131286" y="4637218"/>
                </a:lnTo>
                <a:lnTo>
                  <a:pt x="3305371" y="4571540"/>
                </a:lnTo>
                <a:lnTo>
                  <a:pt x="3472663" y="4492946"/>
                </a:lnTo>
                <a:lnTo>
                  <a:pt x="3632548" y="4402047"/>
                </a:lnTo>
                <a:lnTo>
                  <a:pt x="3784416" y="4299456"/>
                </a:lnTo>
                <a:lnTo>
                  <a:pt x="3927652" y="4185785"/>
                </a:lnTo>
                <a:lnTo>
                  <a:pt x="4061646" y="4061646"/>
                </a:lnTo>
                <a:lnTo>
                  <a:pt x="4185785" y="3927652"/>
                </a:lnTo>
                <a:lnTo>
                  <a:pt x="4299456" y="3784415"/>
                </a:lnTo>
                <a:lnTo>
                  <a:pt x="4402047" y="3632548"/>
                </a:lnTo>
                <a:lnTo>
                  <a:pt x="4492947" y="3472663"/>
                </a:lnTo>
                <a:lnTo>
                  <a:pt x="4571541" y="3305371"/>
                </a:lnTo>
                <a:lnTo>
                  <a:pt x="4637219" y="3131286"/>
                </a:lnTo>
                <a:lnTo>
                  <a:pt x="4689368" y="2951020"/>
                </a:lnTo>
                <a:lnTo>
                  <a:pt x="4727375" y="2765185"/>
                </a:lnTo>
                <a:lnTo>
                  <a:pt x="4750628" y="2574393"/>
                </a:lnTo>
                <a:lnTo>
                  <a:pt x="4758514" y="2379277"/>
                </a:lnTo>
                <a:lnTo>
                  <a:pt x="4750628" y="2184121"/>
                </a:lnTo>
                <a:lnTo>
                  <a:pt x="4727375" y="1993329"/>
                </a:lnTo>
                <a:lnTo>
                  <a:pt x="4689368" y="1807494"/>
                </a:lnTo>
                <a:lnTo>
                  <a:pt x="4637219" y="1627227"/>
                </a:lnTo>
                <a:lnTo>
                  <a:pt x="4571541" y="1453142"/>
                </a:lnTo>
                <a:lnTo>
                  <a:pt x="4492947" y="1285851"/>
                </a:lnTo>
                <a:lnTo>
                  <a:pt x="4402047" y="1125966"/>
                </a:lnTo>
                <a:lnTo>
                  <a:pt x="4299456" y="974098"/>
                </a:lnTo>
                <a:lnTo>
                  <a:pt x="4185785" y="830862"/>
                </a:lnTo>
                <a:lnTo>
                  <a:pt x="4061646" y="696868"/>
                </a:lnTo>
                <a:lnTo>
                  <a:pt x="3927652" y="572729"/>
                </a:lnTo>
                <a:lnTo>
                  <a:pt x="3784416" y="459058"/>
                </a:lnTo>
                <a:lnTo>
                  <a:pt x="3632548" y="356467"/>
                </a:lnTo>
                <a:lnTo>
                  <a:pt x="3472663" y="265568"/>
                </a:lnTo>
                <a:lnTo>
                  <a:pt x="3305371" y="186973"/>
                </a:lnTo>
                <a:lnTo>
                  <a:pt x="3131286" y="121296"/>
                </a:lnTo>
                <a:lnTo>
                  <a:pt x="2951020" y="69147"/>
                </a:lnTo>
                <a:lnTo>
                  <a:pt x="2765185" y="31140"/>
                </a:lnTo>
                <a:lnTo>
                  <a:pt x="2574393" y="7887"/>
                </a:lnTo>
                <a:lnTo>
                  <a:pt x="2379257" y="0"/>
                </a:lnTo>
                <a:lnTo>
                  <a:pt x="2184121" y="7887"/>
                </a:lnTo>
                <a:lnTo>
                  <a:pt x="1993329" y="31140"/>
                </a:lnTo>
                <a:lnTo>
                  <a:pt x="1807494" y="69147"/>
                </a:lnTo>
                <a:lnTo>
                  <a:pt x="1627227" y="121296"/>
                </a:lnTo>
                <a:lnTo>
                  <a:pt x="1453142" y="186973"/>
                </a:lnTo>
                <a:lnTo>
                  <a:pt x="1285851" y="265568"/>
                </a:lnTo>
                <a:lnTo>
                  <a:pt x="1125966" y="356467"/>
                </a:lnTo>
                <a:lnTo>
                  <a:pt x="974098" y="459058"/>
                </a:lnTo>
                <a:lnTo>
                  <a:pt x="830862" y="572729"/>
                </a:lnTo>
                <a:lnTo>
                  <a:pt x="696868" y="696868"/>
                </a:lnTo>
                <a:lnTo>
                  <a:pt x="572729" y="830862"/>
                </a:lnTo>
                <a:lnTo>
                  <a:pt x="459058" y="974098"/>
                </a:lnTo>
                <a:lnTo>
                  <a:pt x="356467" y="1125966"/>
                </a:lnTo>
                <a:lnTo>
                  <a:pt x="265568" y="1285851"/>
                </a:lnTo>
                <a:lnTo>
                  <a:pt x="186973" y="1453142"/>
                </a:lnTo>
                <a:lnTo>
                  <a:pt x="121296" y="1627227"/>
                </a:lnTo>
                <a:lnTo>
                  <a:pt x="69147" y="1807494"/>
                </a:lnTo>
                <a:lnTo>
                  <a:pt x="31140" y="1993329"/>
                </a:lnTo>
                <a:lnTo>
                  <a:pt x="7887" y="2184121"/>
                </a:lnTo>
                <a:lnTo>
                  <a:pt x="0" y="2379257"/>
                </a:lnTo>
                <a:lnTo>
                  <a:pt x="7887" y="2574393"/>
                </a:lnTo>
                <a:lnTo>
                  <a:pt x="31140" y="2765185"/>
                </a:lnTo>
                <a:lnTo>
                  <a:pt x="69147" y="2951020"/>
                </a:lnTo>
                <a:lnTo>
                  <a:pt x="121296" y="3131286"/>
                </a:lnTo>
                <a:lnTo>
                  <a:pt x="186973" y="3305371"/>
                </a:lnTo>
                <a:lnTo>
                  <a:pt x="265568" y="3472663"/>
                </a:lnTo>
                <a:lnTo>
                  <a:pt x="356467" y="3632548"/>
                </a:lnTo>
                <a:lnTo>
                  <a:pt x="459058" y="3784415"/>
                </a:lnTo>
                <a:lnTo>
                  <a:pt x="572729" y="3927652"/>
                </a:lnTo>
                <a:lnTo>
                  <a:pt x="696868" y="4061646"/>
                </a:lnTo>
                <a:lnTo>
                  <a:pt x="830862" y="4185785"/>
                </a:lnTo>
                <a:lnTo>
                  <a:pt x="974098" y="4299456"/>
                </a:lnTo>
                <a:lnTo>
                  <a:pt x="1125966" y="4402047"/>
                </a:lnTo>
                <a:lnTo>
                  <a:pt x="1285851" y="4492946"/>
                </a:lnTo>
                <a:lnTo>
                  <a:pt x="1453142" y="4571540"/>
                </a:lnTo>
                <a:lnTo>
                  <a:pt x="1627227" y="4637218"/>
                </a:lnTo>
                <a:lnTo>
                  <a:pt x="1807494" y="4689367"/>
                </a:lnTo>
                <a:lnTo>
                  <a:pt x="1993329" y="4727374"/>
                </a:lnTo>
                <a:lnTo>
                  <a:pt x="2184121" y="4750627"/>
                </a:lnTo>
                <a:lnTo>
                  <a:pt x="2379257" y="4758514"/>
                </a:lnTo>
                <a:lnTo>
                  <a:pt x="2574393" y="4750627"/>
                </a:lnTo>
                <a:close/>
              </a:path>
            </a:pathLst>
          </a:custGeom>
          <a:solidFill>
            <a:srgbClr val="E9E3D1"/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8">
            <a:extLst>
              <a:ext uri="{FF2B5EF4-FFF2-40B4-BE49-F238E27FC236}">
                <a16:creationId xmlns:a16="http://schemas.microsoft.com/office/drawing/2014/main" xmlns="" id="{D8480F69-022A-D4FB-BC02-ABFA38391D2E}"/>
              </a:ext>
            </a:extLst>
          </p:cNvPr>
          <p:cNvSpPr/>
          <p:nvPr/>
        </p:nvSpPr>
        <p:spPr>
          <a:xfrm>
            <a:off x="3282234" y="6164034"/>
            <a:ext cx="447675" cy="447675"/>
          </a:xfrm>
          <a:custGeom>
            <a:avLst/>
            <a:gdLst/>
            <a:ahLst/>
            <a:cxnLst/>
            <a:rect l="l" t="t" r="r" b="b"/>
            <a:pathLst>
              <a:path w="447675" h="447675">
                <a:moveTo>
                  <a:pt x="242195" y="446933"/>
                </a:moveTo>
                <a:lnTo>
                  <a:pt x="260145" y="444745"/>
                </a:lnTo>
                <a:lnTo>
                  <a:pt x="277628" y="441170"/>
                </a:lnTo>
                <a:lnTo>
                  <a:pt x="294587" y="436264"/>
                </a:lnTo>
                <a:lnTo>
                  <a:pt x="310965" y="430085"/>
                </a:lnTo>
                <a:lnTo>
                  <a:pt x="326703" y="422691"/>
                </a:lnTo>
                <a:lnTo>
                  <a:pt x="341745" y="414139"/>
                </a:lnTo>
                <a:lnTo>
                  <a:pt x="356033" y="404487"/>
                </a:lnTo>
                <a:lnTo>
                  <a:pt x="369508" y="393793"/>
                </a:lnTo>
                <a:lnTo>
                  <a:pt x="382114" y="382114"/>
                </a:lnTo>
                <a:lnTo>
                  <a:pt x="393793" y="369509"/>
                </a:lnTo>
                <a:lnTo>
                  <a:pt x="404487" y="356033"/>
                </a:lnTo>
                <a:lnTo>
                  <a:pt x="414139" y="341745"/>
                </a:lnTo>
                <a:lnTo>
                  <a:pt x="422691" y="326704"/>
                </a:lnTo>
                <a:lnTo>
                  <a:pt x="430085" y="310965"/>
                </a:lnTo>
                <a:lnTo>
                  <a:pt x="436263" y="294587"/>
                </a:lnTo>
                <a:lnTo>
                  <a:pt x="441170" y="277628"/>
                </a:lnTo>
                <a:lnTo>
                  <a:pt x="444745" y="260145"/>
                </a:lnTo>
                <a:lnTo>
                  <a:pt x="446933" y="242196"/>
                </a:lnTo>
                <a:lnTo>
                  <a:pt x="447675" y="223838"/>
                </a:lnTo>
                <a:lnTo>
                  <a:pt x="446933" y="205479"/>
                </a:lnTo>
                <a:lnTo>
                  <a:pt x="444745" y="187530"/>
                </a:lnTo>
                <a:lnTo>
                  <a:pt x="441170" y="170047"/>
                </a:lnTo>
                <a:lnTo>
                  <a:pt x="436263" y="153087"/>
                </a:lnTo>
                <a:lnTo>
                  <a:pt x="430085" y="136710"/>
                </a:lnTo>
                <a:lnTo>
                  <a:pt x="422691" y="120971"/>
                </a:lnTo>
                <a:lnTo>
                  <a:pt x="414139" y="105929"/>
                </a:lnTo>
                <a:lnTo>
                  <a:pt x="404487" y="91642"/>
                </a:lnTo>
                <a:lnTo>
                  <a:pt x="393793" y="78166"/>
                </a:lnTo>
                <a:lnTo>
                  <a:pt x="382114" y="65560"/>
                </a:lnTo>
                <a:lnTo>
                  <a:pt x="369508" y="53881"/>
                </a:lnTo>
                <a:lnTo>
                  <a:pt x="356033" y="43187"/>
                </a:lnTo>
                <a:lnTo>
                  <a:pt x="341745" y="33536"/>
                </a:lnTo>
                <a:lnTo>
                  <a:pt x="326703" y="24984"/>
                </a:lnTo>
                <a:lnTo>
                  <a:pt x="310965" y="17590"/>
                </a:lnTo>
                <a:lnTo>
                  <a:pt x="294587" y="11411"/>
                </a:lnTo>
                <a:lnTo>
                  <a:pt x="277628" y="6505"/>
                </a:lnTo>
                <a:lnTo>
                  <a:pt x="260145" y="2929"/>
                </a:lnTo>
                <a:lnTo>
                  <a:pt x="242195" y="742"/>
                </a:lnTo>
                <a:lnTo>
                  <a:pt x="223837" y="0"/>
                </a:lnTo>
                <a:lnTo>
                  <a:pt x="205479" y="742"/>
                </a:lnTo>
                <a:lnTo>
                  <a:pt x="187530" y="2929"/>
                </a:lnTo>
                <a:lnTo>
                  <a:pt x="170046" y="6505"/>
                </a:lnTo>
                <a:lnTo>
                  <a:pt x="153087" y="11411"/>
                </a:lnTo>
                <a:lnTo>
                  <a:pt x="136709" y="17590"/>
                </a:lnTo>
                <a:lnTo>
                  <a:pt x="120971" y="24984"/>
                </a:lnTo>
                <a:lnTo>
                  <a:pt x="105929" y="33536"/>
                </a:lnTo>
                <a:lnTo>
                  <a:pt x="91642" y="43187"/>
                </a:lnTo>
                <a:lnTo>
                  <a:pt x="78166" y="53881"/>
                </a:lnTo>
                <a:lnTo>
                  <a:pt x="65560" y="65560"/>
                </a:lnTo>
                <a:lnTo>
                  <a:pt x="53881" y="78166"/>
                </a:lnTo>
                <a:lnTo>
                  <a:pt x="43187" y="91642"/>
                </a:lnTo>
                <a:lnTo>
                  <a:pt x="33536" y="105929"/>
                </a:lnTo>
                <a:lnTo>
                  <a:pt x="24984" y="120971"/>
                </a:lnTo>
                <a:lnTo>
                  <a:pt x="17590" y="136710"/>
                </a:lnTo>
                <a:lnTo>
                  <a:pt x="11411" y="153087"/>
                </a:lnTo>
                <a:lnTo>
                  <a:pt x="6505" y="170047"/>
                </a:lnTo>
                <a:lnTo>
                  <a:pt x="2929" y="187530"/>
                </a:lnTo>
                <a:lnTo>
                  <a:pt x="742" y="205479"/>
                </a:lnTo>
                <a:lnTo>
                  <a:pt x="0" y="223838"/>
                </a:lnTo>
                <a:lnTo>
                  <a:pt x="742" y="242196"/>
                </a:lnTo>
                <a:lnTo>
                  <a:pt x="2929" y="260145"/>
                </a:lnTo>
                <a:lnTo>
                  <a:pt x="6505" y="277628"/>
                </a:lnTo>
                <a:lnTo>
                  <a:pt x="11411" y="294587"/>
                </a:lnTo>
                <a:lnTo>
                  <a:pt x="17590" y="310965"/>
                </a:lnTo>
                <a:lnTo>
                  <a:pt x="24984" y="326704"/>
                </a:lnTo>
                <a:lnTo>
                  <a:pt x="33536" y="341745"/>
                </a:lnTo>
                <a:lnTo>
                  <a:pt x="43187" y="356033"/>
                </a:lnTo>
                <a:lnTo>
                  <a:pt x="53881" y="369509"/>
                </a:lnTo>
                <a:lnTo>
                  <a:pt x="65560" y="382114"/>
                </a:lnTo>
                <a:lnTo>
                  <a:pt x="78166" y="393793"/>
                </a:lnTo>
                <a:lnTo>
                  <a:pt x="91642" y="404487"/>
                </a:lnTo>
                <a:lnTo>
                  <a:pt x="105929" y="414139"/>
                </a:lnTo>
                <a:lnTo>
                  <a:pt x="120971" y="422691"/>
                </a:lnTo>
                <a:lnTo>
                  <a:pt x="136709" y="430085"/>
                </a:lnTo>
                <a:lnTo>
                  <a:pt x="153087" y="436264"/>
                </a:lnTo>
                <a:lnTo>
                  <a:pt x="170046" y="441170"/>
                </a:lnTo>
                <a:lnTo>
                  <a:pt x="187530" y="444745"/>
                </a:lnTo>
                <a:lnTo>
                  <a:pt x="205479" y="446933"/>
                </a:lnTo>
                <a:lnTo>
                  <a:pt x="223831" y="447675"/>
                </a:lnTo>
                <a:lnTo>
                  <a:pt x="242195" y="44693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chemeClr val="accent1"/>
              </a:solidFill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xmlns="" id="{CEC59455-9A40-DEED-B0BA-3F0D35839C3A}"/>
              </a:ext>
            </a:extLst>
          </p:cNvPr>
          <p:cNvSpPr txBox="1"/>
          <p:nvPr/>
        </p:nvSpPr>
        <p:spPr>
          <a:xfrm>
            <a:off x="1298494" y="3933206"/>
            <a:ext cx="12336217" cy="20095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825"/>
              </a:lnSpc>
              <a:spcBef>
                <a:spcPts val="791"/>
              </a:spcBef>
            </a:pPr>
            <a:r>
              <a:rPr sz="15600" b="1" spc="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THANK</a:t>
            </a:r>
            <a:r>
              <a:rPr lang="en-US" sz="15600" b="1" spc="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ID" sz="15600" b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YOU</a:t>
            </a:r>
            <a:endParaRPr lang="en-ID" sz="15600" dirty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12700">
              <a:lnSpc>
                <a:spcPts val="15825"/>
              </a:lnSpc>
              <a:spcBef>
                <a:spcPts val="791"/>
              </a:spcBef>
            </a:pPr>
            <a:endParaRPr sz="15600" dirty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xmlns="" id="{9FE86E6E-49F1-ECAD-CC9B-C5527006E05B}"/>
              </a:ext>
            </a:extLst>
          </p:cNvPr>
          <p:cNvSpPr txBox="1"/>
          <p:nvPr/>
        </p:nvSpPr>
        <p:spPr>
          <a:xfrm>
            <a:off x="8545460" y="3470441"/>
            <a:ext cx="4759131" cy="20095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825"/>
              </a:lnSpc>
              <a:spcBef>
                <a:spcPts val="791"/>
              </a:spcBef>
            </a:pPr>
            <a:endParaRPr sz="15600" dirty="0">
              <a:latin typeface="Times New Roman"/>
              <a:cs typeface="Times New Roman"/>
            </a:endParaRPr>
          </a:p>
        </p:txBody>
      </p:sp>
      <p:sp>
        <p:nvSpPr>
          <p:cNvPr id="20" name="object 11">
            <a:extLst>
              <a:ext uri="{FF2B5EF4-FFF2-40B4-BE49-F238E27FC236}">
                <a16:creationId xmlns:a16="http://schemas.microsoft.com/office/drawing/2014/main" xmlns="" id="{0B058598-6CE6-31E6-2D72-DB78CE6383DA}"/>
              </a:ext>
            </a:extLst>
          </p:cNvPr>
          <p:cNvSpPr txBox="1"/>
          <p:nvPr/>
        </p:nvSpPr>
        <p:spPr>
          <a:xfrm>
            <a:off x="3962400" y="6195913"/>
            <a:ext cx="5941858" cy="4476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05"/>
              </a:lnSpc>
              <a:spcBef>
                <a:spcPts val="145"/>
              </a:spcBef>
            </a:pPr>
            <a:r>
              <a:rPr lang="en-US" sz="2800" b="1" dirty="0">
                <a:latin typeface="Times New Roman"/>
                <a:cs typeface="Times New Roman"/>
              </a:rPr>
              <a:t>By. Adri </a:t>
            </a:r>
            <a:r>
              <a:rPr lang="en-US" sz="2800" b="1" dirty="0" err="1">
                <a:latin typeface="Times New Roman"/>
                <a:cs typeface="Times New Roman"/>
              </a:rPr>
              <a:t>Umbu</a:t>
            </a:r>
            <a:r>
              <a:rPr lang="en-US" sz="2800" b="1" dirty="0">
                <a:latin typeface="Times New Roman"/>
                <a:cs typeface="Times New Roman"/>
              </a:rPr>
              <a:t> Raisi </a:t>
            </a:r>
            <a:r>
              <a:rPr lang="en-US" sz="2800" b="1" dirty="0" err="1">
                <a:latin typeface="Times New Roman"/>
                <a:cs typeface="Times New Roman"/>
              </a:rPr>
              <a:t>Sabaora</a:t>
            </a:r>
            <a:r>
              <a:rPr lang="en-US" sz="2800" b="1" dirty="0">
                <a:latin typeface="Times New Roman"/>
                <a:cs typeface="Times New Roman"/>
              </a:rPr>
              <a:t>, SH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33" name="object 4">
            <a:extLst>
              <a:ext uri="{FF2B5EF4-FFF2-40B4-BE49-F238E27FC236}">
                <a16:creationId xmlns:a16="http://schemas.microsoft.com/office/drawing/2014/main" xmlns="" id="{A4DD55E0-E655-3D13-C28F-E3808998CD12}"/>
              </a:ext>
            </a:extLst>
          </p:cNvPr>
          <p:cNvSpPr txBox="1"/>
          <p:nvPr/>
        </p:nvSpPr>
        <p:spPr>
          <a:xfrm>
            <a:off x="1074657" y="5553370"/>
            <a:ext cx="447675" cy="4476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0FC36850-3A5B-B6FF-B28F-20188F7F35AE}"/>
              </a:ext>
            </a:extLst>
          </p:cNvPr>
          <p:cNvGrpSpPr/>
          <p:nvPr/>
        </p:nvGrpSpPr>
        <p:grpSpPr>
          <a:xfrm>
            <a:off x="11811000" y="447676"/>
            <a:ext cx="6059819" cy="1495424"/>
            <a:chOff x="11811000" y="377921"/>
            <a:chExt cx="6059819" cy="1495424"/>
          </a:xfrm>
        </p:grpSpPr>
        <p:sp>
          <p:nvSpPr>
            <p:cNvPr id="42" name="object 16">
              <a:extLst>
                <a:ext uri="{FF2B5EF4-FFF2-40B4-BE49-F238E27FC236}">
                  <a16:creationId xmlns:a16="http://schemas.microsoft.com/office/drawing/2014/main" xmlns="" id="{A72E67A1-C289-1116-F416-A2B89E10F35A}"/>
                </a:ext>
              </a:extLst>
            </p:cNvPr>
            <p:cNvSpPr/>
            <p:nvPr/>
          </p:nvSpPr>
          <p:spPr>
            <a:xfrm>
              <a:off x="16275917" y="796780"/>
              <a:ext cx="630673" cy="294082"/>
            </a:xfrm>
            <a:custGeom>
              <a:avLst/>
              <a:gdLst/>
              <a:ahLst/>
              <a:cxnLst/>
              <a:rect l="l" t="t" r="r" b="b"/>
              <a:pathLst>
                <a:path w="630673" h="294082">
                  <a:moveTo>
                    <a:pt x="467991" y="5937"/>
                  </a:moveTo>
                  <a:lnTo>
                    <a:pt x="476876" y="513"/>
                  </a:lnTo>
                  <a:lnTo>
                    <a:pt x="488864" y="0"/>
                  </a:lnTo>
                  <a:lnTo>
                    <a:pt x="499620" y="5937"/>
                  </a:lnTo>
                  <a:lnTo>
                    <a:pt x="624735" y="131332"/>
                  </a:lnTo>
                  <a:lnTo>
                    <a:pt x="630159" y="140216"/>
                  </a:lnTo>
                  <a:lnTo>
                    <a:pt x="630673" y="152205"/>
                  </a:lnTo>
                  <a:lnTo>
                    <a:pt x="624735" y="162961"/>
                  </a:lnTo>
                  <a:lnTo>
                    <a:pt x="499620" y="288076"/>
                  </a:lnTo>
                  <a:lnTo>
                    <a:pt x="490656" y="293530"/>
                  </a:lnTo>
                  <a:lnTo>
                    <a:pt x="478634" y="294082"/>
                  </a:lnTo>
                  <a:lnTo>
                    <a:pt x="467711" y="288356"/>
                  </a:lnTo>
                  <a:lnTo>
                    <a:pt x="463513" y="283877"/>
                  </a:lnTo>
                  <a:lnTo>
                    <a:pt x="461274" y="278279"/>
                  </a:lnTo>
                  <a:lnTo>
                    <a:pt x="461274" y="266524"/>
                  </a:lnTo>
                  <a:lnTo>
                    <a:pt x="463233" y="260926"/>
                  </a:lnTo>
                  <a:lnTo>
                    <a:pt x="467711" y="256447"/>
                  </a:lnTo>
                  <a:lnTo>
                    <a:pt x="554760" y="169398"/>
                  </a:lnTo>
                  <a:lnTo>
                    <a:pt x="22391" y="169398"/>
                  </a:lnTo>
                  <a:lnTo>
                    <a:pt x="15403" y="168275"/>
                  </a:lnTo>
                  <a:lnTo>
                    <a:pt x="4356" y="160238"/>
                  </a:lnTo>
                  <a:lnTo>
                    <a:pt x="0" y="147007"/>
                  </a:lnTo>
                  <a:lnTo>
                    <a:pt x="1123" y="140018"/>
                  </a:lnTo>
                  <a:lnTo>
                    <a:pt x="9160" y="128971"/>
                  </a:lnTo>
                  <a:lnTo>
                    <a:pt x="22391" y="124615"/>
                  </a:lnTo>
                  <a:lnTo>
                    <a:pt x="555040" y="124615"/>
                  </a:lnTo>
                  <a:lnTo>
                    <a:pt x="467991" y="37566"/>
                  </a:lnTo>
                  <a:lnTo>
                    <a:pt x="462568" y="28682"/>
                  </a:lnTo>
                  <a:lnTo>
                    <a:pt x="462054" y="16693"/>
                  </a:lnTo>
                  <a:lnTo>
                    <a:pt x="467991" y="59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44" name="object 2">
              <a:extLst>
                <a:ext uri="{FF2B5EF4-FFF2-40B4-BE49-F238E27FC236}">
                  <a16:creationId xmlns:a16="http://schemas.microsoft.com/office/drawing/2014/main" xmlns="" id="{EE36AF2D-C9C7-CD5A-2BC1-BABFFC27D509}"/>
                </a:ext>
              </a:extLst>
            </p:cNvPr>
            <p:cNvSpPr txBox="1"/>
            <p:nvPr/>
          </p:nvSpPr>
          <p:spPr>
            <a:xfrm>
              <a:off x="15972038" y="656036"/>
              <a:ext cx="1241151" cy="575606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25400">
                <a:lnSpc>
                  <a:spcPts val="1000"/>
                </a:lnSpc>
              </a:pPr>
              <a:endParaRPr sz="1000"/>
            </a:p>
          </p:txBody>
        </p:sp>
        <p:sp>
          <p:nvSpPr>
            <p:cNvPr id="45" name="object 43">
              <a:extLst>
                <a:ext uri="{FF2B5EF4-FFF2-40B4-BE49-F238E27FC236}">
                  <a16:creationId xmlns:a16="http://schemas.microsoft.com/office/drawing/2014/main" xmlns="" id="{8AA38C48-D75A-F6EC-96F6-3EA1EAB764BE}"/>
                </a:ext>
              </a:extLst>
            </p:cNvPr>
            <p:cNvSpPr/>
            <p:nvPr/>
          </p:nvSpPr>
          <p:spPr>
            <a:xfrm>
              <a:off x="12208684" y="377921"/>
              <a:ext cx="5662135" cy="1495424"/>
            </a:xfrm>
            <a:custGeom>
              <a:avLst/>
              <a:gdLst/>
              <a:ahLst/>
              <a:cxnLst/>
              <a:rect l="l" t="t" r="r" b="b"/>
              <a:pathLst>
                <a:path w="9778677" h="1495424">
                  <a:moveTo>
                    <a:pt x="9777132" y="0"/>
                  </a:moveTo>
                  <a:lnTo>
                    <a:pt x="0" y="0"/>
                  </a:lnTo>
                  <a:lnTo>
                    <a:pt x="0" y="1495424"/>
                  </a:lnTo>
                  <a:lnTo>
                    <a:pt x="9777132" y="1495424"/>
                  </a:lnTo>
                  <a:lnTo>
                    <a:pt x="9777132" y="0"/>
                  </a:lnTo>
                  <a:close/>
                </a:path>
              </a:pathLst>
            </a:custGeom>
            <a:solidFill>
              <a:srgbClr val="17726D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/>
            </a:p>
          </p:txBody>
        </p:sp>
        <p:sp>
          <p:nvSpPr>
            <p:cNvPr id="46" name="object 33">
              <a:extLst>
                <a:ext uri="{FF2B5EF4-FFF2-40B4-BE49-F238E27FC236}">
                  <a16:creationId xmlns:a16="http://schemas.microsoft.com/office/drawing/2014/main" xmlns="" id="{240946E0-9A52-E682-EF03-54609E1EB2F7}"/>
                </a:ext>
              </a:extLst>
            </p:cNvPr>
            <p:cNvSpPr txBox="1"/>
            <p:nvPr/>
          </p:nvSpPr>
          <p:spPr>
            <a:xfrm>
              <a:off x="11811000" y="713666"/>
              <a:ext cx="5867401" cy="939799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7400"/>
                </a:lnSpc>
                <a:spcBef>
                  <a:spcPts val="370"/>
                </a:spcBef>
              </a:pPr>
              <a:r>
                <a:rPr lang="en-US" sz="7200" b="1" dirty="0">
                  <a:solidFill>
                    <a:schemeClr val="bg1"/>
                  </a:solidFill>
                  <a:latin typeface="Times New Roman"/>
                  <a:cs typeface="Times New Roman"/>
                </a:rPr>
                <a:t>	RUKO ASA</a:t>
              </a:r>
              <a:endParaRPr sz="7200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D9314681-4CD0-2FB6-6C19-0D012AA2B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730" y="3509911"/>
            <a:ext cx="1888308" cy="2009575"/>
          </a:xfrm>
          <a:prstGeom prst="rect">
            <a:avLst/>
          </a:prstGeom>
        </p:spPr>
      </p:pic>
      <p:sp>
        <p:nvSpPr>
          <p:cNvPr id="48" name="Freeform 6">
            <a:extLst>
              <a:ext uri="{FF2B5EF4-FFF2-40B4-BE49-F238E27FC236}">
                <a16:creationId xmlns:a16="http://schemas.microsoft.com/office/drawing/2014/main" xmlns="" id="{A165978E-C6DF-3C02-8F3F-BA7C7F71CD02}"/>
              </a:ext>
            </a:extLst>
          </p:cNvPr>
          <p:cNvSpPr/>
          <p:nvPr/>
        </p:nvSpPr>
        <p:spPr>
          <a:xfrm flipH="1">
            <a:off x="19492" y="7505700"/>
            <a:ext cx="3262741" cy="2481676"/>
          </a:xfrm>
          <a:custGeom>
            <a:avLst/>
            <a:gdLst/>
            <a:ahLst/>
            <a:cxnLst/>
            <a:rect l="l" t="t" r="r" b="b"/>
            <a:pathLst>
              <a:path w="8852252" h="6808186">
                <a:moveTo>
                  <a:pt x="8852252" y="0"/>
                </a:moveTo>
                <a:lnTo>
                  <a:pt x="0" y="0"/>
                </a:lnTo>
                <a:lnTo>
                  <a:pt x="0" y="6808186"/>
                </a:lnTo>
                <a:lnTo>
                  <a:pt x="8852252" y="6808186"/>
                </a:lnTo>
                <a:lnTo>
                  <a:pt x="885225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D"/>
          </a:p>
        </p:txBody>
      </p:sp>
      <p:sp>
        <p:nvSpPr>
          <p:cNvPr id="50" name="Freeform 28">
            <a:extLst>
              <a:ext uri="{FF2B5EF4-FFF2-40B4-BE49-F238E27FC236}">
                <a16:creationId xmlns:a16="http://schemas.microsoft.com/office/drawing/2014/main" xmlns="" id="{CD83F570-9834-AC58-D3FB-AEC6F8275BFB}"/>
              </a:ext>
            </a:extLst>
          </p:cNvPr>
          <p:cNvSpPr/>
          <p:nvPr/>
        </p:nvSpPr>
        <p:spPr>
          <a:xfrm>
            <a:off x="1074657" y="340610"/>
            <a:ext cx="1652330" cy="1810864"/>
          </a:xfrm>
          <a:custGeom>
            <a:avLst/>
            <a:gdLst/>
            <a:ahLst/>
            <a:cxnLst/>
            <a:rect l="l" t="t" r="r" b="b"/>
            <a:pathLst>
              <a:path w="1396374" h="1753437">
                <a:moveTo>
                  <a:pt x="0" y="0"/>
                </a:moveTo>
                <a:lnTo>
                  <a:pt x="1396373" y="0"/>
                </a:lnTo>
                <a:lnTo>
                  <a:pt x="1396373" y="1753437"/>
                </a:lnTo>
                <a:lnTo>
                  <a:pt x="0" y="17534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545675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E7BBB6E-8706-17EA-E6C8-5418436FE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5">
            <a:extLst>
              <a:ext uri="{FF2B5EF4-FFF2-40B4-BE49-F238E27FC236}">
                <a16:creationId xmlns:a16="http://schemas.microsoft.com/office/drawing/2014/main" xmlns="" id="{C20628A0-2C27-2D16-B51E-EFB9425E2103}"/>
              </a:ext>
            </a:extLst>
          </p:cNvPr>
          <p:cNvSpPr txBox="1"/>
          <p:nvPr/>
        </p:nvSpPr>
        <p:spPr>
          <a:xfrm>
            <a:off x="3758268" y="1104900"/>
            <a:ext cx="10771464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>
                <a:solidFill>
                  <a:srgbClr val="3B558E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PERMASALAHAN</a:t>
            </a:r>
          </a:p>
        </p:txBody>
      </p:sp>
      <p:sp>
        <p:nvSpPr>
          <p:cNvPr id="75" name="Freeform 23">
            <a:extLst>
              <a:ext uri="{FF2B5EF4-FFF2-40B4-BE49-F238E27FC236}">
                <a16:creationId xmlns:a16="http://schemas.microsoft.com/office/drawing/2014/main" xmlns="" id="{735132A8-11F3-2930-3D1C-6C670BD72C41}"/>
              </a:ext>
            </a:extLst>
          </p:cNvPr>
          <p:cNvSpPr/>
          <p:nvPr/>
        </p:nvSpPr>
        <p:spPr>
          <a:xfrm rot="10800000" flipH="1">
            <a:off x="15042106" y="-24920"/>
            <a:ext cx="3245894" cy="3245894"/>
          </a:xfrm>
          <a:custGeom>
            <a:avLst/>
            <a:gdLst/>
            <a:ahLst/>
            <a:cxnLst/>
            <a:rect l="l" t="t" r="r" b="b"/>
            <a:pathLst>
              <a:path w="3245894" h="3245894">
                <a:moveTo>
                  <a:pt x="0" y="0"/>
                </a:moveTo>
                <a:lnTo>
                  <a:pt x="3245894" y="0"/>
                </a:lnTo>
                <a:lnTo>
                  <a:pt x="3245894" y="3245894"/>
                </a:lnTo>
                <a:lnTo>
                  <a:pt x="0" y="32458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6" name="Freeform 24">
            <a:extLst>
              <a:ext uri="{FF2B5EF4-FFF2-40B4-BE49-F238E27FC236}">
                <a16:creationId xmlns:a16="http://schemas.microsoft.com/office/drawing/2014/main" xmlns="" id="{38F5F04B-9B5E-5284-D245-130179DE5819}"/>
              </a:ext>
            </a:extLst>
          </p:cNvPr>
          <p:cNvSpPr/>
          <p:nvPr/>
        </p:nvSpPr>
        <p:spPr>
          <a:xfrm>
            <a:off x="-76200" y="9085167"/>
            <a:ext cx="2479866" cy="1239933"/>
          </a:xfrm>
          <a:custGeom>
            <a:avLst/>
            <a:gdLst/>
            <a:ahLst/>
            <a:cxnLst/>
            <a:rect l="l" t="t" r="r" b="b"/>
            <a:pathLst>
              <a:path w="2479866" h="1239933">
                <a:moveTo>
                  <a:pt x="0" y="0"/>
                </a:moveTo>
                <a:lnTo>
                  <a:pt x="2479866" y="0"/>
                </a:lnTo>
                <a:lnTo>
                  <a:pt x="2479866" y="1239933"/>
                </a:lnTo>
                <a:lnTo>
                  <a:pt x="0" y="12399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8D1FB6CD-6A41-6466-CE39-C7174A6A83E5}"/>
              </a:ext>
            </a:extLst>
          </p:cNvPr>
          <p:cNvGrpSpPr/>
          <p:nvPr/>
        </p:nvGrpSpPr>
        <p:grpSpPr>
          <a:xfrm>
            <a:off x="913618" y="2857500"/>
            <a:ext cx="1258302" cy="1188537"/>
            <a:chOff x="999699" y="3000375"/>
            <a:chExt cx="1638992" cy="1638992"/>
          </a:xfrm>
        </p:grpSpPr>
        <p:grpSp>
          <p:nvGrpSpPr>
            <p:cNvPr id="3" name="Group 14">
              <a:extLst>
                <a:ext uri="{FF2B5EF4-FFF2-40B4-BE49-F238E27FC236}">
                  <a16:creationId xmlns:a16="http://schemas.microsoft.com/office/drawing/2014/main" xmlns="" id="{425149D4-A582-D565-469B-5627BE7AD336}"/>
                </a:ext>
              </a:extLst>
            </p:cNvPr>
            <p:cNvGrpSpPr/>
            <p:nvPr/>
          </p:nvGrpSpPr>
          <p:grpSpPr>
            <a:xfrm>
              <a:off x="999699" y="3000375"/>
              <a:ext cx="1638992" cy="1638992"/>
              <a:chOff x="0" y="0"/>
              <a:chExt cx="812800" cy="812800"/>
            </a:xfrm>
          </p:grpSpPr>
          <p:sp>
            <p:nvSpPr>
              <p:cNvPr id="4" name="Freeform 15">
                <a:extLst>
                  <a:ext uri="{FF2B5EF4-FFF2-40B4-BE49-F238E27FC236}">
                    <a16:creationId xmlns:a16="http://schemas.microsoft.com/office/drawing/2014/main" xmlns="" id="{C7DBFA0A-D375-5023-27D8-DF5DAB12B72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DA295"/>
              </a:solidFill>
            </p:spPr>
          </p:sp>
          <p:sp>
            <p:nvSpPr>
              <p:cNvPr id="5" name="TextBox 16">
                <a:extLst>
                  <a:ext uri="{FF2B5EF4-FFF2-40B4-BE49-F238E27FC236}">
                    <a16:creationId xmlns:a16="http://schemas.microsoft.com/office/drawing/2014/main" xmlns="" id="{605085BA-2C60-6B79-284C-898B5403C00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Freeform 26">
              <a:extLst>
                <a:ext uri="{FF2B5EF4-FFF2-40B4-BE49-F238E27FC236}">
                  <a16:creationId xmlns:a16="http://schemas.microsoft.com/office/drawing/2014/main" xmlns="" id="{CA78133D-70DA-35E2-5756-E0A361A29DAC}"/>
                </a:ext>
              </a:extLst>
            </p:cNvPr>
            <p:cNvSpPr/>
            <p:nvPr/>
          </p:nvSpPr>
          <p:spPr>
            <a:xfrm>
              <a:off x="1380389" y="3381065"/>
              <a:ext cx="877612" cy="877612"/>
            </a:xfrm>
            <a:custGeom>
              <a:avLst/>
              <a:gdLst/>
              <a:ahLst/>
              <a:cxnLst/>
              <a:rect l="l" t="t" r="r" b="b"/>
              <a:pathLst>
                <a:path w="877612" h="877612">
                  <a:moveTo>
                    <a:pt x="0" y="0"/>
                  </a:moveTo>
                  <a:lnTo>
                    <a:pt x="877612" y="0"/>
                  </a:lnTo>
                  <a:lnTo>
                    <a:pt x="877612" y="877612"/>
                  </a:lnTo>
                  <a:lnTo>
                    <a:pt x="0" y="877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44DF40D-B3DC-01A0-7625-10288A936B5C}"/>
              </a:ext>
            </a:extLst>
          </p:cNvPr>
          <p:cNvGrpSpPr/>
          <p:nvPr/>
        </p:nvGrpSpPr>
        <p:grpSpPr>
          <a:xfrm>
            <a:off x="8604420" y="2810884"/>
            <a:ext cx="1333992" cy="1214737"/>
            <a:chOff x="9439686" y="3561676"/>
            <a:chExt cx="1638992" cy="1638992"/>
          </a:xfrm>
        </p:grpSpPr>
        <p:grpSp>
          <p:nvGrpSpPr>
            <p:cNvPr id="12" name="Group 20">
              <a:extLst>
                <a:ext uri="{FF2B5EF4-FFF2-40B4-BE49-F238E27FC236}">
                  <a16:creationId xmlns:a16="http://schemas.microsoft.com/office/drawing/2014/main" xmlns="" id="{55296E27-8FE8-50ED-58A3-03D154BE68B8}"/>
                </a:ext>
              </a:extLst>
            </p:cNvPr>
            <p:cNvGrpSpPr/>
            <p:nvPr/>
          </p:nvGrpSpPr>
          <p:grpSpPr>
            <a:xfrm>
              <a:off x="9439686" y="3561676"/>
              <a:ext cx="1638992" cy="1638992"/>
              <a:chOff x="0" y="0"/>
              <a:chExt cx="812800" cy="812800"/>
            </a:xfrm>
          </p:grpSpPr>
          <p:sp>
            <p:nvSpPr>
              <p:cNvPr id="14" name="Freeform 21">
                <a:extLst>
                  <a:ext uri="{FF2B5EF4-FFF2-40B4-BE49-F238E27FC236}">
                    <a16:creationId xmlns:a16="http://schemas.microsoft.com/office/drawing/2014/main" xmlns="" id="{8C2D0ADA-CC60-97D9-1CD0-2AD91F6A486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DA295"/>
              </a:solidFill>
            </p:spPr>
          </p:sp>
          <p:sp>
            <p:nvSpPr>
              <p:cNvPr id="17" name="TextBox 22">
                <a:extLst>
                  <a:ext uri="{FF2B5EF4-FFF2-40B4-BE49-F238E27FC236}">
                    <a16:creationId xmlns:a16="http://schemas.microsoft.com/office/drawing/2014/main" xmlns="" id="{DED34FBB-117E-E31A-0C42-940375925213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3" name="Freeform 27">
              <a:extLst>
                <a:ext uri="{FF2B5EF4-FFF2-40B4-BE49-F238E27FC236}">
                  <a16:creationId xmlns:a16="http://schemas.microsoft.com/office/drawing/2014/main" xmlns="" id="{51A1A57A-1E17-8565-08AF-08365F64B6B6}"/>
                </a:ext>
              </a:extLst>
            </p:cNvPr>
            <p:cNvSpPr/>
            <p:nvPr/>
          </p:nvSpPr>
          <p:spPr>
            <a:xfrm>
              <a:off x="9803214" y="3757439"/>
              <a:ext cx="1010284" cy="1001444"/>
            </a:xfrm>
            <a:custGeom>
              <a:avLst/>
              <a:gdLst/>
              <a:ahLst/>
              <a:cxnLst/>
              <a:rect l="l" t="t" r="r" b="b"/>
              <a:pathLst>
                <a:path w="1010284" h="1001444">
                  <a:moveTo>
                    <a:pt x="0" y="0"/>
                  </a:moveTo>
                  <a:lnTo>
                    <a:pt x="1010284" y="0"/>
                  </a:lnTo>
                  <a:lnTo>
                    <a:pt x="1010284" y="1001445"/>
                  </a:lnTo>
                  <a:lnTo>
                    <a:pt x="0" y="1001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8645D70-0561-D12B-2CE5-B20C9D2E517E}"/>
              </a:ext>
            </a:extLst>
          </p:cNvPr>
          <p:cNvGrpSpPr/>
          <p:nvPr/>
        </p:nvGrpSpPr>
        <p:grpSpPr>
          <a:xfrm>
            <a:off x="875738" y="6134100"/>
            <a:ext cx="1258302" cy="1188537"/>
            <a:chOff x="999699" y="6406515"/>
            <a:chExt cx="1638992" cy="1638992"/>
          </a:xfrm>
        </p:grpSpPr>
        <p:grpSp>
          <p:nvGrpSpPr>
            <p:cNvPr id="6" name="Group 17">
              <a:extLst>
                <a:ext uri="{FF2B5EF4-FFF2-40B4-BE49-F238E27FC236}">
                  <a16:creationId xmlns:a16="http://schemas.microsoft.com/office/drawing/2014/main" xmlns="" id="{4DBDA49E-3CEE-6045-ECCA-FF253D706607}"/>
                </a:ext>
              </a:extLst>
            </p:cNvPr>
            <p:cNvGrpSpPr/>
            <p:nvPr/>
          </p:nvGrpSpPr>
          <p:grpSpPr>
            <a:xfrm>
              <a:off x="999699" y="6406515"/>
              <a:ext cx="1638992" cy="1638992"/>
              <a:chOff x="0" y="0"/>
              <a:chExt cx="812800" cy="812800"/>
            </a:xfrm>
          </p:grpSpPr>
          <p:sp>
            <p:nvSpPr>
              <p:cNvPr id="7" name="Freeform 18">
                <a:extLst>
                  <a:ext uri="{FF2B5EF4-FFF2-40B4-BE49-F238E27FC236}">
                    <a16:creationId xmlns:a16="http://schemas.microsoft.com/office/drawing/2014/main" xmlns="" id="{6504B290-0A44-E32D-35BD-40DC77F308E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DA295"/>
              </a:solidFill>
            </p:spPr>
          </p:sp>
          <p:sp>
            <p:nvSpPr>
              <p:cNvPr id="9" name="TextBox 19">
                <a:extLst>
                  <a:ext uri="{FF2B5EF4-FFF2-40B4-BE49-F238E27FC236}">
                    <a16:creationId xmlns:a16="http://schemas.microsoft.com/office/drawing/2014/main" xmlns="" id="{FBAAC4B8-DEB9-7FA9-483D-AE9C30CAFA41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Freeform 29">
              <a:extLst>
                <a:ext uri="{FF2B5EF4-FFF2-40B4-BE49-F238E27FC236}">
                  <a16:creationId xmlns:a16="http://schemas.microsoft.com/office/drawing/2014/main" xmlns="" id="{E45D4519-1298-EC7B-CDE7-393AB255ED82}"/>
                </a:ext>
              </a:extLst>
            </p:cNvPr>
            <p:cNvSpPr/>
            <p:nvPr/>
          </p:nvSpPr>
          <p:spPr>
            <a:xfrm>
              <a:off x="1310771" y="6745406"/>
              <a:ext cx="947230" cy="961211"/>
            </a:xfrm>
            <a:custGeom>
              <a:avLst/>
              <a:gdLst/>
              <a:ahLst/>
              <a:cxnLst/>
              <a:rect l="l" t="t" r="r" b="b"/>
              <a:pathLst>
                <a:path w="947230" h="961211">
                  <a:moveTo>
                    <a:pt x="0" y="0"/>
                  </a:moveTo>
                  <a:lnTo>
                    <a:pt x="947230" y="0"/>
                  </a:lnTo>
                  <a:lnTo>
                    <a:pt x="947230" y="961210"/>
                  </a:lnTo>
                  <a:lnTo>
                    <a:pt x="0" y="961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6645F3E8-7853-FFD6-7ED3-EFDDD0C52FF5}"/>
              </a:ext>
            </a:extLst>
          </p:cNvPr>
          <p:cNvGrpSpPr/>
          <p:nvPr/>
        </p:nvGrpSpPr>
        <p:grpSpPr>
          <a:xfrm>
            <a:off x="2414517" y="2924175"/>
            <a:ext cx="5844423" cy="2966403"/>
            <a:chOff x="3003892" y="2933700"/>
            <a:chExt cx="5844423" cy="2966403"/>
          </a:xfrm>
        </p:grpSpPr>
        <p:sp>
          <p:nvSpPr>
            <p:cNvPr id="25" name="TextBox 31">
              <a:extLst>
                <a:ext uri="{FF2B5EF4-FFF2-40B4-BE49-F238E27FC236}">
                  <a16:creationId xmlns:a16="http://schemas.microsoft.com/office/drawing/2014/main" xmlns="" id="{42403AE9-1B98-B074-0706-0338024AF3DB}"/>
                </a:ext>
              </a:extLst>
            </p:cNvPr>
            <p:cNvSpPr txBox="1"/>
            <p:nvPr/>
          </p:nvSpPr>
          <p:spPr>
            <a:xfrm>
              <a:off x="3003892" y="2933700"/>
              <a:ext cx="4692307" cy="5609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399" b="1" dirty="0" err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Pemerintah</a:t>
              </a:r>
              <a:r>
                <a:rPr lang="en-US" sz="3399" b="1" dirty="0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 </a:t>
              </a:r>
              <a:r>
                <a:rPr lang="en-US" sz="3399" b="1" dirty="0" err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Desa</a:t>
              </a:r>
              <a:endParaRPr lang="en-US" sz="3399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endParaRPr>
            </a:p>
          </p:txBody>
        </p:sp>
        <p:sp>
          <p:nvSpPr>
            <p:cNvPr id="26" name="TextBox 32">
              <a:extLst>
                <a:ext uri="{FF2B5EF4-FFF2-40B4-BE49-F238E27FC236}">
                  <a16:creationId xmlns:a16="http://schemas.microsoft.com/office/drawing/2014/main" xmlns="" id="{82751906-A619-18A0-1A4C-6D8C5D6F0FFF}"/>
                </a:ext>
              </a:extLst>
            </p:cNvPr>
            <p:cNvSpPr txBox="1"/>
            <p:nvPr/>
          </p:nvSpPr>
          <p:spPr>
            <a:xfrm>
              <a:off x="3003893" y="3437890"/>
              <a:ext cx="5844422" cy="24622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ID" sz="3200" dirty="0" err="1"/>
                <a:t>Kapasitas</a:t>
              </a:r>
              <a:r>
                <a:rPr lang="en-ID" sz="3200" dirty="0"/>
                <a:t> </a:t>
              </a:r>
              <a:r>
                <a:rPr lang="en-ID" sz="3200" dirty="0" err="1"/>
                <a:t>aparatur</a:t>
              </a:r>
              <a:r>
                <a:rPr lang="en-ID" sz="3200" dirty="0"/>
                <a:t> </a:t>
              </a:r>
              <a:r>
                <a:rPr lang="en-ID" sz="3200" dirty="0" err="1"/>
                <a:t>Pemerintah</a:t>
              </a:r>
              <a:r>
                <a:rPr lang="en-ID" sz="3200" dirty="0"/>
                <a:t> </a:t>
              </a:r>
              <a:r>
                <a:rPr lang="en-ID" sz="3200" dirty="0" err="1"/>
                <a:t>Desa</a:t>
              </a:r>
              <a:r>
                <a:rPr lang="en-ID" sz="3200" dirty="0"/>
                <a:t> yang </a:t>
              </a:r>
              <a:r>
                <a:rPr lang="en-ID" sz="3200" dirty="0" err="1"/>
                <a:t>masih</a:t>
              </a:r>
              <a:r>
                <a:rPr lang="en-ID" sz="3200" dirty="0"/>
                <a:t> </a:t>
              </a:r>
              <a:r>
                <a:rPr lang="en-ID" sz="3200" dirty="0" err="1"/>
                <a:t>terbatas</a:t>
              </a:r>
              <a:r>
                <a:rPr lang="en-ID" sz="3200" dirty="0"/>
                <a:t> dan </a:t>
              </a:r>
              <a:r>
                <a:rPr lang="en-ID" sz="3200" dirty="0" err="1"/>
                <a:t>berimplikasi</a:t>
              </a:r>
              <a:r>
                <a:rPr lang="en-ID" sz="3200" dirty="0"/>
                <a:t> pada </a:t>
              </a:r>
              <a:r>
                <a:rPr lang="en-ID" sz="3200" dirty="0" err="1"/>
                <a:t>pengelolaan</a:t>
              </a:r>
              <a:r>
                <a:rPr lang="en-ID" sz="3200" dirty="0"/>
                <a:t> </a:t>
              </a:r>
              <a:r>
                <a:rPr lang="en-ID" sz="3200" dirty="0" err="1"/>
                <a:t>Keuangan</a:t>
              </a:r>
              <a:r>
                <a:rPr lang="en-ID" sz="3200" dirty="0"/>
                <a:t> </a:t>
              </a:r>
              <a:r>
                <a:rPr lang="en-ID" sz="3200" dirty="0" err="1"/>
                <a:t>Desa</a:t>
              </a:r>
              <a:r>
                <a:rPr lang="en-ID" sz="3200" dirty="0"/>
                <a:t> yang </a:t>
              </a:r>
              <a:r>
                <a:rPr lang="en-ID" sz="3200" dirty="0" err="1"/>
                <a:t>belum</a:t>
              </a:r>
              <a:r>
                <a:rPr lang="en-ID" sz="3200" dirty="0"/>
                <a:t> </a:t>
              </a:r>
              <a:r>
                <a:rPr lang="en-ID" sz="3200" dirty="0" err="1"/>
                <a:t>akuntabel</a:t>
              </a:r>
              <a:r>
                <a:rPr lang="en-ID" sz="3200" dirty="0"/>
                <a:t>, </a:t>
              </a:r>
              <a:r>
                <a:rPr lang="en-ID" sz="3200" dirty="0" err="1"/>
                <a:t>efisien</a:t>
              </a:r>
              <a:r>
                <a:rPr lang="en-ID" sz="3200" dirty="0"/>
                <a:t> dan </a:t>
              </a:r>
              <a:r>
                <a:rPr lang="en-ID" sz="3200" dirty="0" err="1"/>
                <a:t>efektif</a:t>
              </a:r>
              <a:r>
                <a:rPr lang="en-ID" sz="3200" dirty="0"/>
                <a:t>.</a:t>
              </a:r>
              <a:endParaRPr lang="en-US" sz="3200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D82A9726-C0F4-1547-FE7E-96C99E24AA02}"/>
              </a:ext>
            </a:extLst>
          </p:cNvPr>
          <p:cNvGrpSpPr/>
          <p:nvPr/>
        </p:nvGrpSpPr>
        <p:grpSpPr>
          <a:xfrm>
            <a:off x="2344526" y="6134100"/>
            <a:ext cx="5844422" cy="2959418"/>
            <a:chOff x="3003893" y="6339840"/>
            <a:chExt cx="5844422" cy="2959418"/>
          </a:xfrm>
        </p:grpSpPr>
        <p:sp>
          <p:nvSpPr>
            <p:cNvPr id="27" name="TextBox 33">
              <a:extLst>
                <a:ext uri="{FF2B5EF4-FFF2-40B4-BE49-F238E27FC236}">
                  <a16:creationId xmlns:a16="http://schemas.microsoft.com/office/drawing/2014/main" xmlns="" id="{5E474C1E-B9D2-9A81-3EAB-7FBC84C2E90F}"/>
                </a:ext>
              </a:extLst>
            </p:cNvPr>
            <p:cNvSpPr txBox="1"/>
            <p:nvPr/>
          </p:nvSpPr>
          <p:spPr>
            <a:xfrm>
              <a:off x="3003893" y="6339840"/>
              <a:ext cx="3769606" cy="580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399" b="1" dirty="0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Dinas PMD</a:t>
              </a:r>
            </a:p>
          </p:txBody>
        </p:sp>
        <p:sp>
          <p:nvSpPr>
            <p:cNvPr id="28" name="TextBox 34">
              <a:extLst>
                <a:ext uri="{FF2B5EF4-FFF2-40B4-BE49-F238E27FC236}">
                  <a16:creationId xmlns:a16="http://schemas.microsoft.com/office/drawing/2014/main" xmlns="" id="{16E18014-317B-9BE7-6C6E-E19397B8056F}"/>
                </a:ext>
              </a:extLst>
            </p:cNvPr>
            <p:cNvSpPr txBox="1"/>
            <p:nvPr/>
          </p:nvSpPr>
          <p:spPr>
            <a:xfrm>
              <a:off x="3003893" y="6837045"/>
              <a:ext cx="5844422" cy="24622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ID" sz="3200" dirty="0"/>
                <a:t>Dinas PMD yang </a:t>
              </a:r>
              <a:r>
                <a:rPr lang="en-ID" sz="3200" dirty="0" err="1"/>
                <a:t>bertugas</a:t>
              </a:r>
              <a:r>
                <a:rPr lang="en-ID" sz="3200" dirty="0"/>
                <a:t> </a:t>
              </a:r>
              <a:r>
                <a:rPr lang="en-ID" sz="3200" dirty="0" err="1"/>
                <a:t>mengkoordinasikan</a:t>
              </a:r>
              <a:r>
                <a:rPr lang="en-ID" sz="3200" dirty="0"/>
                <a:t> </a:t>
              </a:r>
              <a:r>
                <a:rPr lang="en-ID" sz="3200" dirty="0" err="1"/>
                <a:t>hal</a:t>
              </a:r>
              <a:r>
                <a:rPr lang="en-ID" sz="3200" dirty="0"/>
                <a:t> </a:t>
              </a:r>
              <a:r>
                <a:rPr lang="en-ID" sz="3200" dirty="0" err="1"/>
                <a:t>ikhwal</a:t>
              </a:r>
              <a:r>
                <a:rPr lang="en-ID" sz="3200" dirty="0"/>
                <a:t> </a:t>
              </a:r>
              <a:r>
                <a:rPr lang="en-ID" sz="3200" dirty="0" err="1"/>
                <a:t>ber-Desa</a:t>
              </a:r>
              <a:r>
                <a:rPr lang="en-ID" sz="3200" dirty="0"/>
                <a:t> </a:t>
              </a:r>
              <a:r>
                <a:rPr lang="en-ID" sz="3200" dirty="0" err="1"/>
                <a:t>kurang</a:t>
              </a:r>
              <a:r>
                <a:rPr lang="en-ID" sz="3200" dirty="0"/>
                <a:t> </a:t>
              </a:r>
              <a:r>
                <a:rPr lang="en-ID" sz="3200" dirty="0" err="1"/>
                <a:t>memberikan</a:t>
              </a:r>
              <a:r>
                <a:rPr lang="en-ID" sz="3200" dirty="0"/>
                <a:t> </a:t>
              </a:r>
              <a:r>
                <a:rPr lang="en-ID" sz="3200" dirty="0" err="1"/>
                <a:t>perhatian</a:t>
              </a:r>
              <a:r>
                <a:rPr lang="en-ID" sz="3200" dirty="0"/>
                <a:t> </a:t>
              </a:r>
              <a:r>
                <a:rPr lang="en-ID" sz="3200" dirty="0" err="1"/>
                <a:t>kepada</a:t>
              </a:r>
              <a:r>
                <a:rPr lang="en-ID" sz="3200" dirty="0"/>
                <a:t> </a:t>
              </a:r>
              <a:r>
                <a:rPr lang="en-ID" sz="3200" dirty="0" err="1"/>
                <a:t>Pengawasan</a:t>
              </a:r>
              <a:r>
                <a:rPr lang="en-ID" sz="3200" dirty="0"/>
                <a:t> </a:t>
              </a:r>
              <a:r>
                <a:rPr lang="en-ID" sz="3200" dirty="0" err="1"/>
                <a:t>Pelaksanaan</a:t>
              </a:r>
              <a:r>
                <a:rPr lang="en-ID" sz="3200" dirty="0"/>
                <a:t> APB-</a:t>
              </a:r>
              <a:r>
                <a:rPr lang="en-ID" sz="3200" dirty="0" err="1"/>
                <a:t>Desa</a:t>
              </a:r>
              <a:r>
                <a:rPr lang="en-ID" sz="3200" dirty="0"/>
                <a:t>.</a:t>
              </a:r>
              <a:endParaRPr lang="en-US" sz="3200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CE3B68DB-B3F3-2E5B-0A70-41CBBF4D43DC}"/>
              </a:ext>
            </a:extLst>
          </p:cNvPr>
          <p:cNvGrpSpPr/>
          <p:nvPr/>
        </p:nvGrpSpPr>
        <p:grpSpPr>
          <a:xfrm>
            <a:off x="10269846" y="2857500"/>
            <a:ext cx="6538956" cy="2919413"/>
            <a:chOff x="11484321" y="2857500"/>
            <a:chExt cx="6538956" cy="2919413"/>
          </a:xfrm>
        </p:grpSpPr>
        <p:sp>
          <p:nvSpPr>
            <p:cNvPr id="29" name="TextBox 35">
              <a:extLst>
                <a:ext uri="{FF2B5EF4-FFF2-40B4-BE49-F238E27FC236}">
                  <a16:creationId xmlns:a16="http://schemas.microsoft.com/office/drawing/2014/main" xmlns="" id="{D63E6502-9A4C-5089-E72A-A69CBC2188A1}"/>
                </a:ext>
              </a:extLst>
            </p:cNvPr>
            <p:cNvSpPr txBox="1"/>
            <p:nvPr/>
          </p:nvSpPr>
          <p:spPr>
            <a:xfrm>
              <a:off x="11484321" y="2857500"/>
              <a:ext cx="3769606" cy="580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399" b="1" dirty="0" err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Inspektorat</a:t>
              </a:r>
              <a:endParaRPr lang="en-US" sz="3399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endParaRPr>
            </a:p>
          </p:txBody>
        </p:sp>
        <p:sp>
          <p:nvSpPr>
            <p:cNvPr id="30" name="TextBox 36">
              <a:extLst>
                <a:ext uri="{FF2B5EF4-FFF2-40B4-BE49-F238E27FC236}">
                  <a16:creationId xmlns:a16="http://schemas.microsoft.com/office/drawing/2014/main" xmlns="" id="{3066A523-5E6E-088D-94E3-8E19505918A7}"/>
                </a:ext>
              </a:extLst>
            </p:cNvPr>
            <p:cNvSpPr txBox="1"/>
            <p:nvPr/>
          </p:nvSpPr>
          <p:spPr>
            <a:xfrm>
              <a:off x="11484321" y="3314700"/>
              <a:ext cx="6538956" cy="24622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ID" sz="3200" dirty="0" err="1"/>
                <a:t>Inspektorat</a:t>
              </a:r>
              <a:r>
                <a:rPr lang="en-ID" sz="3200" dirty="0"/>
                <a:t> </a:t>
              </a:r>
              <a:r>
                <a:rPr lang="en-ID" sz="3200" dirty="0" err="1"/>
                <a:t>selaku</a:t>
              </a:r>
              <a:r>
                <a:rPr lang="en-ID" sz="3200" dirty="0"/>
                <a:t> </a:t>
              </a:r>
              <a:r>
                <a:rPr lang="en-ID" sz="3200" dirty="0" err="1"/>
                <a:t>Aparat</a:t>
              </a:r>
              <a:r>
                <a:rPr lang="en-ID" sz="3200" dirty="0"/>
                <a:t> </a:t>
              </a:r>
              <a:r>
                <a:rPr lang="en-ID" sz="3200" dirty="0" err="1"/>
                <a:t>Pengawas</a:t>
              </a:r>
              <a:r>
                <a:rPr lang="en-ID" sz="3200" dirty="0"/>
                <a:t> Internal </a:t>
              </a:r>
              <a:r>
                <a:rPr lang="en-ID" sz="3200" dirty="0" err="1"/>
                <a:t>Pemerintah</a:t>
              </a:r>
              <a:r>
                <a:rPr lang="en-ID" sz="3200" dirty="0"/>
                <a:t> (APIP) </a:t>
              </a:r>
              <a:r>
                <a:rPr lang="en-ID" sz="3200" dirty="0" err="1"/>
                <a:t>kurang</a:t>
              </a:r>
              <a:r>
                <a:rPr lang="en-ID" sz="3200" dirty="0"/>
                <a:t> </a:t>
              </a:r>
              <a:r>
                <a:rPr lang="en-ID" sz="3200" dirty="0" err="1"/>
                <a:t>memberikan</a:t>
              </a:r>
              <a:r>
                <a:rPr lang="en-ID" sz="3200" dirty="0"/>
                <a:t> </a:t>
              </a:r>
              <a:r>
                <a:rPr lang="en-ID" sz="3200" dirty="0" err="1"/>
                <a:t>perhatian</a:t>
              </a:r>
              <a:r>
                <a:rPr lang="en-ID" sz="3200" dirty="0"/>
                <a:t> pada </a:t>
              </a:r>
              <a:r>
                <a:rPr lang="en-ID" sz="3200" dirty="0" err="1"/>
                <a:t>peran</a:t>
              </a:r>
              <a:r>
                <a:rPr lang="en-ID" sz="3200" dirty="0"/>
                <a:t> </a:t>
              </a:r>
              <a:r>
                <a:rPr lang="en-ID" sz="3200" i="1" dirty="0"/>
                <a:t>consulting</a:t>
              </a:r>
              <a:r>
                <a:rPr lang="en-ID" sz="3200" dirty="0"/>
                <a:t> yang </a:t>
              </a:r>
              <a:r>
                <a:rPr lang="en-ID" sz="3200" dirty="0" err="1"/>
                <a:t>dapat</a:t>
              </a:r>
              <a:r>
                <a:rPr lang="en-ID" sz="3200" dirty="0"/>
                <a:t> </a:t>
              </a:r>
              <a:r>
                <a:rPr lang="en-ID" sz="3200" dirty="0" err="1"/>
                <a:t>berperan</a:t>
              </a:r>
              <a:r>
                <a:rPr lang="en-ID" sz="3200" dirty="0"/>
                <a:t> </a:t>
              </a:r>
              <a:r>
                <a:rPr lang="en-ID" sz="3200" dirty="0" err="1"/>
                <a:t>sebagai</a:t>
              </a:r>
              <a:r>
                <a:rPr lang="en-ID" sz="3200" dirty="0"/>
                <a:t> </a:t>
              </a:r>
              <a:r>
                <a:rPr lang="en-ID" sz="3200" i="1" dirty="0"/>
                <a:t>early warning system</a:t>
              </a:r>
              <a:r>
                <a:rPr lang="en-ID" sz="3200" dirty="0"/>
                <a:t>.</a:t>
              </a:r>
              <a:endParaRPr lang="en-US" sz="3200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D7DF441A-87EB-ACD0-445C-A1207D99CD2B}"/>
              </a:ext>
            </a:extLst>
          </p:cNvPr>
          <p:cNvGrpSpPr/>
          <p:nvPr/>
        </p:nvGrpSpPr>
        <p:grpSpPr>
          <a:xfrm>
            <a:off x="10269846" y="6047263"/>
            <a:ext cx="7287641" cy="2645410"/>
            <a:chOff x="11550897" y="6416040"/>
            <a:chExt cx="6598341" cy="2645410"/>
          </a:xfrm>
        </p:grpSpPr>
        <p:sp>
          <p:nvSpPr>
            <p:cNvPr id="31" name="TextBox 37">
              <a:extLst>
                <a:ext uri="{FF2B5EF4-FFF2-40B4-BE49-F238E27FC236}">
                  <a16:creationId xmlns:a16="http://schemas.microsoft.com/office/drawing/2014/main" xmlns="" id="{F76495C7-F894-B2DD-07B3-B56AF7993A9B}"/>
                </a:ext>
              </a:extLst>
            </p:cNvPr>
            <p:cNvSpPr txBox="1"/>
            <p:nvPr/>
          </p:nvSpPr>
          <p:spPr>
            <a:xfrm>
              <a:off x="11550897" y="6416040"/>
              <a:ext cx="3769606" cy="580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399" b="1" dirty="0" err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Kecamatan</a:t>
              </a:r>
              <a:endParaRPr lang="en-US" sz="3399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endParaRPr>
            </a:p>
          </p:txBody>
        </p:sp>
        <p:sp>
          <p:nvSpPr>
            <p:cNvPr id="32" name="TextBox 38">
              <a:extLst>
                <a:ext uri="{FF2B5EF4-FFF2-40B4-BE49-F238E27FC236}">
                  <a16:creationId xmlns:a16="http://schemas.microsoft.com/office/drawing/2014/main" xmlns="" id="{4606A2E9-B03B-A9F8-CAA4-72A21A55A16B}"/>
                </a:ext>
              </a:extLst>
            </p:cNvPr>
            <p:cNvSpPr txBox="1"/>
            <p:nvPr/>
          </p:nvSpPr>
          <p:spPr>
            <a:xfrm>
              <a:off x="11550897" y="7091680"/>
              <a:ext cx="6598341" cy="1969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ID" sz="3200" dirty="0" err="1"/>
                <a:t>Kecamatan</a:t>
              </a:r>
              <a:r>
                <a:rPr lang="en-ID" sz="3200" dirty="0"/>
                <a:t> </a:t>
              </a:r>
              <a:r>
                <a:rPr lang="en-ID" sz="3200" dirty="0" err="1"/>
                <a:t>sebagai</a:t>
              </a:r>
              <a:r>
                <a:rPr lang="en-ID" sz="3200" dirty="0"/>
                <a:t> </a:t>
              </a:r>
              <a:r>
                <a:rPr lang="en-ID" sz="3200" dirty="0" err="1"/>
                <a:t>perpanjangan</a:t>
              </a:r>
              <a:r>
                <a:rPr lang="en-ID" sz="3200" dirty="0"/>
                <a:t> </a:t>
              </a:r>
              <a:r>
                <a:rPr lang="en-ID" sz="3200" dirty="0" err="1"/>
                <a:t>tangan</a:t>
              </a:r>
              <a:r>
                <a:rPr lang="en-ID" sz="3200" dirty="0"/>
                <a:t> </a:t>
              </a:r>
              <a:r>
                <a:rPr lang="en-ID" sz="3200" dirty="0" err="1"/>
                <a:t>Bupati</a:t>
              </a:r>
              <a:r>
                <a:rPr lang="en-ID" sz="3200" dirty="0"/>
                <a:t> di wilayah </a:t>
              </a:r>
              <a:r>
                <a:rPr lang="en-ID" sz="3200" dirty="0" err="1"/>
                <a:t>kurang</a:t>
              </a:r>
              <a:r>
                <a:rPr lang="en-ID" sz="3200" dirty="0"/>
                <a:t> </a:t>
              </a:r>
              <a:r>
                <a:rPr lang="en-ID" sz="3200" dirty="0" err="1"/>
                <a:t>memberikan</a:t>
              </a:r>
              <a:r>
                <a:rPr lang="en-ID" sz="3200" dirty="0"/>
                <a:t> </a:t>
              </a:r>
              <a:r>
                <a:rPr lang="en-ID" sz="3200" dirty="0" err="1"/>
                <a:t>perhatian</a:t>
              </a:r>
              <a:r>
                <a:rPr lang="en-ID" sz="3200" dirty="0"/>
                <a:t> pada </a:t>
              </a:r>
              <a:r>
                <a:rPr lang="en-ID" sz="3200" dirty="0" err="1"/>
                <a:t>akuntabilitas</a:t>
              </a:r>
              <a:r>
                <a:rPr lang="en-ID" sz="3200" dirty="0"/>
                <a:t> </a:t>
              </a:r>
              <a:r>
                <a:rPr lang="en-ID" sz="3200" dirty="0" err="1"/>
                <a:t>laporan</a:t>
              </a:r>
              <a:r>
                <a:rPr lang="en-ID" sz="3200" dirty="0"/>
                <a:t> </a:t>
              </a:r>
              <a:r>
                <a:rPr lang="en-ID" sz="3200" dirty="0" err="1"/>
                <a:t>pertanggungjawaban</a:t>
              </a:r>
              <a:r>
                <a:rPr lang="en-ID" sz="3200" dirty="0"/>
                <a:t> </a:t>
              </a:r>
              <a:r>
                <a:rPr lang="en-ID" sz="3200" dirty="0" err="1"/>
                <a:t>dari</a:t>
              </a:r>
              <a:r>
                <a:rPr lang="en-ID" sz="3200" dirty="0"/>
                <a:t> </a:t>
              </a:r>
              <a:r>
                <a:rPr lang="en-ID" sz="3200" dirty="0" err="1"/>
                <a:t>Pemerintah</a:t>
              </a:r>
              <a:r>
                <a:rPr lang="en-ID" sz="3200" dirty="0"/>
                <a:t> </a:t>
              </a:r>
              <a:r>
                <a:rPr lang="en-ID" sz="3200" dirty="0" err="1"/>
                <a:t>Desa</a:t>
              </a:r>
              <a:r>
                <a:rPr lang="en-ID" sz="3200" dirty="0"/>
                <a:t>.</a:t>
              </a:r>
              <a:endParaRPr lang="en-US" sz="3200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endParaRPr>
            </a:p>
          </p:txBody>
        </p:sp>
      </p:grpSp>
      <p:sp>
        <p:nvSpPr>
          <p:cNvPr id="33" name="Freeform 12">
            <a:extLst>
              <a:ext uri="{FF2B5EF4-FFF2-40B4-BE49-F238E27FC236}">
                <a16:creationId xmlns:a16="http://schemas.microsoft.com/office/drawing/2014/main" xmlns="" id="{653C60DA-7458-9A24-6B36-F6FFEFFB6C24}"/>
              </a:ext>
            </a:extLst>
          </p:cNvPr>
          <p:cNvSpPr/>
          <p:nvPr/>
        </p:nvSpPr>
        <p:spPr>
          <a:xfrm>
            <a:off x="530992" y="208497"/>
            <a:ext cx="2479865" cy="2184337"/>
          </a:xfrm>
          <a:custGeom>
            <a:avLst/>
            <a:gdLst/>
            <a:ahLst/>
            <a:cxnLst/>
            <a:rect l="l" t="t" r="r" b="b"/>
            <a:pathLst>
              <a:path w="2149648" h="1887782">
                <a:moveTo>
                  <a:pt x="0" y="0"/>
                </a:moveTo>
                <a:lnTo>
                  <a:pt x="2149648" y="0"/>
                </a:lnTo>
                <a:lnTo>
                  <a:pt x="2149648" y="1887782"/>
                </a:lnTo>
                <a:lnTo>
                  <a:pt x="0" y="18877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0BFFADA6-1F3E-9BE2-152B-5003408985C3}"/>
              </a:ext>
            </a:extLst>
          </p:cNvPr>
          <p:cNvGrpSpPr/>
          <p:nvPr/>
        </p:nvGrpSpPr>
        <p:grpSpPr>
          <a:xfrm>
            <a:off x="8669457" y="6093143"/>
            <a:ext cx="1333992" cy="1214737"/>
            <a:chOff x="9432513" y="6482715"/>
            <a:chExt cx="1638992" cy="1638992"/>
          </a:xfrm>
        </p:grpSpPr>
        <p:grpSp>
          <p:nvGrpSpPr>
            <p:cNvPr id="19" name="Group 23">
              <a:extLst>
                <a:ext uri="{FF2B5EF4-FFF2-40B4-BE49-F238E27FC236}">
                  <a16:creationId xmlns:a16="http://schemas.microsoft.com/office/drawing/2014/main" xmlns="" id="{7262F21E-8CC4-C843-E8D3-FD0708940E4D}"/>
                </a:ext>
              </a:extLst>
            </p:cNvPr>
            <p:cNvGrpSpPr/>
            <p:nvPr/>
          </p:nvGrpSpPr>
          <p:grpSpPr>
            <a:xfrm>
              <a:off x="9432513" y="6482715"/>
              <a:ext cx="1638992" cy="1638992"/>
              <a:chOff x="-36573" y="0"/>
              <a:chExt cx="812800" cy="812800"/>
            </a:xfrm>
          </p:grpSpPr>
          <p:sp>
            <p:nvSpPr>
              <p:cNvPr id="22" name="Freeform 24">
                <a:extLst>
                  <a:ext uri="{FF2B5EF4-FFF2-40B4-BE49-F238E27FC236}">
                    <a16:creationId xmlns:a16="http://schemas.microsoft.com/office/drawing/2014/main" xmlns="" id="{19C14936-F5AF-0630-6359-4856AB75E7E8}"/>
                  </a:ext>
                </a:extLst>
              </p:cNvPr>
              <p:cNvSpPr/>
              <p:nvPr/>
            </p:nvSpPr>
            <p:spPr>
              <a:xfrm>
                <a:off x="-36573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DA295"/>
              </a:solidFill>
            </p:spPr>
          </p:sp>
          <p:sp>
            <p:nvSpPr>
              <p:cNvPr id="23" name="TextBox 25">
                <a:extLst>
                  <a:ext uri="{FF2B5EF4-FFF2-40B4-BE49-F238E27FC236}">
                    <a16:creationId xmlns:a16="http://schemas.microsoft.com/office/drawing/2014/main" xmlns="" id="{2286CBFC-9AC0-E6E9-30BF-2CA05F3D8576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xmlns="" id="{EB9EBF3C-9FD6-FEB0-82AE-AF41865E9BF4}"/>
                </a:ext>
              </a:extLst>
            </p:cNvPr>
            <p:cNvSpPr/>
            <p:nvPr/>
          </p:nvSpPr>
          <p:spPr>
            <a:xfrm>
              <a:off x="9894348" y="6860122"/>
              <a:ext cx="729667" cy="807349"/>
            </a:xfrm>
            <a:custGeom>
              <a:avLst/>
              <a:gdLst/>
              <a:ahLst/>
              <a:cxnLst/>
              <a:rect l="l" t="t" r="r" b="b"/>
              <a:pathLst>
                <a:path w="1173044" h="1693926">
                  <a:moveTo>
                    <a:pt x="0" y="0"/>
                  </a:moveTo>
                  <a:lnTo>
                    <a:pt x="1173044" y="0"/>
                  </a:lnTo>
                  <a:lnTo>
                    <a:pt x="1173044" y="1693926"/>
                  </a:lnTo>
                  <a:lnTo>
                    <a:pt x="0" y="1693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D" dirty="0"/>
            </a:p>
          </p:txBody>
        </p:sp>
      </p:grpSp>
      <p:sp>
        <p:nvSpPr>
          <p:cNvPr id="2" name="Freeform 14">
            <a:extLst>
              <a:ext uri="{FF2B5EF4-FFF2-40B4-BE49-F238E27FC236}">
                <a16:creationId xmlns:a16="http://schemas.microsoft.com/office/drawing/2014/main" xmlns="" id="{36AE02FF-6349-32E0-071E-BDE14A3DF17A}"/>
              </a:ext>
            </a:extLst>
          </p:cNvPr>
          <p:cNvSpPr/>
          <p:nvPr/>
        </p:nvSpPr>
        <p:spPr>
          <a:xfrm>
            <a:off x="15106833" y="1403461"/>
            <a:ext cx="1393832" cy="1358943"/>
          </a:xfrm>
          <a:custGeom>
            <a:avLst/>
            <a:gdLst/>
            <a:ahLst/>
            <a:cxnLst/>
            <a:rect l="l" t="t" r="r" b="b"/>
            <a:pathLst>
              <a:path w="1393832" h="1358943">
                <a:moveTo>
                  <a:pt x="0" y="0"/>
                </a:moveTo>
                <a:lnTo>
                  <a:pt x="1393833" y="0"/>
                </a:lnTo>
                <a:lnTo>
                  <a:pt x="1393833" y="1358943"/>
                </a:lnTo>
                <a:lnTo>
                  <a:pt x="0" y="135894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732314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B01F76-84F9-D697-FFBE-560047FAD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bject 43">
            <a:extLst>
              <a:ext uri="{FF2B5EF4-FFF2-40B4-BE49-F238E27FC236}">
                <a16:creationId xmlns:a16="http://schemas.microsoft.com/office/drawing/2014/main" xmlns="" id="{CCCD730E-CB8E-2AF0-649C-A3317BFEA754}"/>
              </a:ext>
            </a:extLst>
          </p:cNvPr>
          <p:cNvSpPr/>
          <p:nvPr/>
        </p:nvSpPr>
        <p:spPr>
          <a:xfrm>
            <a:off x="4593758" y="0"/>
            <a:ext cx="5014165" cy="457493"/>
          </a:xfrm>
          <a:custGeom>
            <a:avLst/>
            <a:gdLst/>
            <a:ahLst/>
            <a:cxnLst/>
            <a:rect l="l" t="t" r="r" b="b"/>
            <a:pathLst>
              <a:path w="5014165" h="457493">
                <a:moveTo>
                  <a:pt x="0" y="0"/>
                </a:moveTo>
                <a:lnTo>
                  <a:pt x="5014165" y="0"/>
                </a:lnTo>
                <a:lnTo>
                  <a:pt x="5014165" y="457493"/>
                </a:lnTo>
                <a:lnTo>
                  <a:pt x="0" y="457493"/>
                </a:lnTo>
                <a:lnTo>
                  <a:pt x="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38E81634-B907-14C9-D4DF-95DBC6BBFBAA}"/>
              </a:ext>
            </a:extLst>
          </p:cNvPr>
          <p:cNvSpPr txBox="1"/>
          <p:nvPr/>
        </p:nvSpPr>
        <p:spPr>
          <a:xfrm>
            <a:off x="6155473" y="1067160"/>
            <a:ext cx="1007401" cy="3428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05"/>
              </a:lnSpc>
              <a:spcBef>
                <a:spcPts val="130"/>
              </a:spcBef>
            </a:pPr>
            <a:r>
              <a:rPr sz="2500" b="1" dirty="0">
                <a:solidFill>
                  <a:srgbClr val="FFFFFF"/>
                </a:solidFill>
                <a:latin typeface="Times New Roman"/>
                <a:cs typeface="Times New Roman"/>
              </a:rPr>
              <a:t>Thynk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37" name="object 37">
            <a:extLst>
              <a:ext uri="{FF2B5EF4-FFF2-40B4-BE49-F238E27FC236}">
                <a16:creationId xmlns:a16="http://schemas.microsoft.com/office/drawing/2014/main" xmlns="" id="{59EE9717-1DA4-BA01-A765-4A269FD73858}"/>
              </a:ext>
            </a:extLst>
          </p:cNvPr>
          <p:cNvSpPr txBox="1"/>
          <p:nvPr/>
        </p:nvSpPr>
        <p:spPr>
          <a:xfrm>
            <a:off x="7172306" y="1067160"/>
            <a:ext cx="1584951" cy="3428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05"/>
              </a:lnSpc>
              <a:spcBef>
                <a:spcPts val="130"/>
              </a:spcBef>
            </a:pPr>
            <a:r>
              <a:rPr sz="2500" b="1" dirty="0">
                <a:solidFill>
                  <a:srgbClr val="FFFFFF"/>
                </a:solidFill>
                <a:latin typeface="Times New Roman"/>
                <a:cs typeface="Times New Roman"/>
              </a:rPr>
              <a:t>Unlimited</a:t>
            </a:r>
            <a:endParaRPr sz="2500">
              <a:latin typeface="Times New Roman"/>
              <a:cs typeface="Times New Roman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463766DF-887C-3A16-BC07-79B022E764DC}"/>
              </a:ext>
            </a:extLst>
          </p:cNvPr>
          <p:cNvGrpSpPr/>
          <p:nvPr/>
        </p:nvGrpSpPr>
        <p:grpSpPr>
          <a:xfrm>
            <a:off x="2514600" y="2927520"/>
            <a:ext cx="13258800" cy="6248400"/>
            <a:chOff x="1219264" y="3051461"/>
            <a:chExt cx="11894685" cy="5337961"/>
          </a:xfrm>
        </p:grpSpPr>
        <p:sp>
          <p:nvSpPr>
            <p:cNvPr id="2" name="AutoShape 12">
              <a:extLst>
                <a:ext uri="{FF2B5EF4-FFF2-40B4-BE49-F238E27FC236}">
                  <a16:creationId xmlns:a16="http://schemas.microsoft.com/office/drawing/2014/main" xmlns="" id="{10B651EA-3EE9-A666-A622-DC5425B8A610}"/>
                </a:ext>
              </a:extLst>
            </p:cNvPr>
            <p:cNvSpPr/>
            <p:nvPr/>
          </p:nvSpPr>
          <p:spPr>
            <a:xfrm flipV="1">
              <a:off x="1238312" y="8389421"/>
              <a:ext cx="11875637" cy="1"/>
            </a:xfrm>
            <a:prstGeom prst="line">
              <a:avLst/>
            </a:prstGeom>
            <a:ln w="38100" cap="flat">
              <a:solidFill>
                <a:srgbClr val="5DA29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" name="AutoShape 13">
              <a:extLst>
                <a:ext uri="{FF2B5EF4-FFF2-40B4-BE49-F238E27FC236}">
                  <a16:creationId xmlns:a16="http://schemas.microsoft.com/office/drawing/2014/main" xmlns="" id="{E361CC89-AB01-C562-F1A7-BC806A0EC51E}"/>
                </a:ext>
              </a:extLst>
            </p:cNvPr>
            <p:cNvSpPr/>
            <p:nvPr/>
          </p:nvSpPr>
          <p:spPr>
            <a:xfrm flipV="1">
              <a:off x="1219264" y="3051461"/>
              <a:ext cx="11878224" cy="50920"/>
            </a:xfrm>
            <a:prstGeom prst="line">
              <a:avLst/>
            </a:prstGeom>
            <a:ln w="38100" cap="flat">
              <a:solidFill>
                <a:srgbClr val="5DA29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14">
              <a:extLst>
                <a:ext uri="{FF2B5EF4-FFF2-40B4-BE49-F238E27FC236}">
                  <a16:creationId xmlns:a16="http://schemas.microsoft.com/office/drawing/2014/main" xmlns="" id="{9A7FEBF4-F936-9DA1-BEC2-7DCD83B0A784}"/>
                </a:ext>
              </a:extLst>
            </p:cNvPr>
            <p:cNvSpPr/>
            <p:nvPr/>
          </p:nvSpPr>
          <p:spPr>
            <a:xfrm flipV="1">
              <a:off x="1238313" y="3083200"/>
              <a:ext cx="2587" cy="5306222"/>
            </a:xfrm>
            <a:prstGeom prst="line">
              <a:avLst/>
            </a:prstGeom>
            <a:ln w="38100" cap="flat">
              <a:solidFill>
                <a:srgbClr val="5DA29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15">
              <a:extLst>
                <a:ext uri="{FF2B5EF4-FFF2-40B4-BE49-F238E27FC236}">
                  <a16:creationId xmlns:a16="http://schemas.microsoft.com/office/drawing/2014/main" xmlns="" id="{52BB5C98-8100-9749-A5ED-47C12955CC26}"/>
                </a:ext>
              </a:extLst>
            </p:cNvPr>
            <p:cNvSpPr/>
            <p:nvPr/>
          </p:nvSpPr>
          <p:spPr>
            <a:xfrm flipH="1" flipV="1">
              <a:off x="5193097" y="3092590"/>
              <a:ext cx="0" cy="5287443"/>
            </a:xfrm>
            <a:prstGeom prst="line">
              <a:avLst/>
            </a:prstGeom>
            <a:ln w="38100" cap="flat">
              <a:solidFill>
                <a:srgbClr val="5DA29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AutoShape 16">
              <a:extLst>
                <a:ext uri="{FF2B5EF4-FFF2-40B4-BE49-F238E27FC236}">
                  <a16:creationId xmlns:a16="http://schemas.microsoft.com/office/drawing/2014/main" xmlns="" id="{CEE33648-0EDB-4973-6461-FE1A7E433F51}"/>
                </a:ext>
              </a:extLst>
            </p:cNvPr>
            <p:cNvSpPr/>
            <p:nvPr/>
          </p:nvSpPr>
          <p:spPr>
            <a:xfrm flipH="1" flipV="1">
              <a:off x="9145294" y="3092590"/>
              <a:ext cx="0" cy="5287443"/>
            </a:xfrm>
            <a:prstGeom prst="line">
              <a:avLst/>
            </a:prstGeom>
            <a:ln w="38100" cap="flat">
              <a:solidFill>
                <a:srgbClr val="5DA29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17">
              <a:extLst>
                <a:ext uri="{FF2B5EF4-FFF2-40B4-BE49-F238E27FC236}">
                  <a16:creationId xmlns:a16="http://schemas.microsoft.com/office/drawing/2014/main" xmlns="" id="{2D9F7E44-FF1D-08AA-84CC-14E1A9EFD010}"/>
                </a:ext>
              </a:extLst>
            </p:cNvPr>
            <p:cNvSpPr/>
            <p:nvPr/>
          </p:nvSpPr>
          <p:spPr>
            <a:xfrm flipV="1">
              <a:off x="13097490" y="3092590"/>
              <a:ext cx="0" cy="5287443"/>
            </a:xfrm>
            <a:prstGeom prst="line">
              <a:avLst/>
            </a:prstGeom>
            <a:ln w="38100" cap="flat">
              <a:solidFill>
                <a:srgbClr val="5DA295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5" name="Group 19">
              <a:extLst>
                <a:ext uri="{FF2B5EF4-FFF2-40B4-BE49-F238E27FC236}">
                  <a16:creationId xmlns:a16="http://schemas.microsoft.com/office/drawing/2014/main" xmlns="" id="{0032EFFE-C992-8723-08BB-9A4F3FD4B372}"/>
                </a:ext>
              </a:extLst>
            </p:cNvPr>
            <p:cNvGrpSpPr/>
            <p:nvPr/>
          </p:nvGrpSpPr>
          <p:grpSpPr>
            <a:xfrm>
              <a:off x="6457175" y="3092590"/>
              <a:ext cx="1465528" cy="1491803"/>
              <a:chOff x="0" y="0"/>
              <a:chExt cx="798484" cy="812800"/>
            </a:xfrm>
          </p:grpSpPr>
          <p:sp>
            <p:nvSpPr>
              <p:cNvPr id="16" name="Freeform 20">
                <a:extLst>
                  <a:ext uri="{FF2B5EF4-FFF2-40B4-BE49-F238E27FC236}">
                    <a16:creationId xmlns:a16="http://schemas.microsoft.com/office/drawing/2014/main" xmlns="" id="{FAAE080C-A783-B2FF-BC87-9ECC31778604}"/>
                  </a:ext>
                </a:extLst>
              </p:cNvPr>
              <p:cNvSpPr/>
              <p:nvPr/>
            </p:nvSpPr>
            <p:spPr>
              <a:xfrm>
                <a:off x="0" y="0"/>
                <a:ext cx="79848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98484" h="812800">
                    <a:moveTo>
                      <a:pt x="798484" y="0"/>
                    </a:moveTo>
                    <a:lnTo>
                      <a:pt x="798484" y="698500"/>
                    </a:lnTo>
                    <a:lnTo>
                      <a:pt x="399242" y="812800"/>
                    </a:lnTo>
                    <a:lnTo>
                      <a:pt x="0" y="698500"/>
                    </a:lnTo>
                    <a:lnTo>
                      <a:pt x="0" y="0"/>
                    </a:lnTo>
                    <a:lnTo>
                      <a:pt x="798484" y="0"/>
                    </a:lnTo>
                    <a:close/>
                  </a:path>
                </a:pathLst>
              </a:custGeom>
              <a:solidFill>
                <a:srgbClr val="5DA295"/>
              </a:solidFill>
            </p:spPr>
          </p:sp>
          <p:sp>
            <p:nvSpPr>
              <p:cNvPr id="17" name="TextBox 21">
                <a:extLst>
                  <a:ext uri="{FF2B5EF4-FFF2-40B4-BE49-F238E27FC236}">
                    <a16:creationId xmlns:a16="http://schemas.microsoft.com/office/drawing/2014/main" xmlns="" id="{FD6E39CA-32E8-AE98-7B87-E9A6EB56B64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798484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22">
              <a:extLst>
                <a:ext uri="{FF2B5EF4-FFF2-40B4-BE49-F238E27FC236}">
                  <a16:creationId xmlns:a16="http://schemas.microsoft.com/office/drawing/2014/main" xmlns="" id="{2BF12AE7-164E-657C-AEA4-C585086905D8}"/>
                </a:ext>
              </a:extLst>
            </p:cNvPr>
            <p:cNvGrpSpPr/>
            <p:nvPr/>
          </p:nvGrpSpPr>
          <p:grpSpPr>
            <a:xfrm>
              <a:off x="2469462" y="3092590"/>
              <a:ext cx="1465528" cy="1491803"/>
              <a:chOff x="0" y="0"/>
              <a:chExt cx="798484" cy="812800"/>
            </a:xfrm>
          </p:grpSpPr>
          <p:sp>
            <p:nvSpPr>
              <p:cNvPr id="19" name="Freeform 23">
                <a:extLst>
                  <a:ext uri="{FF2B5EF4-FFF2-40B4-BE49-F238E27FC236}">
                    <a16:creationId xmlns:a16="http://schemas.microsoft.com/office/drawing/2014/main" xmlns="" id="{0A4133CE-3709-2C8F-D180-37A8F56B7C86}"/>
                  </a:ext>
                </a:extLst>
              </p:cNvPr>
              <p:cNvSpPr/>
              <p:nvPr/>
            </p:nvSpPr>
            <p:spPr>
              <a:xfrm>
                <a:off x="0" y="0"/>
                <a:ext cx="79848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98484" h="812800">
                    <a:moveTo>
                      <a:pt x="798484" y="0"/>
                    </a:moveTo>
                    <a:lnTo>
                      <a:pt x="798484" y="698500"/>
                    </a:lnTo>
                    <a:lnTo>
                      <a:pt x="399242" y="812800"/>
                    </a:lnTo>
                    <a:lnTo>
                      <a:pt x="0" y="698500"/>
                    </a:lnTo>
                    <a:lnTo>
                      <a:pt x="0" y="0"/>
                    </a:lnTo>
                    <a:lnTo>
                      <a:pt x="798484" y="0"/>
                    </a:lnTo>
                    <a:close/>
                  </a:path>
                </a:pathLst>
              </a:custGeom>
              <a:solidFill>
                <a:srgbClr val="5DA295"/>
              </a:solidFill>
            </p:spPr>
          </p:sp>
          <p:sp>
            <p:nvSpPr>
              <p:cNvPr id="20" name="TextBox 24">
                <a:extLst>
                  <a:ext uri="{FF2B5EF4-FFF2-40B4-BE49-F238E27FC236}">
                    <a16:creationId xmlns:a16="http://schemas.microsoft.com/office/drawing/2014/main" xmlns="" id="{68759722-E0A8-F67A-EAD9-07C59C2D46E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798484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5">
              <a:extLst>
                <a:ext uri="{FF2B5EF4-FFF2-40B4-BE49-F238E27FC236}">
                  <a16:creationId xmlns:a16="http://schemas.microsoft.com/office/drawing/2014/main" xmlns="" id="{2984D0FE-F3E0-F399-9004-DCD437A883C6}"/>
                </a:ext>
              </a:extLst>
            </p:cNvPr>
            <p:cNvGrpSpPr/>
            <p:nvPr/>
          </p:nvGrpSpPr>
          <p:grpSpPr>
            <a:xfrm>
              <a:off x="10430002" y="3083191"/>
              <a:ext cx="1465528" cy="1491803"/>
              <a:chOff x="0" y="0"/>
              <a:chExt cx="798484" cy="812800"/>
            </a:xfrm>
          </p:grpSpPr>
          <p:sp>
            <p:nvSpPr>
              <p:cNvPr id="22" name="Freeform 26">
                <a:extLst>
                  <a:ext uri="{FF2B5EF4-FFF2-40B4-BE49-F238E27FC236}">
                    <a16:creationId xmlns:a16="http://schemas.microsoft.com/office/drawing/2014/main" xmlns="" id="{A948B32A-F33A-45ED-5A71-76C1588343F1}"/>
                  </a:ext>
                </a:extLst>
              </p:cNvPr>
              <p:cNvSpPr/>
              <p:nvPr/>
            </p:nvSpPr>
            <p:spPr>
              <a:xfrm>
                <a:off x="0" y="0"/>
                <a:ext cx="79848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98484" h="812800">
                    <a:moveTo>
                      <a:pt x="798484" y="0"/>
                    </a:moveTo>
                    <a:lnTo>
                      <a:pt x="798484" y="698500"/>
                    </a:lnTo>
                    <a:lnTo>
                      <a:pt x="399242" y="812800"/>
                    </a:lnTo>
                    <a:lnTo>
                      <a:pt x="0" y="698500"/>
                    </a:lnTo>
                    <a:lnTo>
                      <a:pt x="0" y="0"/>
                    </a:lnTo>
                    <a:lnTo>
                      <a:pt x="798484" y="0"/>
                    </a:lnTo>
                    <a:close/>
                  </a:path>
                </a:pathLst>
              </a:custGeom>
              <a:solidFill>
                <a:srgbClr val="5DA295"/>
              </a:solidFill>
            </p:spPr>
          </p:sp>
          <p:sp>
            <p:nvSpPr>
              <p:cNvPr id="23" name="TextBox 27">
                <a:extLst>
                  <a:ext uri="{FF2B5EF4-FFF2-40B4-BE49-F238E27FC236}">
                    <a16:creationId xmlns:a16="http://schemas.microsoft.com/office/drawing/2014/main" xmlns="" id="{770EA2FA-6F69-23D5-8C7E-1FD612AD174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798484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xmlns="" id="{6D26B095-89C9-945F-5CCD-EBEB2BE573FA}"/>
                </a:ext>
              </a:extLst>
            </p:cNvPr>
            <p:cNvSpPr/>
            <p:nvPr/>
          </p:nvSpPr>
          <p:spPr>
            <a:xfrm>
              <a:off x="6745030" y="3426749"/>
              <a:ext cx="889817" cy="823485"/>
            </a:xfrm>
            <a:custGeom>
              <a:avLst/>
              <a:gdLst/>
              <a:ahLst/>
              <a:cxnLst/>
              <a:rect l="l" t="t" r="r" b="b"/>
              <a:pathLst>
                <a:path w="889817" h="823485">
                  <a:moveTo>
                    <a:pt x="0" y="0"/>
                  </a:moveTo>
                  <a:lnTo>
                    <a:pt x="889817" y="0"/>
                  </a:lnTo>
                  <a:lnTo>
                    <a:pt x="889817" y="823485"/>
                  </a:lnTo>
                  <a:lnTo>
                    <a:pt x="0" y="823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33">
              <a:extLst>
                <a:ext uri="{FF2B5EF4-FFF2-40B4-BE49-F238E27FC236}">
                  <a16:creationId xmlns:a16="http://schemas.microsoft.com/office/drawing/2014/main" xmlns="" id="{70D6D870-141B-636D-A285-454753B86925}"/>
                </a:ext>
              </a:extLst>
            </p:cNvPr>
            <p:cNvSpPr/>
            <p:nvPr/>
          </p:nvSpPr>
          <p:spPr>
            <a:xfrm>
              <a:off x="2804870" y="3388385"/>
              <a:ext cx="809600" cy="844933"/>
            </a:xfrm>
            <a:custGeom>
              <a:avLst/>
              <a:gdLst/>
              <a:ahLst/>
              <a:cxnLst/>
              <a:rect l="l" t="t" r="r" b="b"/>
              <a:pathLst>
                <a:path w="809600" h="844933">
                  <a:moveTo>
                    <a:pt x="0" y="0"/>
                  </a:moveTo>
                  <a:lnTo>
                    <a:pt x="809600" y="0"/>
                  </a:lnTo>
                  <a:lnTo>
                    <a:pt x="809600" y="844933"/>
                  </a:lnTo>
                  <a:lnTo>
                    <a:pt x="0" y="844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40">
              <a:extLst>
                <a:ext uri="{FF2B5EF4-FFF2-40B4-BE49-F238E27FC236}">
                  <a16:creationId xmlns:a16="http://schemas.microsoft.com/office/drawing/2014/main" xmlns="" id="{EC4E4A50-7E2B-9804-FEFC-45B733459638}"/>
                </a:ext>
              </a:extLst>
            </p:cNvPr>
            <p:cNvSpPr txBox="1"/>
            <p:nvPr/>
          </p:nvSpPr>
          <p:spPr>
            <a:xfrm>
              <a:off x="1580589" y="4787420"/>
              <a:ext cx="3243275" cy="439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800" b="1" dirty="0" err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Jangka</a:t>
              </a:r>
              <a:r>
                <a:rPr lang="en-US" sz="2800" b="1" dirty="0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Pendek</a:t>
              </a:r>
              <a:endParaRPr lang="en-US" sz="280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endParaRPr>
            </a:p>
          </p:txBody>
        </p:sp>
        <p:sp>
          <p:nvSpPr>
            <p:cNvPr id="30" name="TextBox 41">
              <a:extLst>
                <a:ext uri="{FF2B5EF4-FFF2-40B4-BE49-F238E27FC236}">
                  <a16:creationId xmlns:a16="http://schemas.microsoft.com/office/drawing/2014/main" xmlns="" id="{20A88AF0-29D1-D29F-90D4-83F46E5DA53D}"/>
                </a:ext>
              </a:extLst>
            </p:cNvPr>
            <p:cNvSpPr txBox="1"/>
            <p:nvPr/>
          </p:nvSpPr>
          <p:spPr>
            <a:xfrm>
              <a:off x="5592936" y="4787420"/>
              <a:ext cx="3194007" cy="439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800" b="1" dirty="0" err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Jangka</a:t>
              </a:r>
              <a:r>
                <a:rPr lang="en-US" sz="2800" b="1" dirty="0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Menengah</a:t>
              </a:r>
              <a:endParaRPr lang="en-US" sz="280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endParaRPr>
            </a:p>
          </p:txBody>
        </p:sp>
        <p:sp>
          <p:nvSpPr>
            <p:cNvPr id="31" name="TextBox 42">
              <a:extLst>
                <a:ext uri="{FF2B5EF4-FFF2-40B4-BE49-F238E27FC236}">
                  <a16:creationId xmlns:a16="http://schemas.microsoft.com/office/drawing/2014/main" xmlns="" id="{AF9C6805-2EB2-3D51-C30A-C2F657530A16}"/>
                </a:ext>
              </a:extLst>
            </p:cNvPr>
            <p:cNvSpPr txBox="1"/>
            <p:nvPr/>
          </p:nvSpPr>
          <p:spPr>
            <a:xfrm>
              <a:off x="9614328" y="4754400"/>
              <a:ext cx="3096878" cy="439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800" b="1" dirty="0" err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Jangka</a:t>
              </a:r>
              <a:r>
                <a:rPr lang="en-US" sz="2800" b="1" dirty="0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 Panjang</a:t>
              </a:r>
            </a:p>
          </p:txBody>
        </p:sp>
        <p:sp>
          <p:nvSpPr>
            <p:cNvPr id="32" name="TextBox 44">
              <a:extLst>
                <a:ext uri="{FF2B5EF4-FFF2-40B4-BE49-F238E27FC236}">
                  <a16:creationId xmlns:a16="http://schemas.microsoft.com/office/drawing/2014/main" xmlns="" id="{B1B65C93-7B3E-4276-8643-F5F0C8DDF966}"/>
                </a:ext>
              </a:extLst>
            </p:cNvPr>
            <p:cNvSpPr txBox="1"/>
            <p:nvPr/>
          </p:nvSpPr>
          <p:spPr>
            <a:xfrm>
              <a:off x="1627185" y="5494270"/>
              <a:ext cx="3204974" cy="12620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ID" sz="2400" dirty="0" err="1"/>
                <a:t>Meningkatnya</a:t>
              </a:r>
              <a:r>
                <a:rPr lang="en-ID" sz="2400" dirty="0"/>
                <a:t> </a:t>
              </a:r>
              <a:r>
                <a:rPr lang="en-ID" sz="2400" dirty="0" err="1"/>
                <a:t>pemahaman</a:t>
              </a:r>
              <a:r>
                <a:rPr lang="en-ID" sz="2400" dirty="0"/>
                <a:t> </a:t>
              </a:r>
              <a:r>
                <a:rPr lang="en-ID" sz="2400" dirty="0" err="1"/>
                <a:t>pemerintah</a:t>
              </a:r>
              <a:r>
                <a:rPr lang="en-ID" sz="2400" dirty="0"/>
                <a:t> </a:t>
              </a:r>
              <a:r>
                <a:rPr lang="en-ID" sz="2400" dirty="0" err="1"/>
                <a:t>desa</a:t>
              </a:r>
              <a:r>
                <a:rPr lang="en-ID" sz="2400" dirty="0"/>
                <a:t> </a:t>
              </a:r>
              <a:r>
                <a:rPr lang="en-ID" sz="2400" dirty="0" err="1"/>
                <a:t>dalam</a:t>
              </a:r>
              <a:r>
                <a:rPr lang="en-ID" sz="2400" dirty="0"/>
                <a:t> </a:t>
              </a:r>
              <a:r>
                <a:rPr lang="en-ID" sz="2400" dirty="0" err="1"/>
                <a:t>menatakelola</a:t>
              </a:r>
              <a:r>
                <a:rPr lang="en-ID" sz="2400" dirty="0"/>
                <a:t> </a:t>
              </a:r>
              <a:r>
                <a:rPr lang="en-ID" sz="2400" dirty="0" err="1"/>
                <a:t>Keuangan</a:t>
              </a:r>
              <a:r>
                <a:rPr lang="en-ID" sz="2400" dirty="0"/>
                <a:t> </a:t>
              </a:r>
              <a:r>
                <a:rPr lang="en-ID" sz="2400" dirty="0" err="1"/>
                <a:t>Desa</a:t>
              </a:r>
              <a:r>
                <a:rPr lang="en-ID" sz="2400" dirty="0"/>
                <a:t>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45">
              <a:extLst>
                <a:ext uri="{FF2B5EF4-FFF2-40B4-BE49-F238E27FC236}">
                  <a16:creationId xmlns:a16="http://schemas.microsoft.com/office/drawing/2014/main" xmlns="" id="{D550A322-11B6-45CB-6E6E-D7041CE98B14}"/>
                </a:ext>
              </a:extLst>
            </p:cNvPr>
            <p:cNvSpPr txBox="1"/>
            <p:nvPr/>
          </p:nvSpPr>
          <p:spPr>
            <a:xfrm>
              <a:off x="5579382" y="5466822"/>
              <a:ext cx="3207561" cy="18931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ID" sz="2400" dirty="0" err="1"/>
                <a:t>Meningkatnya</a:t>
              </a:r>
              <a:r>
                <a:rPr lang="en-ID" sz="2400" dirty="0"/>
                <a:t> </a:t>
              </a:r>
              <a:r>
                <a:rPr lang="en-ID" sz="2400" dirty="0" err="1"/>
                <a:t>akuntabilitas</a:t>
              </a:r>
              <a:r>
                <a:rPr lang="en-ID" sz="2400" dirty="0"/>
                <a:t> </a:t>
              </a:r>
              <a:r>
                <a:rPr lang="en-ID" sz="2400" dirty="0" err="1"/>
                <a:t>pertanggungjawaban</a:t>
              </a:r>
              <a:r>
                <a:rPr lang="en-ID" sz="2400" dirty="0"/>
                <a:t> </a:t>
              </a:r>
              <a:r>
                <a:rPr lang="en-ID" sz="2400" dirty="0" err="1"/>
                <a:t>pengelolaan</a:t>
              </a:r>
              <a:r>
                <a:rPr lang="en-ID" sz="2400" dirty="0"/>
                <a:t> </a:t>
              </a:r>
              <a:r>
                <a:rPr lang="en-ID" sz="2400" dirty="0" err="1"/>
                <a:t>keuangan</a:t>
              </a:r>
              <a:r>
                <a:rPr lang="en-ID" sz="2400" dirty="0"/>
                <a:t> </a:t>
              </a:r>
              <a:r>
                <a:rPr lang="en-ID" sz="2400" dirty="0" err="1"/>
                <a:t>desa</a:t>
              </a:r>
              <a:r>
                <a:rPr lang="en-ID" sz="2400" dirty="0"/>
                <a:t> </a:t>
              </a:r>
              <a:r>
                <a:rPr lang="en-ID" sz="2400" dirty="0" err="1"/>
                <a:t>serta</a:t>
              </a:r>
              <a:r>
                <a:rPr lang="en-ID" sz="2400" dirty="0"/>
                <a:t> </a:t>
              </a:r>
              <a:r>
                <a:rPr lang="en-ID" sz="2400" dirty="0" err="1"/>
                <a:t>meningkatnya</a:t>
              </a:r>
              <a:r>
                <a:rPr lang="en-ID" sz="2400" dirty="0"/>
                <a:t> </a:t>
              </a:r>
              <a:r>
                <a:rPr lang="en-ID" sz="2400" dirty="0" err="1"/>
                <a:t>kemampuan</a:t>
              </a:r>
              <a:r>
                <a:rPr lang="en-ID" sz="2400" dirty="0"/>
                <a:t> </a:t>
              </a:r>
              <a:r>
                <a:rPr lang="en-ID" sz="2400" dirty="0" err="1"/>
                <a:t>implementasi</a:t>
              </a:r>
              <a:r>
                <a:rPr lang="en-ID" sz="2400" dirty="0"/>
                <a:t> </a:t>
              </a:r>
              <a:r>
                <a:rPr lang="en-ID" sz="2400" dirty="0" err="1"/>
                <a:t>keuangan</a:t>
              </a:r>
              <a:r>
                <a:rPr lang="en-ID" sz="2400" dirty="0"/>
                <a:t> </a:t>
              </a:r>
              <a:r>
                <a:rPr lang="en-ID" sz="2400" dirty="0" err="1"/>
                <a:t>desa</a:t>
              </a:r>
              <a:r>
                <a:rPr lang="en-ID" sz="2400" dirty="0"/>
                <a:t>.</a:t>
              </a:r>
              <a:endParaRPr lang="en-ID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46">
              <a:extLst>
                <a:ext uri="{FF2B5EF4-FFF2-40B4-BE49-F238E27FC236}">
                  <a16:creationId xmlns:a16="http://schemas.microsoft.com/office/drawing/2014/main" xmlns="" id="{478AB98C-E67F-AC3B-6AE3-6FA3C44B777A}"/>
                </a:ext>
              </a:extLst>
            </p:cNvPr>
            <p:cNvSpPr txBox="1"/>
            <p:nvPr/>
          </p:nvSpPr>
          <p:spPr>
            <a:xfrm>
              <a:off x="9422495" y="5466822"/>
              <a:ext cx="3434188" cy="18931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ID" sz="2400" dirty="0" err="1"/>
                <a:t>Meningkatnya</a:t>
              </a:r>
              <a:r>
                <a:rPr lang="en-ID" sz="2400" dirty="0"/>
                <a:t> </a:t>
              </a:r>
              <a:r>
                <a:rPr lang="en-ID" sz="2400" dirty="0" err="1"/>
                <a:t>profesionalitas</a:t>
              </a:r>
              <a:r>
                <a:rPr lang="en-ID" sz="2400" dirty="0"/>
                <a:t>, </a:t>
              </a:r>
              <a:r>
                <a:rPr lang="en-ID" sz="2400" dirty="0" err="1"/>
                <a:t>transparansi</a:t>
              </a:r>
              <a:r>
                <a:rPr lang="en-ID" sz="2400" dirty="0"/>
                <a:t> dan </a:t>
              </a:r>
              <a:r>
                <a:rPr lang="en-ID" sz="2400" dirty="0" err="1"/>
                <a:t>akuntabilitas</a:t>
              </a:r>
              <a:r>
                <a:rPr lang="en-ID" sz="2400" dirty="0"/>
                <a:t> </a:t>
              </a:r>
              <a:r>
                <a:rPr lang="en-ID" sz="2400" dirty="0" err="1"/>
                <a:t>pengelolaan</a:t>
              </a:r>
              <a:r>
                <a:rPr lang="en-ID" sz="2400" dirty="0"/>
                <a:t> </a:t>
              </a:r>
              <a:r>
                <a:rPr lang="en-ID" sz="2400" dirty="0" err="1"/>
                <a:t>keuangan</a:t>
              </a:r>
              <a:r>
                <a:rPr lang="en-ID" sz="2400" dirty="0"/>
                <a:t> </a:t>
              </a:r>
              <a:r>
                <a:rPr lang="en-ID" sz="2400" dirty="0" err="1"/>
                <a:t>desa</a:t>
              </a:r>
              <a:r>
                <a:rPr lang="en-ID" sz="2400" dirty="0"/>
                <a:t> </a:t>
              </a:r>
              <a:r>
                <a:rPr lang="en-ID" sz="2400" dirty="0" err="1"/>
                <a:t>serta</a:t>
              </a:r>
              <a:r>
                <a:rPr lang="en-ID" sz="2400" dirty="0"/>
                <a:t> </a:t>
              </a:r>
              <a:r>
                <a:rPr lang="en-ID" sz="2400" dirty="0" err="1"/>
                <a:t>meningkatnya</a:t>
              </a:r>
              <a:r>
                <a:rPr lang="en-ID" sz="2400" dirty="0"/>
                <a:t> </a:t>
              </a:r>
              <a:r>
                <a:rPr lang="en-ID" sz="2400" dirty="0" err="1"/>
                <a:t>kepercayaan</a:t>
              </a:r>
              <a:r>
                <a:rPr lang="en-ID" sz="2400" dirty="0"/>
                <a:t> </a:t>
              </a:r>
              <a:r>
                <a:rPr lang="en-ID" sz="2400" dirty="0" err="1"/>
                <a:t>masyarakat</a:t>
              </a:r>
              <a:r>
                <a:rPr lang="en-ID" sz="2400" dirty="0"/>
                <a:t> </a:t>
              </a:r>
              <a:r>
                <a:rPr lang="en-ID" sz="2400" dirty="0" err="1"/>
                <a:t>desa</a:t>
              </a:r>
              <a:r>
                <a:rPr lang="en-ID" sz="2400" dirty="0"/>
                <a:t> </a:t>
              </a:r>
              <a:r>
                <a:rPr lang="en-ID" sz="2400" dirty="0" err="1"/>
                <a:t>kepada</a:t>
              </a:r>
              <a:r>
                <a:rPr lang="en-ID" sz="2400" dirty="0"/>
                <a:t> </a:t>
              </a:r>
              <a:r>
                <a:rPr lang="en-ID" sz="2400" dirty="0" err="1"/>
                <a:t>pemerintah</a:t>
              </a:r>
              <a:r>
                <a:rPr lang="en-ID" sz="2400" dirty="0"/>
                <a:t> </a:t>
              </a:r>
              <a:r>
                <a:rPr lang="en-ID" sz="2400" dirty="0" err="1"/>
                <a:t>desa</a:t>
              </a:r>
              <a:r>
                <a:rPr lang="en-ID" sz="2400" dirty="0"/>
                <a:t>.</a:t>
              </a:r>
              <a:endParaRPr lang="en-ID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object 39">
            <a:extLst>
              <a:ext uri="{FF2B5EF4-FFF2-40B4-BE49-F238E27FC236}">
                <a16:creationId xmlns:a16="http://schemas.microsoft.com/office/drawing/2014/main" xmlns="" id="{E7882876-5F82-74B2-67BD-DA58C4B8B5E0}"/>
              </a:ext>
            </a:extLst>
          </p:cNvPr>
          <p:cNvSpPr txBox="1"/>
          <p:nvPr/>
        </p:nvSpPr>
        <p:spPr>
          <a:xfrm>
            <a:off x="4692986" y="1094850"/>
            <a:ext cx="8954044" cy="9397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spcBef>
                <a:spcPts val="370"/>
              </a:spcBef>
            </a:pPr>
            <a:r>
              <a:rPr lang="en-US" sz="6600" dirty="0"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TUJUAN RUKO ASA</a:t>
            </a:r>
            <a:endParaRPr sz="6600" dirty="0">
              <a:solidFill>
                <a:schemeClr val="accent6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53" name="Freeform 34">
            <a:extLst>
              <a:ext uri="{FF2B5EF4-FFF2-40B4-BE49-F238E27FC236}">
                <a16:creationId xmlns:a16="http://schemas.microsoft.com/office/drawing/2014/main" xmlns="" id="{AE20F7CE-D1F2-3A4E-0037-A893831ABCAB}"/>
              </a:ext>
            </a:extLst>
          </p:cNvPr>
          <p:cNvSpPr/>
          <p:nvPr/>
        </p:nvSpPr>
        <p:spPr>
          <a:xfrm>
            <a:off x="13088307" y="3310683"/>
            <a:ext cx="856293" cy="994617"/>
          </a:xfrm>
          <a:custGeom>
            <a:avLst/>
            <a:gdLst/>
            <a:ahLst/>
            <a:cxnLst/>
            <a:rect l="l" t="t" r="r" b="b"/>
            <a:pathLst>
              <a:path w="680475" h="841037">
                <a:moveTo>
                  <a:pt x="0" y="0"/>
                </a:moveTo>
                <a:lnTo>
                  <a:pt x="680476" y="0"/>
                </a:lnTo>
                <a:lnTo>
                  <a:pt x="680476" y="841037"/>
                </a:lnTo>
                <a:lnTo>
                  <a:pt x="0" y="841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0">
            <a:extLst>
              <a:ext uri="{FF2B5EF4-FFF2-40B4-BE49-F238E27FC236}">
                <a16:creationId xmlns:a16="http://schemas.microsoft.com/office/drawing/2014/main" xmlns="" id="{E4A2126B-0C3B-3B70-51F1-BAF4D8951E0C}"/>
              </a:ext>
            </a:extLst>
          </p:cNvPr>
          <p:cNvSpPr/>
          <p:nvPr/>
        </p:nvSpPr>
        <p:spPr>
          <a:xfrm>
            <a:off x="16725030" y="-241671"/>
            <a:ext cx="1816970" cy="1747225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7" y="0"/>
                </a:lnTo>
                <a:lnTo>
                  <a:pt x="659197" y="659196"/>
                </a:lnTo>
                <a:lnTo>
                  <a:pt x="0" y="6591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8" name="Freeform 3">
            <a:extLst>
              <a:ext uri="{FF2B5EF4-FFF2-40B4-BE49-F238E27FC236}">
                <a16:creationId xmlns:a16="http://schemas.microsoft.com/office/drawing/2014/main" xmlns="" id="{CAABD73B-554D-8E91-F5FB-1CFC13A960FC}"/>
              </a:ext>
            </a:extLst>
          </p:cNvPr>
          <p:cNvSpPr/>
          <p:nvPr/>
        </p:nvSpPr>
        <p:spPr>
          <a:xfrm>
            <a:off x="-304800" y="8496300"/>
            <a:ext cx="2819400" cy="2180364"/>
          </a:xfrm>
          <a:custGeom>
            <a:avLst/>
            <a:gdLst/>
            <a:ahLst/>
            <a:cxnLst/>
            <a:rect l="l" t="t" r="r" b="b"/>
            <a:pathLst>
              <a:path w="3878430" h="3141528">
                <a:moveTo>
                  <a:pt x="0" y="0"/>
                </a:moveTo>
                <a:lnTo>
                  <a:pt x="3878430" y="0"/>
                </a:lnTo>
                <a:lnTo>
                  <a:pt x="3878430" y="3141528"/>
                </a:lnTo>
                <a:lnTo>
                  <a:pt x="0" y="31415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2">
            <a:extLst>
              <a:ext uri="{FF2B5EF4-FFF2-40B4-BE49-F238E27FC236}">
                <a16:creationId xmlns:a16="http://schemas.microsoft.com/office/drawing/2014/main" xmlns="" id="{654E255B-775F-B266-8A6F-7EEB0EF372FE}"/>
              </a:ext>
            </a:extLst>
          </p:cNvPr>
          <p:cNvSpPr/>
          <p:nvPr/>
        </p:nvSpPr>
        <p:spPr>
          <a:xfrm>
            <a:off x="1524000" y="8140734"/>
            <a:ext cx="762000" cy="763764"/>
          </a:xfrm>
          <a:custGeom>
            <a:avLst/>
            <a:gdLst/>
            <a:ahLst/>
            <a:cxnLst/>
            <a:rect l="l" t="t" r="r" b="b"/>
            <a:pathLst>
              <a:path w="1084179" h="1084179">
                <a:moveTo>
                  <a:pt x="0" y="0"/>
                </a:moveTo>
                <a:lnTo>
                  <a:pt x="1084179" y="0"/>
                </a:lnTo>
                <a:lnTo>
                  <a:pt x="1084179" y="1084179"/>
                </a:lnTo>
                <a:lnTo>
                  <a:pt x="0" y="10841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17">
            <a:extLst>
              <a:ext uri="{FF2B5EF4-FFF2-40B4-BE49-F238E27FC236}">
                <a16:creationId xmlns:a16="http://schemas.microsoft.com/office/drawing/2014/main" xmlns="" id="{CF550BE1-13E5-C61A-2F8B-EDCDC96F97DC}"/>
              </a:ext>
            </a:extLst>
          </p:cNvPr>
          <p:cNvSpPr/>
          <p:nvPr/>
        </p:nvSpPr>
        <p:spPr>
          <a:xfrm>
            <a:off x="1141230" y="7742558"/>
            <a:ext cx="456551" cy="456551"/>
          </a:xfrm>
          <a:custGeom>
            <a:avLst/>
            <a:gdLst/>
            <a:ahLst/>
            <a:cxnLst/>
            <a:rect l="l" t="t" r="r" b="b"/>
            <a:pathLst>
              <a:path w="456551" h="456551">
                <a:moveTo>
                  <a:pt x="0" y="0"/>
                </a:moveTo>
                <a:lnTo>
                  <a:pt x="456551" y="0"/>
                </a:lnTo>
                <a:lnTo>
                  <a:pt x="456551" y="456551"/>
                </a:lnTo>
                <a:lnTo>
                  <a:pt x="0" y="4565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38">
            <a:extLst>
              <a:ext uri="{FF2B5EF4-FFF2-40B4-BE49-F238E27FC236}">
                <a16:creationId xmlns:a16="http://schemas.microsoft.com/office/drawing/2014/main" xmlns="" id="{FD50C45B-2C51-5943-56D5-BBF7D3CDC59B}"/>
              </a:ext>
            </a:extLst>
          </p:cNvPr>
          <p:cNvSpPr/>
          <p:nvPr/>
        </p:nvSpPr>
        <p:spPr>
          <a:xfrm>
            <a:off x="15908220" y="1505554"/>
            <a:ext cx="659197" cy="659197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6" y="0"/>
                </a:lnTo>
                <a:lnTo>
                  <a:pt x="659196" y="659197"/>
                </a:lnTo>
                <a:lnTo>
                  <a:pt x="0" y="6591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xmlns="" id="{67380EE0-2254-307B-6F40-1B328F17BD5E}"/>
              </a:ext>
            </a:extLst>
          </p:cNvPr>
          <p:cNvSpPr/>
          <p:nvPr/>
        </p:nvSpPr>
        <p:spPr>
          <a:xfrm>
            <a:off x="666888" y="457493"/>
            <a:ext cx="1425244" cy="2947649"/>
          </a:xfrm>
          <a:custGeom>
            <a:avLst/>
            <a:gdLst/>
            <a:ahLst/>
            <a:cxnLst/>
            <a:rect l="l" t="t" r="r" b="b"/>
            <a:pathLst>
              <a:path w="1094449" h="2594600">
                <a:moveTo>
                  <a:pt x="0" y="0"/>
                </a:moveTo>
                <a:lnTo>
                  <a:pt x="1094450" y="0"/>
                </a:lnTo>
                <a:lnTo>
                  <a:pt x="1094450" y="2594600"/>
                </a:lnTo>
                <a:lnTo>
                  <a:pt x="0" y="2594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xmlns="" id="{DD0F514E-B623-F4FB-CE6F-732275278ACC}"/>
              </a:ext>
            </a:extLst>
          </p:cNvPr>
          <p:cNvSpPr/>
          <p:nvPr/>
        </p:nvSpPr>
        <p:spPr>
          <a:xfrm rot="10800000" flipH="1" flipV="1">
            <a:off x="15794632" y="8049162"/>
            <a:ext cx="2493368" cy="2231536"/>
          </a:xfrm>
          <a:custGeom>
            <a:avLst/>
            <a:gdLst/>
            <a:ahLst/>
            <a:cxnLst/>
            <a:rect l="l" t="t" r="r" b="b"/>
            <a:pathLst>
              <a:path w="3245894" h="3245894">
                <a:moveTo>
                  <a:pt x="0" y="0"/>
                </a:moveTo>
                <a:lnTo>
                  <a:pt x="3245894" y="0"/>
                </a:lnTo>
                <a:lnTo>
                  <a:pt x="3245894" y="3245894"/>
                </a:lnTo>
                <a:lnTo>
                  <a:pt x="0" y="324589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xmlns="" id="{F75AD51B-C674-D72F-AA7E-102336F5F2A8}"/>
              </a:ext>
            </a:extLst>
          </p:cNvPr>
          <p:cNvSpPr/>
          <p:nvPr/>
        </p:nvSpPr>
        <p:spPr>
          <a:xfrm flipV="1">
            <a:off x="15303678" y="7882277"/>
            <a:ext cx="1209084" cy="1032853"/>
          </a:xfrm>
          <a:custGeom>
            <a:avLst/>
            <a:gdLst/>
            <a:ahLst/>
            <a:cxnLst/>
            <a:rect l="l" t="t" r="r" b="b"/>
            <a:pathLst>
              <a:path w="1393832" h="1358943">
                <a:moveTo>
                  <a:pt x="0" y="0"/>
                </a:moveTo>
                <a:lnTo>
                  <a:pt x="1393833" y="0"/>
                </a:lnTo>
                <a:lnTo>
                  <a:pt x="1393833" y="1358943"/>
                </a:lnTo>
                <a:lnTo>
                  <a:pt x="0" y="135894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239834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DBF8F42-045E-A723-5498-4C50D23A0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DE4502B9-778F-1FC8-689D-8798DCEE106C}"/>
              </a:ext>
            </a:extLst>
          </p:cNvPr>
          <p:cNvSpPr/>
          <p:nvPr/>
        </p:nvSpPr>
        <p:spPr>
          <a:xfrm>
            <a:off x="777032" y="8227689"/>
            <a:ext cx="3304243" cy="3304243"/>
          </a:xfrm>
          <a:custGeom>
            <a:avLst/>
            <a:gdLst/>
            <a:ahLst/>
            <a:cxnLst/>
            <a:rect l="l" t="t" r="r" b="b"/>
            <a:pathLst>
              <a:path w="3304243" h="3304243">
                <a:moveTo>
                  <a:pt x="0" y="0"/>
                </a:moveTo>
                <a:lnTo>
                  <a:pt x="3304244" y="0"/>
                </a:lnTo>
                <a:lnTo>
                  <a:pt x="3304244" y="3304243"/>
                </a:lnTo>
                <a:lnTo>
                  <a:pt x="0" y="33042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xmlns="" id="{D389B7BD-0A44-3D56-1CB1-659E1976C491}"/>
              </a:ext>
            </a:extLst>
          </p:cNvPr>
          <p:cNvSpPr/>
          <p:nvPr/>
        </p:nvSpPr>
        <p:spPr>
          <a:xfrm>
            <a:off x="-857121" y="6106625"/>
            <a:ext cx="3380275" cy="3380275"/>
          </a:xfrm>
          <a:custGeom>
            <a:avLst/>
            <a:gdLst/>
            <a:ahLst/>
            <a:cxnLst/>
            <a:rect l="l" t="t" r="r" b="b"/>
            <a:pathLst>
              <a:path w="3380275" h="3380275">
                <a:moveTo>
                  <a:pt x="0" y="0"/>
                </a:moveTo>
                <a:lnTo>
                  <a:pt x="3380276" y="0"/>
                </a:lnTo>
                <a:lnTo>
                  <a:pt x="3380276" y="3380275"/>
                </a:lnTo>
                <a:lnTo>
                  <a:pt x="0" y="3380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xmlns="" id="{0CDE3586-2B4E-886A-B3ED-6A2177536717}"/>
              </a:ext>
            </a:extLst>
          </p:cNvPr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  <a:solidFill>
            <a:schemeClr val="accent6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xmlns="" id="{22ACAC80-91F7-2A8B-AB35-632789B5949A}"/>
                </a:ext>
              </a:extLst>
            </p:cNvPr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grpFill/>
          </p:spPr>
        </p:sp>
        <p:sp>
          <p:nvSpPr>
            <p:cNvPr id="25" name="TextBox 6">
              <a:extLst>
                <a:ext uri="{FF2B5EF4-FFF2-40B4-BE49-F238E27FC236}">
                  <a16:creationId xmlns:a16="http://schemas.microsoft.com/office/drawing/2014/main" xmlns="" id="{AF658F75-2448-995C-E48B-B63E15081EC4}"/>
                </a:ext>
              </a:extLst>
            </p:cNvPr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xmlns="" id="{0350EAE2-2AA8-E56F-2C3A-037C5F79B09F}"/>
              </a:ext>
            </a:extLst>
          </p:cNvPr>
          <p:cNvSpPr/>
          <p:nvPr/>
        </p:nvSpPr>
        <p:spPr>
          <a:xfrm flipV="1">
            <a:off x="14380637" y="-611753"/>
            <a:ext cx="4271475" cy="3459895"/>
          </a:xfrm>
          <a:custGeom>
            <a:avLst/>
            <a:gdLst/>
            <a:ahLst/>
            <a:cxnLst/>
            <a:rect l="l" t="t" r="r" b="b"/>
            <a:pathLst>
              <a:path w="4271475" h="3459895">
                <a:moveTo>
                  <a:pt x="0" y="3459895"/>
                </a:moveTo>
                <a:lnTo>
                  <a:pt x="4271475" y="3459895"/>
                </a:lnTo>
                <a:lnTo>
                  <a:pt x="4271475" y="0"/>
                </a:lnTo>
                <a:lnTo>
                  <a:pt x="0" y="0"/>
                </a:lnTo>
                <a:lnTo>
                  <a:pt x="0" y="345989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8">
            <a:extLst>
              <a:ext uri="{FF2B5EF4-FFF2-40B4-BE49-F238E27FC236}">
                <a16:creationId xmlns:a16="http://schemas.microsoft.com/office/drawing/2014/main" xmlns="" id="{1B65520C-8787-9321-CE8F-F9C26D4E783D}"/>
              </a:ext>
            </a:extLst>
          </p:cNvPr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  <a:solidFill>
            <a:schemeClr val="accent6"/>
          </a:solidFill>
        </p:grpSpPr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xmlns="" id="{CB7AA654-006F-61EC-365C-839D7CBB2B6F}"/>
                </a:ext>
              </a:extLst>
            </p:cNvPr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grpFill/>
          </p:spPr>
        </p:sp>
        <p:sp>
          <p:nvSpPr>
            <p:cNvPr id="36" name="TextBox 10">
              <a:extLst>
                <a:ext uri="{FF2B5EF4-FFF2-40B4-BE49-F238E27FC236}">
                  <a16:creationId xmlns:a16="http://schemas.microsoft.com/office/drawing/2014/main" xmlns="" id="{6303B16A-4B9D-E59D-D310-4770727B7D31}"/>
                </a:ext>
              </a:extLst>
            </p:cNvPr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16">
            <a:extLst>
              <a:ext uri="{FF2B5EF4-FFF2-40B4-BE49-F238E27FC236}">
                <a16:creationId xmlns:a16="http://schemas.microsoft.com/office/drawing/2014/main" xmlns="" id="{C6EB153C-9A3A-08D4-51A2-A4B83BB57A92}"/>
              </a:ext>
            </a:extLst>
          </p:cNvPr>
          <p:cNvGrpSpPr/>
          <p:nvPr/>
        </p:nvGrpSpPr>
        <p:grpSpPr>
          <a:xfrm>
            <a:off x="16368649" y="2629502"/>
            <a:ext cx="1150521" cy="1006706"/>
            <a:chOff x="0" y="0"/>
            <a:chExt cx="812800" cy="711200"/>
          </a:xfrm>
        </p:grpSpPr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xmlns="" id="{9C856EB4-EB71-D505-A51C-54569DCE80EA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44" name="TextBox 18">
              <a:extLst>
                <a:ext uri="{FF2B5EF4-FFF2-40B4-BE49-F238E27FC236}">
                  <a16:creationId xmlns:a16="http://schemas.microsoft.com/office/drawing/2014/main" xmlns="" id="{0FB4C945-6CFE-72E9-50C1-05EFA98F8D2B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5" name="TextBox 19">
            <a:extLst>
              <a:ext uri="{FF2B5EF4-FFF2-40B4-BE49-F238E27FC236}">
                <a16:creationId xmlns:a16="http://schemas.microsoft.com/office/drawing/2014/main" xmlns="" id="{BEE65B10-31A8-9216-CD0F-531DB73C84D3}"/>
              </a:ext>
            </a:extLst>
          </p:cNvPr>
          <p:cNvSpPr txBox="1"/>
          <p:nvPr/>
        </p:nvSpPr>
        <p:spPr>
          <a:xfrm>
            <a:off x="4333265" y="1104439"/>
            <a:ext cx="10224512" cy="1228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MANFAAT RUKO ASA</a:t>
            </a:r>
          </a:p>
        </p:txBody>
      </p:sp>
      <p:sp>
        <p:nvSpPr>
          <p:cNvPr id="46" name="TextBox 20">
            <a:extLst>
              <a:ext uri="{FF2B5EF4-FFF2-40B4-BE49-F238E27FC236}">
                <a16:creationId xmlns:a16="http://schemas.microsoft.com/office/drawing/2014/main" xmlns="" id="{B57FFE78-E8C3-5A19-EF02-81EEDE949D1B}"/>
              </a:ext>
            </a:extLst>
          </p:cNvPr>
          <p:cNvSpPr txBox="1"/>
          <p:nvPr/>
        </p:nvSpPr>
        <p:spPr>
          <a:xfrm>
            <a:off x="9083593" y="3704444"/>
            <a:ext cx="7394679" cy="2426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ID" sz="3600" dirty="0" err="1"/>
              <a:t>Bagi</a:t>
            </a:r>
            <a:r>
              <a:rPr lang="en-ID" sz="3600" dirty="0"/>
              <a:t> </a:t>
            </a:r>
            <a:r>
              <a:rPr lang="en-ID" sz="3600" dirty="0" err="1"/>
              <a:t>Pemerintah</a:t>
            </a:r>
            <a:r>
              <a:rPr lang="en-ID" sz="3600" dirty="0"/>
              <a:t> </a:t>
            </a:r>
            <a:r>
              <a:rPr lang="en-ID" sz="3600" dirty="0" err="1"/>
              <a:t>Kabupaten</a:t>
            </a:r>
            <a:r>
              <a:rPr lang="en-ID" sz="3600" dirty="0"/>
              <a:t> dan </a:t>
            </a:r>
            <a:r>
              <a:rPr lang="en-ID" sz="3600" dirty="0" err="1"/>
              <a:t>Pemerintah</a:t>
            </a:r>
            <a:r>
              <a:rPr lang="en-ID" sz="3600" dirty="0"/>
              <a:t> </a:t>
            </a:r>
            <a:r>
              <a:rPr lang="en-ID" sz="3600" dirty="0" err="1"/>
              <a:t>Kecamatan</a:t>
            </a:r>
            <a:r>
              <a:rPr lang="en-ID" sz="3600" dirty="0"/>
              <a:t> </a:t>
            </a:r>
            <a:r>
              <a:rPr lang="en-ID" sz="3600" dirty="0" err="1"/>
              <a:t>yakni</a:t>
            </a:r>
            <a:r>
              <a:rPr lang="en-ID" sz="3600" dirty="0"/>
              <a:t> </a:t>
            </a:r>
            <a:r>
              <a:rPr lang="en-ID" sz="3600" dirty="0" err="1"/>
              <a:t>semakin</a:t>
            </a:r>
            <a:r>
              <a:rPr lang="en-ID" sz="3600" dirty="0"/>
              <a:t> </a:t>
            </a:r>
            <a:r>
              <a:rPr lang="en-ID" sz="3600" dirty="0" err="1"/>
              <a:t>efektif</a:t>
            </a:r>
            <a:r>
              <a:rPr lang="en-ID" sz="3600" dirty="0"/>
              <a:t> dan </a:t>
            </a:r>
            <a:r>
              <a:rPr lang="en-ID" sz="3600" dirty="0" err="1"/>
              <a:t>efisien</a:t>
            </a:r>
            <a:r>
              <a:rPr lang="en-ID" sz="3600" dirty="0"/>
              <a:t> </a:t>
            </a:r>
            <a:r>
              <a:rPr lang="en-ID" sz="3600" dirty="0" err="1"/>
              <a:t>dalam</a:t>
            </a:r>
            <a:r>
              <a:rPr lang="en-ID" sz="3600" dirty="0"/>
              <a:t> </a:t>
            </a:r>
            <a:r>
              <a:rPr lang="en-ID" sz="3600" dirty="0" err="1"/>
              <a:t>Pengawasan</a:t>
            </a:r>
            <a:r>
              <a:rPr lang="en-ID" sz="3600" dirty="0"/>
              <a:t> </a:t>
            </a:r>
            <a:r>
              <a:rPr lang="en-ID" sz="3600" dirty="0" err="1"/>
              <a:t>Penyaluran</a:t>
            </a:r>
            <a:r>
              <a:rPr lang="en-ID" sz="3600" dirty="0"/>
              <a:t> </a:t>
            </a:r>
            <a:r>
              <a:rPr lang="en-ID" sz="3600" dirty="0" err="1"/>
              <a:t>Keuangan</a:t>
            </a:r>
            <a:r>
              <a:rPr lang="en-ID" sz="3600" dirty="0"/>
              <a:t> </a:t>
            </a:r>
            <a:r>
              <a:rPr lang="en-ID" sz="3600" dirty="0" err="1"/>
              <a:t>Desa</a:t>
            </a:r>
            <a:r>
              <a:rPr lang="en-ID" sz="3600" dirty="0"/>
              <a:t>.</a:t>
            </a:r>
            <a:endParaRPr lang="en-US" sz="3399" dirty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47" name="TextBox 21">
            <a:extLst>
              <a:ext uri="{FF2B5EF4-FFF2-40B4-BE49-F238E27FC236}">
                <a16:creationId xmlns:a16="http://schemas.microsoft.com/office/drawing/2014/main" xmlns="" id="{B953649B-AC52-4022-128C-F103E3C8E2B2}"/>
              </a:ext>
            </a:extLst>
          </p:cNvPr>
          <p:cNvSpPr txBox="1"/>
          <p:nvPr/>
        </p:nvSpPr>
        <p:spPr>
          <a:xfrm>
            <a:off x="10515600" y="6380427"/>
            <a:ext cx="7003570" cy="1195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ID" sz="3600" dirty="0" err="1"/>
              <a:t>Bagi</a:t>
            </a:r>
            <a:r>
              <a:rPr lang="en-ID" sz="3600" dirty="0"/>
              <a:t> </a:t>
            </a:r>
            <a:r>
              <a:rPr lang="en-ID" sz="3600" dirty="0" err="1"/>
              <a:t>Pemerintah</a:t>
            </a:r>
            <a:r>
              <a:rPr lang="en-ID" sz="3600" dirty="0"/>
              <a:t> </a:t>
            </a:r>
            <a:r>
              <a:rPr lang="en-ID" sz="3600" dirty="0" err="1"/>
              <a:t>Desa</a:t>
            </a:r>
            <a:r>
              <a:rPr lang="en-ID" sz="3600" dirty="0"/>
              <a:t> </a:t>
            </a:r>
            <a:r>
              <a:rPr lang="en-ID" sz="3600" dirty="0" err="1"/>
              <a:t>yakni</a:t>
            </a:r>
            <a:r>
              <a:rPr lang="en-ID" sz="3600" dirty="0"/>
              <a:t> </a:t>
            </a:r>
            <a:r>
              <a:rPr lang="en-ID" sz="3600" dirty="0" err="1"/>
              <a:t>terhindar</a:t>
            </a:r>
            <a:r>
              <a:rPr lang="en-ID" sz="3600" dirty="0"/>
              <a:t> </a:t>
            </a:r>
            <a:r>
              <a:rPr lang="en-ID" sz="3600" dirty="0" err="1"/>
              <a:t>dari</a:t>
            </a:r>
            <a:r>
              <a:rPr lang="en-ID" sz="3600" dirty="0"/>
              <a:t> </a:t>
            </a:r>
            <a:r>
              <a:rPr lang="en-ID" sz="3600" dirty="0" err="1"/>
              <a:t>potensi</a:t>
            </a:r>
            <a:r>
              <a:rPr lang="en-ID" sz="3600" dirty="0"/>
              <a:t> </a:t>
            </a:r>
            <a:r>
              <a:rPr lang="en-ID" sz="3600" dirty="0" err="1"/>
              <a:t>terjerat</a:t>
            </a:r>
            <a:r>
              <a:rPr lang="en-ID" sz="3600" dirty="0"/>
              <a:t> </a:t>
            </a:r>
            <a:r>
              <a:rPr lang="en-ID" sz="3600" dirty="0" err="1"/>
              <a:t>masalah</a:t>
            </a:r>
            <a:r>
              <a:rPr lang="en-ID" sz="3600" dirty="0"/>
              <a:t> </a:t>
            </a:r>
            <a:r>
              <a:rPr lang="en-ID" sz="3600" dirty="0" err="1"/>
              <a:t>hukum</a:t>
            </a:r>
            <a:r>
              <a:rPr lang="en-ID" sz="3600" dirty="0"/>
              <a:t>.</a:t>
            </a:r>
            <a:endParaRPr lang="en-US" sz="3399" dirty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48" name="Freeform 20">
            <a:extLst>
              <a:ext uri="{FF2B5EF4-FFF2-40B4-BE49-F238E27FC236}">
                <a16:creationId xmlns:a16="http://schemas.microsoft.com/office/drawing/2014/main" xmlns="" id="{AFD71609-43FC-66AB-5493-809BD14BDD52}"/>
              </a:ext>
            </a:extLst>
          </p:cNvPr>
          <p:cNvSpPr/>
          <p:nvPr/>
        </p:nvSpPr>
        <p:spPr>
          <a:xfrm flipH="1">
            <a:off x="1108470" y="3337733"/>
            <a:ext cx="6449590" cy="5768167"/>
          </a:xfrm>
          <a:custGeom>
            <a:avLst/>
            <a:gdLst/>
            <a:ahLst/>
            <a:cxnLst/>
            <a:rect l="l" t="t" r="r" b="b"/>
            <a:pathLst>
              <a:path w="7516390" h="7485072">
                <a:moveTo>
                  <a:pt x="0" y="0"/>
                </a:moveTo>
                <a:lnTo>
                  <a:pt x="7516390" y="0"/>
                </a:lnTo>
                <a:lnTo>
                  <a:pt x="7516390" y="7485072"/>
                </a:lnTo>
                <a:lnTo>
                  <a:pt x="0" y="74850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9" name="TextBox 20">
            <a:extLst>
              <a:ext uri="{FF2B5EF4-FFF2-40B4-BE49-F238E27FC236}">
                <a16:creationId xmlns:a16="http://schemas.microsoft.com/office/drawing/2014/main" xmlns="" id="{E236F6EF-2A48-A85B-CDBB-80D656834833}"/>
              </a:ext>
            </a:extLst>
          </p:cNvPr>
          <p:cNvSpPr txBox="1"/>
          <p:nvPr/>
        </p:nvSpPr>
        <p:spPr>
          <a:xfrm>
            <a:off x="8012900" y="3695699"/>
            <a:ext cx="938336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sz="4499" b="1" dirty="0">
                <a:solidFill>
                  <a:schemeClr val="accent2">
                    <a:lumMod val="75000"/>
                  </a:schemeClr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01.</a:t>
            </a:r>
          </a:p>
        </p:txBody>
      </p:sp>
      <p:sp>
        <p:nvSpPr>
          <p:cNvPr id="50" name="TextBox 20">
            <a:extLst>
              <a:ext uri="{FF2B5EF4-FFF2-40B4-BE49-F238E27FC236}">
                <a16:creationId xmlns:a16="http://schemas.microsoft.com/office/drawing/2014/main" xmlns="" id="{ABDBC29F-F75C-1BE7-45C5-2F251F344996}"/>
              </a:ext>
            </a:extLst>
          </p:cNvPr>
          <p:cNvSpPr txBox="1"/>
          <p:nvPr/>
        </p:nvSpPr>
        <p:spPr>
          <a:xfrm>
            <a:off x="9406077" y="6352621"/>
            <a:ext cx="938336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sz="4499" b="1" dirty="0">
                <a:solidFill>
                  <a:schemeClr val="accent2">
                    <a:lumMod val="75000"/>
                  </a:schemeClr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02.</a:t>
            </a:r>
          </a:p>
        </p:txBody>
      </p:sp>
      <p:sp>
        <p:nvSpPr>
          <p:cNvPr id="52" name="Freeform 28">
            <a:extLst>
              <a:ext uri="{FF2B5EF4-FFF2-40B4-BE49-F238E27FC236}">
                <a16:creationId xmlns:a16="http://schemas.microsoft.com/office/drawing/2014/main" xmlns="" id="{E948B856-E086-5664-4A71-82863FC472AF}"/>
              </a:ext>
            </a:extLst>
          </p:cNvPr>
          <p:cNvSpPr/>
          <p:nvPr/>
        </p:nvSpPr>
        <p:spPr>
          <a:xfrm>
            <a:off x="2936891" y="679029"/>
            <a:ext cx="1396374" cy="1753437"/>
          </a:xfrm>
          <a:custGeom>
            <a:avLst/>
            <a:gdLst/>
            <a:ahLst/>
            <a:cxnLst/>
            <a:rect l="l" t="t" r="r" b="b"/>
            <a:pathLst>
              <a:path w="1396374" h="1753437">
                <a:moveTo>
                  <a:pt x="0" y="0"/>
                </a:moveTo>
                <a:lnTo>
                  <a:pt x="1396373" y="0"/>
                </a:lnTo>
                <a:lnTo>
                  <a:pt x="1396373" y="1753437"/>
                </a:lnTo>
                <a:lnTo>
                  <a:pt x="0" y="17534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624518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F8C9CA-D29E-B215-C012-2936377D8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4">
            <a:extLst>
              <a:ext uri="{FF2B5EF4-FFF2-40B4-BE49-F238E27FC236}">
                <a16:creationId xmlns:a16="http://schemas.microsoft.com/office/drawing/2014/main" xmlns="" id="{47CBFD6F-2B7C-7682-10E7-6BF2848B8405}"/>
              </a:ext>
            </a:extLst>
          </p:cNvPr>
          <p:cNvSpPr/>
          <p:nvPr/>
        </p:nvSpPr>
        <p:spPr>
          <a:xfrm>
            <a:off x="533400" y="450645"/>
            <a:ext cx="927550" cy="806655"/>
          </a:xfrm>
          <a:custGeom>
            <a:avLst/>
            <a:gdLst/>
            <a:ahLst/>
            <a:cxnLst/>
            <a:rect l="l" t="t" r="r" b="b"/>
            <a:pathLst>
              <a:path w="1393832" h="1358943">
                <a:moveTo>
                  <a:pt x="0" y="0"/>
                </a:moveTo>
                <a:lnTo>
                  <a:pt x="1393833" y="0"/>
                </a:lnTo>
                <a:lnTo>
                  <a:pt x="1393833" y="1358943"/>
                </a:lnTo>
                <a:lnTo>
                  <a:pt x="0" y="13589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xmlns="" id="{34C4CCAD-1CEE-112E-7D6B-8354E0B2989A}"/>
              </a:ext>
            </a:extLst>
          </p:cNvPr>
          <p:cNvSpPr txBox="1"/>
          <p:nvPr/>
        </p:nvSpPr>
        <p:spPr>
          <a:xfrm>
            <a:off x="3758268" y="785088"/>
            <a:ext cx="10771464" cy="1062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6600" dirty="0">
                <a:solidFill>
                  <a:srgbClr val="3B558E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OUTPUT RUKO ASA</a:t>
            </a:r>
          </a:p>
        </p:txBody>
      </p:sp>
      <p:grpSp>
        <p:nvGrpSpPr>
          <p:cNvPr id="15" name="Group 2">
            <a:extLst>
              <a:ext uri="{FF2B5EF4-FFF2-40B4-BE49-F238E27FC236}">
                <a16:creationId xmlns:a16="http://schemas.microsoft.com/office/drawing/2014/main" xmlns="" id="{064FB7E8-B08F-04A9-090B-90AAD0B3C0F7}"/>
              </a:ext>
            </a:extLst>
          </p:cNvPr>
          <p:cNvGrpSpPr/>
          <p:nvPr/>
        </p:nvGrpSpPr>
        <p:grpSpPr>
          <a:xfrm>
            <a:off x="2333540" y="2271681"/>
            <a:ext cx="3878820" cy="4031840"/>
            <a:chOff x="0" y="-76200"/>
            <a:chExt cx="1079124" cy="1412112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xmlns="" id="{316811D0-EA34-08AF-07E2-B2E2093EF05F}"/>
                </a:ext>
              </a:extLst>
            </p:cNvPr>
            <p:cNvSpPr/>
            <p:nvPr/>
          </p:nvSpPr>
          <p:spPr>
            <a:xfrm>
              <a:off x="0" y="0"/>
              <a:ext cx="1079124" cy="1335912"/>
            </a:xfrm>
            <a:custGeom>
              <a:avLst/>
              <a:gdLst/>
              <a:ahLst/>
              <a:cxnLst/>
              <a:rect l="l" t="t" r="r" b="b"/>
              <a:pathLst>
                <a:path w="1079124" h="1335912">
                  <a:moveTo>
                    <a:pt x="88025" y="0"/>
                  </a:moveTo>
                  <a:lnTo>
                    <a:pt x="991099" y="0"/>
                  </a:lnTo>
                  <a:cubicBezTo>
                    <a:pt x="1014445" y="0"/>
                    <a:pt x="1036834" y="9274"/>
                    <a:pt x="1053342" y="25782"/>
                  </a:cubicBezTo>
                  <a:cubicBezTo>
                    <a:pt x="1069850" y="42290"/>
                    <a:pt x="1079124" y="64679"/>
                    <a:pt x="1079124" y="88025"/>
                  </a:cubicBezTo>
                  <a:lnTo>
                    <a:pt x="1079124" y="1247887"/>
                  </a:lnTo>
                  <a:cubicBezTo>
                    <a:pt x="1079124" y="1271233"/>
                    <a:pt x="1069850" y="1293622"/>
                    <a:pt x="1053342" y="1310130"/>
                  </a:cubicBezTo>
                  <a:cubicBezTo>
                    <a:pt x="1036834" y="1326638"/>
                    <a:pt x="1014445" y="1335912"/>
                    <a:pt x="991099" y="1335912"/>
                  </a:cubicBezTo>
                  <a:lnTo>
                    <a:pt x="88025" y="1335912"/>
                  </a:lnTo>
                  <a:cubicBezTo>
                    <a:pt x="64679" y="1335912"/>
                    <a:pt x="42290" y="1326638"/>
                    <a:pt x="25782" y="1310130"/>
                  </a:cubicBezTo>
                  <a:cubicBezTo>
                    <a:pt x="9274" y="1293622"/>
                    <a:pt x="0" y="1271233"/>
                    <a:pt x="0" y="1247887"/>
                  </a:cubicBezTo>
                  <a:lnTo>
                    <a:pt x="0" y="88025"/>
                  </a:lnTo>
                  <a:cubicBezTo>
                    <a:pt x="0" y="64679"/>
                    <a:pt x="9274" y="42290"/>
                    <a:pt x="25782" y="25782"/>
                  </a:cubicBezTo>
                  <a:cubicBezTo>
                    <a:pt x="42290" y="9274"/>
                    <a:pt x="64679" y="0"/>
                    <a:pt x="88025" y="0"/>
                  </a:cubicBezTo>
                  <a:close/>
                </a:path>
              </a:pathLst>
            </a:custGeom>
            <a:solidFill>
              <a:srgbClr val="FFC000"/>
            </a:solidFill>
            <a:ln cap="rnd">
              <a:noFill/>
              <a:prstDash val="solid"/>
              <a:round/>
            </a:ln>
          </p:spPr>
        </p:sp>
        <p:sp>
          <p:nvSpPr>
            <p:cNvPr id="21" name="TextBox 4">
              <a:extLst>
                <a:ext uri="{FF2B5EF4-FFF2-40B4-BE49-F238E27FC236}">
                  <a16:creationId xmlns:a16="http://schemas.microsoft.com/office/drawing/2014/main" xmlns="" id="{FB949A2B-2DF9-ED85-5A12-F3493119E8FF}"/>
                </a:ext>
              </a:extLst>
            </p:cNvPr>
            <p:cNvSpPr txBox="1"/>
            <p:nvPr/>
          </p:nvSpPr>
          <p:spPr>
            <a:xfrm>
              <a:off x="0" y="-76200"/>
              <a:ext cx="1079124" cy="14121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4"/>
                </a:lnSpc>
              </a:pPr>
              <a:endParaRPr/>
            </a:p>
          </p:txBody>
        </p:sp>
      </p:grpSp>
      <p:sp>
        <p:nvSpPr>
          <p:cNvPr id="64" name="TextBox 17">
            <a:extLst>
              <a:ext uri="{FF2B5EF4-FFF2-40B4-BE49-F238E27FC236}">
                <a16:creationId xmlns:a16="http://schemas.microsoft.com/office/drawing/2014/main" xmlns="" id="{3B3041E4-0931-112D-1E40-5BF745C6C33D}"/>
              </a:ext>
            </a:extLst>
          </p:cNvPr>
          <p:cNvSpPr txBox="1"/>
          <p:nvPr/>
        </p:nvSpPr>
        <p:spPr>
          <a:xfrm>
            <a:off x="3131367" y="3114590"/>
            <a:ext cx="2317164" cy="1143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22"/>
              </a:lnSpc>
            </a:pPr>
            <a:r>
              <a:rPr lang="fi-FI" sz="2400" dirty="0"/>
              <a:t>Mekanisme Kerja, Keanggotaan, dan Uraian Tugas</a:t>
            </a:r>
            <a:endParaRPr lang="en-US" sz="2159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65" name="Group 5">
            <a:extLst>
              <a:ext uri="{FF2B5EF4-FFF2-40B4-BE49-F238E27FC236}">
                <a16:creationId xmlns:a16="http://schemas.microsoft.com/office/drawing/2014/main" xmlns="" id="{A8EAC362-BA38-57C5-633B-11878027E75A}"/>
              </a:ext>
            </a:extLst>
          </p:cNvPr>
          <p:cNvGrpSpPr/>
          <p:nvPr/>
        </p:nvGrpSpPr>
        <p:grpSpPr>
          <a:xfrm>
            <a:off x="7167097" y="3848100"/>
            <a:ext cx="3729503" cy="3719857"/>
            <a:chOff x="0" y="0"/>
            <a:chExt cx="1079124" cy="1335912"/>
          </a:xfrm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xmlns="" id="{C57842D9-E12D-4384-7443-5BD15022DE99}"/>
                </a:ext>
              </a:extLst>
            </p:cNvPr>
            <p:cNvSpPr/>
            <p:nvPr/>
          </p:nvSpPr>
          <p:spPr>
            <a:xfrm>
              <a:off x="0" y="0"/>
              <a:ext cx="1079124" cy="1335912"/>
            </a:xfrm>
            <a:custGeom>
              <a:avLst/>
              <a:gdLst/>
              <a:ahLst/>
              <a:cxnLst/>
              <a:rect l="l" t="t" r="r" b="b"/>
              <a:pathLst>
                <a:path w="1079124" h="1335912">
                  <a:moveTo>
                    <a:pt x="88025" y="0"/>
                  </a:moveTo>
                  <a:lnTo>
                    <a:pt x="991099" y="0"/>
                  </a:lnTo>
                  <a:cubicBezTo>
                    <a:pt x="1014445" y="0"/>
                    <a:pt x="1036834" y="9274"/>
                    <a:pt x="1053342" y="25782"/>
                  </a:cubicBezTo>
                  <a:cubicBezTo>
                    <a:pt x="1069850" y="42290"/>
                    <a:pt x="1079124" y="64679"/>
                    <a:pt x="1079124" y="88025"/>
                  </a:cubicBezTo>
                  <a:lnTo>
                    <a:pt x="1079124" y="1247887"/>
                  </a:lnTo>
                  <a:cubicBezTo>
                    <a:pt x="1079124" y="1271233"/>
                    <a:pt x="1069850" y="1293622"/>
                    <a:pt x="1053342" y="1310130"/>
                  </a:cubicBezTo>
                  <a:cubicBezTo>
                    <a:pt x="1036834" y="1326638"/>
                    <a:pt x="1014445" y="1335912"/>
                    <a:pt x="991099" y="1335912"/>
                  </a:cubicBezTo>
                  <a:lnTo>
                    <a:pt x="88025" y="1335912"/>
                  </a:lnTo>
                  <a:cubicBezTo>
                    <a:pt x="64679" y="1335912"/>
                    <a:pt x="42290" y="1326638"/>
                    <a:pt x="25782" y="1310130"/>
                  </a:cubicBezTo>
                  <a:cubicBezTo>
                    <a:pt x="9274" y="1293622"/>
                    <a:pt x="0" y="1271233"/>
                    <a:pt x="0" y="1247887"/>
                  </a:cubicBezTo>
                  <a:lnTo>
                    <a:pt x="0" y="88025"/>
                  </a:lnTo>
                  <a:cubicBezTo>
                    <a:pt x="0" y="64679"/>
                    <a:pt x="9274" y="42290"/>
                    <a:pt x="25782" y="25782"/>
                  </a:cubicBezTo>
                  <a:cubicBezTo>
                    <a:pt x="42290" y="9274"/>
                    <a:pt x="64679" y="0"/>
                    <a:pt x="88025" y="0"/>
                  </a:cubicBezTo>
                  <a:close/>
                </a:path>
              </a:pathLst>
            </a:custGeom>
            <a:solidFill>
              <a:srgbClr val="FFC000"/>
            </a:solidFill>
            <a:ln cap="rnd">
              <a:noFill/>
              <a:prstDash val="solid"/>
              <a:round/>
            </a:ln>
          </p:spPr>
        </p:sp>
        <p:sp>
          <p:nvSpPr>
            <p:cNvPr id="67" name="TextBox 7">
              <a:extLst>
                <a:ext uri="{FF2B5EF4-FFF2-40B4-BE49-F238E27FC236}">
                  <a16:creationId xmlns:a16="http://schemas.microsoft.com/office/drawing/2014/main" xmlns="" id="{8464EDC0-D7D3-7E33-B217-A3E0E727085E}"/>
                </a:ext>
              </a:extLst>
            </p:cNvPr>
            <p:cNvSpPr txBox="1"/>
            <p:nvPr/>
          </p:nvSpPr>
          <p:spPr>
            <a:xfrm>
              <a:off x="0" y="-76200"/>
              <a:ext cx="1079124" cy="14121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4"/>
                </a:lnSpc>
              </a:pPr>
              <a:endParaRPr/>
            </a:p>
          </p:txBody>
        </p:sp>
      </p:grpSp>
      <p:grpSp>
        <p:nvGrpSpPr>
          <p:cNvPr id="68" name="Group 8">
            <a:extLst>
              <a:ext uri="{FF2B5EF4-FFF2-40B4-BE49-F238E27FC236}">
                <a16:creationId xmlns:a16="http://schemas.microsoft.com/office/drawing/2014/main" xmlns="" id="{EEFC731D-A091-5D06-99DE-D0DF1CDBFC5E}"/>
              </a:ext>
            </a:extLst>
          </p:cNvPr>
          <p:cNvGrpSpPr/>
          <p:nvPr/>
        </p:nvGrpSpPr>
        <p:grpSpPr>
          <a:xfrm>
            <a:off x="11861624" y="5278903"/>
            <a:ext cx="4067436" cy="4064624"/>
            <a:chOff x="0" y="0"/>
            <a:chExt cx="1079124" cy="1335912"/>
          </a:xfrm>
        </p:grpSpPr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xmlns="" id="{645BE478-47CE-320F-1D3E-0CCA341CACEB}"/>
                </a:ext>
              </a:extLst>
            </p:cNvPr>
            <p:cNvSpPr/>
            <p:nvPr/>
          </p:nvSpPr>
          <p:spPr>
            <a:xfrm>
              <a:off x="0" y="0"/>
              <a:ext cx="1079124" cy="1335912"/>
            </a:xfrm>
            <a:custGeom>
              <a:avLst/>
              <a:gdLst/>
              <a:ahLst/>
              <a:cxnLst/>
              <a:rect l="l" t="t" r="r" b="b"/>
              <a:pathLst>
                <a:path w="1079124" h="1335912">
                  <a:moveTo>
                    <a:pt x="88025" y="0"/>
                  </a:moveTo>
                  <a:lnTo>
                    <a:pt x="991099" y="0"/>
                  </a:lnTo>
                  <a:cubicBezTo>
                    <a:pt x="1014445" y="0"/>
                    <a:pt x="1036834" y="9274"/>
                    <a:pt x="1053342" y="25782"/>
                  </a:cubicBezTo>
                  <a:cubicBezTo>
                    <a:pt x="1069850" y="42290"/>
                    <a:pt x="1079124" y="64679"/>
                    <a:pt x="1079124" y="88025"/>
                  </a:cubicBezTo>
                  <a:lnTo>
                    <a:pt x="1079124" y="1247887"/>
                  </a:lnTo>
                  <a:cubicBezTo>
                    <a:pt x="1079124" y="1271233"/>
                    <a:pt x="1069850" y="1293622"/>
                    <a:pt x="1053342" y="1310130"/>
                  </a:cubicBezTo>
                  <a:cubicBezTo>
                    <a:pt x="1036834" y="1326638"/>
                    <a:pt x="1014445" y="1335912"/>
                    <a:pt x="991099" y="1335912"/>
                  </a:cubicBezTo>
                  <a:lnTo>
                    <a:pt x="88025" y="1335912"/>
                  </a:lnTo>
                  <a:cubicBezTo>
                    <a:pt x="64679" y="1335912"/>
                    <a:pt x="42290" y="1326638"/>
                    <a:pt x="25782" y="1310130"/>
                  </a:cubicBezTo>
                  <a:cubicBezTo>
                    <a:pt x="9274" y="1293622"/>
                    <a:pt x="0" y="1271233"/>
                    <a:pt x="0" y="1247887"/>
                  </a:cubicBezTo>
                  <a:lnTo>
                    <a:pt x="0" y="88025"/>
                  </a:lnTo>
                  <a:cubicBezTo>
                    <a:pt x="0" y="64679"/>
                    <a:pt x="9274" y="42290"/>
                    <a:pt x="25782" y="25782"/>
                  </a:cubicBezTo>
                  <a:cubicBezTo>
                    <a:pt x="42290" y="9274"/>
                    <a:pt x="64679" y="0"/>
                    <a:pt x="88025" y="0"/>
                  </a:cubicBezTo>
                  <a:close/>
                </a:path>
              </a:pathLst>
            </a:custGeom>
            <a:solidFill>
              <a:srgbClr val="FFC000"/>
            </a:solidFill>
            <a:ln cap="rnd">
              <a:noFill/>
              <a:prstDash val="solid"/>
              <a:round/>
            </a:ln>
          </p:spPr>
        </p:sp>
        <p:sp>
          <p:nvSpPr>
            <p:cNvPr id="74" name="TextBox 10">
              <a:extLst>
                <a:ext uri="{FF2B5EF4-FFF2-40B4-BE49-F238E27FC236}">
                  <a16:creationId xmlns:a16="http://schemas.microsoft.com/office/drawing/2014/main" xmlns="" id="{E0091FA7-1962-1362-74D5-30FC541E152C}"/>
                </a:ext>
              </a:extLst>
            </p:cNvPr>
            <p:cNvSpPr txBox="1"/>
            <p:nvPr/>
          </p:nvSpPr>
          <p:spPr>
            <a:xfrm>
              <a:off x="0" y="-76200"/>
              <a:ext cx="1079124" cy="14121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4"/>
                </a:lnSpc>
              </a:pPr>
              <a:endParaRPr/>
            </a:p>
          </p:txBody>
        </p:sp>
      </p:grpSp>
      <p:grpSp>
        <p:nvGrpSpPr>
          <p:cNvPr id="78" name="Group 14">
            <a:extLst>
              <a:ext uri="{FF2B5EF4-FFF2-40B4-BE49-F238E27FC236}">
                <a16:creationId xmlns:a16="http://schemas.microsoft.com/office/drawing/2014/main" xmlns="" id="{EB7BF177-22DB-340F-E483-608938CBCC81}"/>
              </a:ext>
            </a:extLst>
          </p:cNvPr>
          <p:cNvGrpSpPr/>
          <p:nvPr/>
        </p:nvGrpSpPr>
        <p:grpSpPr>
          <a:xfrm>
            <a:off x="1880416" y="1906884"/>
            <a:ext cx="1171906" cy="1207706"/>
            <a:chOff x="0" y="0"/>
            <a:chExt cx="812800" cy="812800"/>
          </a:xfrm>
        </p:grpSpPr>
        <p:sp>
          <p:nvSpPr>
            <p:cNvPr id="79" name="Freeform 15">
              <a:extLst>
                <a:ext uri="{FF2B5EF4-FFF2-40B4-BE49-F238E27FC236}">
                  <a16:creationId xmlns:a16="http://schemas.microsoft.com/office/drawing/2014/main" xmlns="" id="{2A8BFF71-E3FA-82A8-B89F-686F76601B4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</p:sp>
        <p:sp>
          <p:nvSpPr>
            <p:cNvPr id="80" name="TextBox 16">
              <a:extLst>
                <a:ext uri="{FF2B5EF4-FFF2-40B4-BE49-F238E27FC236}">
                  <a16:creationId xmlns:a16="http://schemas.microsoft.com/office/drawing/2014/main" xmlns="" id="{DF763A82-8766-C462-C84E-2F1CF4D9FCE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2" name="Group 14">
            <a:extLst>
              <a:ext uri="{FF2B5EF4-FFF2-40B4-BE49-F238E27FC236}">
                <a16:creationId xmlns:a16="http://schemas.microsoft.com/office/drawing/2014/main" xmlns="" id="{3824B316-9A0B-F773-5AC2-13167802E687}"/>
              </a:ext>
            </a:extLst>
          </p:cNvPr>
          <p:cNvGrpSpPr/>
          <p:nvPr/>
        </p:nvGrpSpPr>
        <p:grpSpPr>
          <a:xfrm>
            <a:off x="6793774" y="3342383"/>
            <a:ext cx="1171906" cy="1207706"/>
            <a:chOff x="0" y="0"/>
            <a:chExt cx="812800" cy="812800"/>
          </a:xfrm>
        </p:grpSpPr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xmlns="" id="{6B1AF355-2840-B786-19FB-E7B46B6E1FD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</p:sp>
        <p:sp>
          <p:nvSpPr>
            <p:cNvPr id="84" name="TextBox 16">
              <a:extLst>
                <a:ext uri="{FF2B5EF4-FFF2-40B4-BE49-F238E27FC236}">
                  <a16:creationId xmlns:a16="http://schemas.microsoft.com/office/drawing/2014/main" xmlns="" id="{B41234FA-112A-A599-4605-21B2F92C301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87" name="TextBox 17">
            <a:extLst>
              <a:ext uri="{FF2B5EF4-FFF2-40B4-BE49-F238E27FC236}">
                <a16:creationId xmlns:a16="http://schemas.microsoft.com/office/drawing/2014/main" xmlns="" id="{48032AA7-3838-34F2-0B96-C45A6A6C0FC2}"/>
              </a:ext>
            </a:extLst>
          </p:cNvPr>
          <p:cNvSpPr txBox="1"/>
          <p:nvPr/>
        </p:nvSpPr>
        <p:spPr>
          <a:xfrm>
            <a:off x="7620000" y="4420635"/>
            <a:ext cx="2875925" cy="15277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22"/>
              </a:lnSpc>
            </a:pPr>
            <a:r>
              <a:rPr lang="en-ID" sz="2400" dirty="0" err="1"/>
              <a:t>Adanya</a:t>
            </a:r>
            <a:r>
              <a:rPr lang="en-ID" sz="2400" dirty="0"/>
              <a:t> </a:t>
            </a:r>
            <a:r>
              <a:rPr lang="en-ID" sz="2400" dirty="0" err="1"/>
              <a:t>Konten-Konten</a:t>
            </a:r>
            <a:r>
              <a:rPr lang="en-ID" sz="2400" dirty="0"/>
              <a:t> </a:t>
            </a:r>
            <a:r>
              <a:rPr lang="en-ID" sz="2400" dirty="0" err="1"/>
              <a:t>Pembelajaran</a:t>
            </a:r>
            <a:r>
              <a:rPr lang="en-ID" sz="2400" dirty="0"/>
              <a:t> </a:t>
            </a:r>
            <a:r>
              <a:rPr lang="en-ID" sz="2400" dirty="0" err="1"/>
              <a:t>Tentang</a:t>
            </a:r>
            <a:r>
              <a:rPr lang="en-ID" sz="2400" dirty="0"/>
              <a:t> </a:t>
            </a:r>
            <a:r>
              <a:rPr lang="en-ID" sz="2400" dirty="0" err="1"/>
              <a:t>Substansi</a:t>
            </a:r>
            <a:r>
              <a:rPr lang="en-ID" sz="2400" dirty="0"/>
              <a:t> dan </a:t>
            </a:r>
            <a:r>
              <a:rPr lang="en-ID" sz="2400" dirty="0" err="1"/>
              <a:t>siklus</a:t>
            </a:r>
            <a:r>
              <a:rPr lang="en-ID" sz="2400" dirty="0"/>
              <a:t> </a:t>
            </a:r>
            <a:r>
              <a:rPr lang="en-ID" sz="2400" dirty="0" err="1"/>
              <a:t>Keuangan</a:t>
            </a:r>
            <a:r>
              <a:rPr lang="en-ID" sz="2400" dirty="0"/>
              <a:t> </a:t>
            </a:r>
            <a:r>
              <a:rPr lang="en-ID" sz="2400" dirty="0" err="1"/>
              <a:t>Desa</a:t>
            </a:r>
            <a:r>
              <a:rPr lang="en-ID" sz="2400" dirty="0"/>
              <a:t>.</a:t>
            </a:r>
            <a:endParaRPr lang="en-US" sz="2159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" name="TextBox 17">
            <a:extLst>
              <a:ext uri="{FF2B5EF4-FFF2-40B4-BE49-F238E27FC236}">
                <a16:creationId xmlns:a16="http://schemas.microsoft.com/office/drawing/2014/main" xmlns="" id="{8CFC8A82-FAC6-BAA5-302E-C14026E7238D}"/>
              </a:ext>
            </a:extLst>
          </p:cNvPr>
          <p:cNvSpPr txBox="1"/>
          <p:nvPr/>
        </p:nvSpPr>
        <p:spPr>
          <a:xfrm>
            <a:off x="12329031" y="5797886"/>
            <a:ext cx="3132622" cy="2681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22"/>
              </a:lnSpc>
            </a:pPr>
            <a:r>
              <a:rPr lang="en-ID" sz="2400" dirty="0" err="1"/>
              <a:t>Tersedianya</a:t>
            </a:r>
            <a:r>
              <a:rPr lang="en-ID" sz="2400" dirty="0"/>
              <a:t> </a:t>
            </a:r>
            <a:r>
              <a:rPr lang="en-ID" sz="2400" dirty="0" err="1"/>
              <a:t>ruang</a:t>
            </a:r>
            <a:r>
              <a:rPr lang="en-ID" sz="2400" dirty="0"/>
              <a:t>/</a:t>
            </a:r>
            <a:r>
              <a:rPr lang="en-ID" sz="2400" dirty="0" err="1"/>
              <a:t>klinik</a:t>
            </a:r>
            <a:r>
              <a:rPr lang="en-ID" sz="2400" dirty="0"/>
              <a:t> </a:t>
            </a:r>
            <a:r>
              <a:rPr lang="en-ID" sz="2400" dirty="0" err="1"/>
              <a:t>konsultasi</a:t>
            </a:r>
            <a:r>
              <a:rPr lang="en-ID" sz="2400" dirty="0"/>
              <a:t> pada </a:t>
            </a:r>
            <a:r>
              <a:rPr lang="en-ID" sz="2400" dirty="0" err="1"/>
              <a:t>setiap</a:t>
            </a:r>
            <a:r>
              <a:rPr lang="en-ID" sz="2400" dirty="0"/>
              <a:t> </a:t>
            </a:r>
            <a:r>
              <a:rPr lang="en-ID" sz="2400" dirty="0" err="1"/>
              <a:t>hari</a:t>
            </a:r>
            <a:r>
              <a:rPr lang="en-ID" sz="2400" dirty="0"/>
              <a:t> </a:t>
            </a:r>
            <a:r>
              <a:rPr lang="en-ID" sz="2400" dirty="0" err="1"/>
              <a:t>senin</a:t>
            </a:r>
            <a:r>
              <a:rPr lang="en-ID" sz="2400" dirty="0"/>
              <a:t> dan </a:t>
            </a:r>
            <a:r>
              <a:rPr lang="en-ID" sz="2400" dirty="0" err="1"/>
              <a:t>rabu</a:t>
            </a:r>
            <a:r>
              <a:rPr lang="en-ID" sz="2400" dirty="0"/>
              <a:t> (</a:t>
            </a:r>
            <a:r>
              <a:rPr lang="en-ID" sz="2400" dirty="0" err="1"/>
              <a:t>tatap</a:t>
            </a:r>
            <a:r>
              <a:rPr lang="en-ID" sz="2400" dirty="0"/>
              <a:t> </a:t>
            </a:r>
            <a:r>
              <a:rPr lang="en-ID" sz="2400" dirty="0" err="1"/>
              <a:t>muka</a:t>
            </a:r>
            <a:r>
              <a:rPr lang="en-ID" sz="2400" dirty="0"/>
              <a:t>) </a:t>
            </a:r>
            <a:r>
              <a:rPr lang="en-ID" sz="2400" dirty="0" err="1"/>
              <a:t>serta</a:t>
            </a:r>
            <a:r>
              <a:rPr lang="en-ID" sz="2400" dirty="0"/>
              <a:t> </a:t>
            </a:r>
            <a:r>
              <a:rPr lang="en-ID" sz="2400" dirty="0" err="1"/>
              <a:t>selasa</a:t>
            </a:r>
            <a:r>
              <a:rPr lang="en-ID" sz="2400" dirty="0"/>
              <a:t> dan </a:t>
            </a:r>
            <a:r>
              <a:rPr lang="en-ID" sz="2400" dirty="0" err="1"/>
              <a:t>kamis</a:t>
            </a:r>
            <a:r>
              <a:rPr lang="en-ID" sz="2400" dirty="0"/>
              <a:t> (via </a:t>
            </a:r>
            <a:r>
              <a:rPr lang="en-ID" sz="2400" dirty="0" err="1"/>
              <a:t>telpon</a:t>
            </a:r>
            <a:r>
              <a:rPr lang="en-ID" sz="2400" dirty="0"/>
              <a:t> dan WA) jam 09.00 – 12.00 </a:t>
            </a:r>
            <a:r>
              <a:rPr lang="en-ID" sz="2400" dirty="0" err="1"/>
              <a:t>wita</a:t>
            </a:r>
            <a:r>
              <a:rPr lang="en-ID" sz="2400" dirty="0"/>
              <a:t>.</a:t>
            </a:r>
            <a:endParaRPr lang="en-US" sz="2159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89" name="Group 14">
            <a:extLst>
              <a:ext uri="{FF2B5EF4-FFF2-40B4-BE49-F238E27FC236}">
                <a16:creationId xmlns:a16="http://schemas.microsoft.com/office/drawing/2014/main" xmlns="" id="{A6AADDF6-B91B-C333-EDC0-B0AC6892EB5D}"/>
              </a:ext>
            </a:extLst>
          </p:cNvPr>
          <p:cNvGrpSpPr/>
          <p:nvPr/>
        </p:nvGrpSpPr>
        <p:grpSpPr>
          <a:xfrm>
            <a:off x="9986968" y="4000500"/>
            <a:ext cx="2565910" cy="1876311"/>
            <a:chOff x="76200" y="38100"/>
            <a:chExt cx="1779641" cy="1262779"/>
          </a:xfrm>
        </p:grpSpPr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58D57DAD-8EEE-A0E8-61DA-FB8838A2DFEA}"/>
                </a:ext>
              </a:extLst>
            </p:cNvPr>
            <p:cNvSpPr/>
            <p:nvPr/>
          </p:nvSpPr>
          <p:spPr>
            <a:xfrm>
              <a:off x="1043041" y="488079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</p:sp>
        <p:sp>
          <p:nvSpPr>
            <p:cNvPr id="91" name="TextBox 16">
              <a:extLst>
                <a:ext uri="{FF2B5EF4-FFF2-40B4-BE49-F238E27FC236}">
                  <a16:creationId xmlns:a16="http://schemas.microsoft.com/office/drawing/2014/main" xmlns="" id="{FA980E86-6FBA-1238-548F-2EBCA9EA0DD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05" name="Freeform 20">
            <a:extLst>
              <a:ext uri="{FF2B5EF4-FFF2-40B4-BE49-F238E27FC236}">
                <a16:creationId xmlns:a16="http://schemas.microsoft.com/office/drawing/2014/main" xmlns="" id="{2DE4A881-D9D0-74EA-03F5-EE989827C306}"/>
              </a:ext>
            </a:extLst>
          </p:cNvPr>
          <p:cNvSpPr/>
          <p:nvPr/>
        </p:nvSpPr>
        <p:spPr>
          <a:xfrm>
            <a:off x="8410787" y="6048781"/>
            <a:ext cx="1342813" cy="1380719"/>
          </a:xfrm>
          <a:custGeom>
            <a:avLst/>
            <a:gdLst/>
            <a:ahLst/>
            <a:cxnLst/>
            <a:rect l="l" t="t" r="r" b="b"/>
            <a:pathLst>
              <a:path w="751879" h="1068562">
                <a:moveTo>
                  <a:pt x="0" y="0"/>
                </a:moveTo>
                <a:lnTo>
                  <a:pt x="751879" y="0"/>
                </a:lnTo>
                <a:lnTo>
                  <a:pt x="751879" y="1068562"/>
                </a:lnTo>
                <a:lnTo>
                  <a:pt x="0" y="10685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7">
            <a:extLst>
              <a:ext uri="{FF2B5EF4-FFF2-40B4-BE49-F238E27FC236}">
                <a16:creationId xmlns:a16="http://schemas.microsoft.com/office/drawing/2014/main" xmlns="" id="{B335ABB4-7CE2-7EE2-6556-DD69DF4C70CB}"/>
              </a:ext>
            </a:extLst>
          </p:cNvPr>
          <p:cNvSpPr/>
          <p:nvPr/>
        </p:nvSpPr>
        <p:spPr>
          <a:xfrm>
            <a:off x="3352800" y="4488291"/>
            <a:ext cx="1702728" cy="1493409"/>
          </a:xfrm>
          <a:custGeom>
            <a:avLst/>
            <a:gdLst/>
            <a:ahLst/>
            <a:cxnLst/>
            <a:rect l="l" t="t" r="r" b="b"/>
            <a:pathLst>
              <a:path w="1010284" h="1001444">
                <a:moveTo>
                  <a:pt x="0" y="0"/>
                </a:moveTo>
                <a:lnTo>
                  <a:pt x="1010284" y="0"/>
                </a:lnTo>
                <a:lnTo>
                  <a:pt x="1010284" y="1001445"/>
                </a:lnTo>
                <a:lnTo>
                  <a:pt x="0" y="1001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xmlns="" id="{752DD30A-B219-9958-5C6B-491F112438A6}"/>
              </a:ext>
            </a:extLst>
          </p:cNvPr>
          <p:cNvSpPr txBox="1"/>
          <p:nvPr/>
        </p:nvSpPr>
        <p:spPr>
          <a:xfrm>
            <a:off x="1935525" y="2095500"/>
            <a:ext cx="938336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sz="4499" b="1" dirty="0">
                <a:solidFill>
                  <a:schemeClr val="bg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01.</a:t>
            </a:r>
          </a:p>
        </p:txBody>
      </p:sp>
      <p:sp>
        <p:nvSpPr>
          <p:cNvPr id="10" name="Freeform 32">
            <a:extLst>
              <a:ext uri="{FF2B5EF4-FFF2-40B4-BE49-F238E27FC236}">
                <a16:creationId xmlns:a16="http://schemas.microsoft.com/office/drawing/2014/main" xmlns="" id="{22000C31-7352-1E95-B26D-746E01A464EE}"/>
              </a:ext>
            </a:extLst>
          </p:cNvPr>
          <p:cNvSpPr/>
          <p:nvPr/>
        </p:nvSpPr>
        <p:spPr>
          <a:xfrm>
            <a:off x="14444389" y="8207787"/>
            <a:ext cx="991864" cy="963938"/>
          </a:xfrm>
          <a:custGeom>
            <a:avLst/>
            <a:gdLst/>
            <a:ahLst/>
            <a:cxnLst/>
            <a:rect l="l" t="t" r="r" b="b"/>
            <a:pathLst>
              <a:path w="889817" h="823485">
                <a:moveTo>
                  <a:pt x="0" y="0"/>
                </a:moveTo>
                <a:lnTo>
                  <a:pt x="889817" y="0"/>
                </a:lnTo>
                <a:lnTo>
                  <a:pt x="889817" y="823485"/>
                </a:lnTo>
                <a:lnTo>
                  <a:pt x="0" y="8234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xmlns="" id="{8B944E62-6F40-BF2B-8A46-0691BFF31765}"/>
              </a:ext>
            </a:extLst>
          </p:cNvPr>
          <p:cNvSpPr txBox="1"/>
          <p:nvPr/>
        </p:nvSpPr>
        <p:spPr>
          <a:xfrm>
            <a:off x="6834064" y="3545411"/>
            <a:ext cx="938336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sz="4499" b="1" dirty="0">
                <a:solidFill>
                  <a:schemeClr val="bg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02.</a:t>
            </a: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xmlns="" id="{BD409D16-C9E4-BEEF-815D-C596BB30C4EC}"/>
              </a:ext>
            </a:extLst>
          </p:cNvPr>
          <p:cNvSpPr txBox="1"/>
          <p:nvPr/>
        </p:nvSpPr>
        <p:spPr>
          <a:xfrm>
            <a:off x="11476241" y="4837076"/>
            <a:ext cx="938336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sz="4499" b="1" dirty="0">
                <a:solidFill>
                  <a:schemeClr val="bg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03.</a:t>
            </a:r>
          </a:p>
        </p:txBody>
      </p:sp>
      <p:sp>
        <p:nvSpPr>
          <p:cNvPr id="14" name="Freeform 21">
            <a:extLst>
              <a:ext uri="{FF2B5EF4-FFF2-40B4-BE49-F238E27FC236}">
                <a16:creationId xmlns:a16="http://schemas.microsoft.com/office/drawing/2014/main" xmlns="" id="{F4C8BA67-D307-636E-571B-BE04453C0FB7}"/>
              </a:ext>
            </a:extLst>
          </p:cNvPr>
          <p:cNvSpPr/>
          <p:nvPr/>
        </p:nvSpPr>
        <p:spPr>
          <a:xfrm>
            <a:off x="-310808" y="5599077"/>
            <a:ext cx="6334906" cy="4804800"/>
          </a:xfrm>
          <a:custGeom>
            <a:avLst/>
            <a:gdLst/>
            <a:ahLst/>
            <a:cxnLst/>
            <a:rect l="l" t="t" r="r" b="b"/>
            <a:pathLst>
              <a:path w="7144873" h="5920037">
                <a:moveTo>
                  <a:pt x="7144872" y="0"/>
                </a:moveTo>
                <a:lnTo>
                  <a:pt x="0" y="0"/>
                </a:lnTo>
                <a:lnTo>
                  <a:pt x="0" y="5920037"/>
                </a:lnTo>
                <a:lnTo>
                  <a:pt x="7144872" y="5920037"/>
                </a:lnTo>
                <a:lnTo>
                  <a:pt x="714487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12380" t="-26142" r="-10416" b="-22060"/>
            </a:stretch>
          </a:blipFill>
        </p:spPr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xmlns="" id="{9B90F68A-342C-8696-019F-BB954C7921C0}"/>
              </a:ext>
            </a:extLst>
          </p:cNvPr>
          <p:cNvSpPr/>
          <p:nvPr/>
        </p:nvSpPr>
        <p:spPr>
          <a:xfrm>
            <a:off x="13639829" y="300606"/>
            <a:ext cx="1609120" cy="1506620"/>
          </a:xfrm>
          <a:custGeom>
            <a:avLst/>
            <a:gdLst/>
            <a:ahLst/>
            <a:cxnLst/>
            <a:rect l="l" t="t" r="r" b="b"/>
            <a:pathLst>
              <a:path w="1898807" h="2094526">
                <a:moveTo>
                  <a:pt x="0" y="0"/>
                </a:moveTo>
                <a:lnTo>
                  <a:pt x="1898808" y="0"/>
                </a:lnTo>
                <a:lnTo>
                  <a:pt x="1898808" y="2094526"/>
                </a:lnTo>
                <a:lnTo>
                  <a:pt x="0" y="20945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8" name="Freeform 26">
            <a:extLst>
              <a:ext uri="{FF2B5EF4-FFF2-40B4-BE49-F238E27FC236}">
                <a16:creationId xmlns:a16="http://schemas.microsoft.com/office/drawing/2014/main" xmlns="" id="{7CEB135C-246B-DD60-FF92-5EEE4BA64FE8}"/>
              </a:ext>
            </a:extLst>
          </p:cNvPr>
          <p:cNvSpPr/>
          <p:nvPr/>
        </p:nvSpPr>
        <p:spPr>
          <a:xfrm>
            <a:off x="16992600" y="9029700"/>
            <a:ext cx="2362199" cy="2209800"/>
          </a:xfrm>
          <a:custGeom>
            <a:avLst/>
            <a:gdLst/>
            <a:ahLst/>
            <a:cxnLst/>
            <a:rect l="l" t="t" r="r" b="b"/>
            <a:pathLst>
              <a:path w="962217" h="962217">
                <a:moveTo>
                  <a:pt x="0" y="0"/>
                </a:moveTo>
                <a:lnTo>
                  <a:pt x="962217" y="0"/>
                </a:lnTo>
                <a:lnTo>
                  <a:pt x="962217" y="962217"/>
                </a:lnTo>
                <a:lnTo>
                  <a:pt x="0" y="96221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046288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C3AD4F5-DDE9-F3DF-2C2C-FBAFC9790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3">
            <a:extLst>
              <a:ext uri="{FF2B5EF4-FFF2-40B4-BE49-F238E27FC236}">
                <a16:creationId xmlns:a16="http://schemas.microsoft.com/office/drawing/2014/main" xmlns="" id="{CFDD34D3-7735-9FFB-D051-78F1EA9BBEA0}"/>
              </a:ext>
            </a:extLst>
          </p:cNvPr>
          <p:cNvSpPr txBox="1"/>
          <p:nvPr/>
        </p:nvSpPr>
        <p:spPr>
          <a:xfrm>
            <a:off x="3995160" y="1436538"/>
            <a:ext cx="9538581" cy="747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spcBef>
                <a:spcPts val="370"/>
              </a:spcBef>
            </a:pPr>
            <a:r>
              <a:rPr lang="en-US" sz="5400" b="1" dirty="0">
                <a:solidFill>
                  <a:srgbClr val="1772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OUTCOME RUKO ASA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C740337A-A445-B22C-28DA-D133FEEFF4C4}"/>
              </a:ext>
            </a:extLst>
          </p:cNvPr>
          <p:cNvGrpSpPr/>
          <p:nvPr/>
        </p:nvGrpSpPr>
        <p:grpSpPr>
          <a:xfrm>
            <a:off x="3135615" y="3318416"/>
            <a:ext cx="990601" cy="990600"/>
            <a:chOff x="1956995" y="3802194"/>
            <a:chExt cx="1043519" cy="1098800"/>
          </a:xfrm>
        </p:grpSpPr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xmlns="" id="{F9A00222-C5D9-DDAF-A8F8-AE5A0392BF62}"/>
                </a:ext>
              </a:extLst>
            </p:cNvPr>
            <p:cNvSpPr/>
            <p:nvPr/>
          </p:nvSpPr>
          <p:spPr>
            <a:xfrm>
              <a:off x="1956995" y="3802194"/>
              <a:ext cx="1043519" cy="1098800"/>
            </a:xfrm>
            <a:custGeom>
              <a:avLst/>
              <a:gdLst/>
              <a:ahLst/>
              <a:cxnLst/>
              <a:rect l="l" t="t" r="r" b="b"/>
              <a:pathLst>
                <a:path w="798484" h="812800">
                  <a:moveTo>
                    <a:pt x="798484" y="0"/>
                  </a:moveTo>
                  <a:lnTo>
                    <a:pt x="798484" y="698500"/>
                  </a:lnTo>
                  <a:lnTo>
                    <a:pt x="399242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798484" y="0"/>
                  </a:lnTo>
                  <a:close/>
                </a:path>
              </a:pathLst>
            </a:custGeom>
            <a:solidFill>
              <a:srgbClr val="5DA295"/>
            </a:solidFill>
          </p:spPr>
          <p:txBody>
            <a:bodyPr/>
            <a:lstStyle/>
            <a:p>
              <a:endParaRPr lang="en-ID" dirty="0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xmlns="" id="{E3E324FB-D163-B6DF-09F7-A1CD0059AE21}"/>
                </a:ext>
              </a:extLst>
            </p:cNvPr>
            <p:cNvSpPr/>
            <p:nvPr/>
          </p:nvSpPr>
          <p:spPr>
            <a:xfrm>
              <a:off x="2161011" y="4000499"/>
              <a:ext cx="657582" cy="586494"/>
            </a:xfrm>
            <a:custGeom>
              <a:avLst/>
              <a:gdLst/>
              <a:ahLst/>
              <a:cxnLst/>
              <a:rect l="l" t="t" r="r" b="b"/>
              <a:pathLst>
                <a:path w="1010284" h="1001444">
                  <a:moveTo>
                    <a:pt x="0" y="0"/>
                  </a:moveTo>
                  <a:lnTo>
                    <a:pt x="1010284" y="0"/>
                  </a:lnTo>
                  <a:lnTo>
                    <a:pt x="1010284" y="1001445"/>
                  </a:lnTo>
                  <a:lnTo>
                    <a:pt x="0" y="1001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" name="TextBox 32">
            <a:extLst>
              <a:ext uri="{FF2B5EF4-FFF2-40B4-BE49-F238E27FC236}">
                <a16:creationId xmlns:a16="http://schemas.microsoft.com/office/drawing/2014/main" xmlns="" id="{60854450-89B5-117B-67DD-251564C0DA1C}"/>
              </a:ext>
            </a:extLst>
          </p:cNvPr>
          <p:cNvSpPr txBox="1"/>
          <p:nvPr/>
        </p:nvSpPr>
        <p:spPr>
          <a:xfrm>
            <a:off x="4680914" y="3202347"/>
            <a:ext cx="747632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ID" sz="3200" dirty="0" err="1"/>
              <a:t>Meningkatnya</a:t>
            </a:r>
            <a:r>
              <a:rPr lang="en-ID" sz="3200" dirty="0"/>
              <a:t> </a:t>
            </a:r>
            <a:r>
              <a:rPr lang="en-ID" sz="3200" dirty="0" err="1"/>
              <a:t>pemahaman</a:t>
            </a:r>
            <a:r>
              <a:rPr lang="en-ID" sz="3200" dirty="0"/>
              <a:t> </a:t>
            </a:r>
            <a:r>
              <a:rPr lang="en-ID" sz="3200" dirty="0" err="1"/>
              <a:t>pemerintah</a:t>
            </a:r>
            <a:r>
              <a:rPr lang="en-ID" sz="3200" dirty="0"/>
              <a:t> </a:t>
            </a:r>
            <a:r>
              <a:rPr lang="en-ID" sz="3200" dirty="0" err="1"/>
              <a:t>desa</a:t>
            </a:r>
            <a:r>
              <a:rPr lang="en-ID" sz="3200" dirty="0"/>
              <a:t> </a:t>
            </a:r>
            <a:r>
              <a:rPr lang="en-ID" sz="3200" dirty="0" err="1"/>
              <a:t>khususnya</a:t>
            </a:r>
            <a:r>
              <a:rPr lang="en-ID" sz="3200" dirty="0"/>
              <a:t> </a:t>
            </a:r>
            <a:r>
              <a:rPr lang="en-ID" sz="3200" dirty="0" err="1"/>
              <a:t>pengelola</a:t>
            </a:r>
            <a:r>
              <a:rPr lang="en-ID" sz="3200" dirty="0"/>
              <a:t> </a:t>
            </a:r>
            <a:r>
              <a:rPr lang="en-ID" sz="3200" dirty="0" err="1"/>
              <a:t>keuangan</a:t>
            </a:r>
            <a:r>
              <a:rPr lang="en-ID" sz="3200" dirty="0"/>
              <a:t> </a:t>
            </a:r>
            <a:r>
              <a:rPr lang="en-ID" sz="3200" dirty="0" err="1"/>
              <a:t>desa</a:t>
            </a:r>
            <a:r>
              <a:rPr lang="en-ID" sz="3200" dirty="0"/>
              <a:t> </a:t>
            </a:r>
            <a:r>
              <a:rPr lang="en-ID" sz="3200" dirty="0" err="1"/>
              <a:t>dalam</a:t>
            </a:r>
            <a:r>
              <a:rPr lang="en-ID" sz="3200" dirty="0"/>
              <a:t> </a:t>
            </a:r>
            <a:r>
              <a:rPr lang="en-ID" sz="3200" dirty="0" err="1"/>
              <a:t>mempertanggungjawabkan</a:t>
            </a:r>
            <a:r>
              <a:rPr lang="en-ID" sz="3200" dirty="0"/>
              <a:t> </a:t>
            </a:r>
            <a:r>
              <a:rPr lang="en-ID" sz="3200" dirty="0" err="1"/>
              <a:t>keuangan</a:t>
            </a:r>
            <a:r>
              <a:rPr lang="en-ID" sz="3200" dirty="0"/>
              <a:t> </a:t>
            </a:r>
            <a:r>
              <a:rPr lang="en-ID" sz="3200" dirty="0" err="1"/>
              <a:t>desa</a:t>
            </a:r>
            <a:r>
              <a:rPr lang="en-ID" sz="3200" dirty="0"/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32">
            <a:extLst>
              <a:ext uri="{FF2B5EF4-FFF2-40B4-BE49-F238E27FC236}">
                <a16:creationId xmlns:a16="http://schemas.microsoft.com/office/drawing/2014/main" xmlns="" id="{EBFACF75-24A5-1A6E-400C-F3645711D118}"/>
              </a:ext>
            </a:extLst>
          </p:cNvPr>
          <p:cNvSpPr txBox="1"/>
          <p:nvPr/>
        </p:nvSpPr>
        <p:spPr>
          <a:xfrm>
            <a:off x="6781800" y="5494972"/>
            <a:ext cx="789522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ID" sz="3200" dirty="0" err="1"/>
              <a:t>Meningkatnya</a:t>
            </a:r>
            <a:r>
              <a:rPr lang="en-ID" sz="3200" dirty="0"/>
              <a:t> </a:t>
            </a:r>
            <a:r>
              <a:rPr lang="en-ID" sz="3200" dirty="0" err="1"/>
              <a:t>profesionalitas</a:t>
            </a:r>
            <a:r>
              <a:rPr lang="en-ID" sz="3200" dirty="0"/>
              <a:t>, </a:t>
            </a:r>
            <a:r>
              <a:rPr lang="en-ID" sz="3200" dirty="0" err="1"/>
              <a:t>transparansi</a:t>
            </a:r>
            <a:r>
              <a:rPr lang="en-ID" sz="3200" dirty="0"/>
              <a:t> dan </a:t>
            </a:r>
            <a:r>
              <a:rPr lang="en-ID" sz="3200" dirty="0" err="1"/>
              <a:t>akuntabilitas</a:t>
            </a:r>
            <a:r>
              <a:rPr lang="en-ID" sz="3200" dirty="0"/>
              <a:t> </a:t>
            </a:r>
            <a:r>
              <a:rPr lang="en-ID" sz="3200" dirty="0" err="1"/>
              <a:t>pemerintah</a:t>
            </a:r>
            <a:r>
              <a:rPr lang="en-ID" sz="3200" dirty="0"/>
              <a:t> </a:t>
            </a:r>
            <a:r>
              <a:rPr lang="en-ID" sz="3200" dirty="0" err="1"/>
              <a:t>desa</a:t>
            </a:r>
            <a:r>
              <a:rPr lang="en-ID" sz="3200" dirty="0"/>
              <a:t> </a:t>
            </a:r>
            <a:r>
              <a:rPr lang="en-ID" sz="3200" dirty="0" err="1"/>
              <a:t>dalam</a:t>
            </a:r>
            <a:r>
              <a:rPr lang="en-ID" sz="3200" dirty="0"/>
              <a:t> </a:t>
            </a:r>
            <a:r>
              <a:rPr lang="en-ID" sz="3200" dirty="0" err="1"/>
              <a:t>pengelolaan</a:t>
            </a:r>
            <a:r>
              <a:rPr lang="en-ID" sz="3200" dirty="0"/>
              <a:t> </a:t>
            </a:r>
            <a:r>
              <a:rPr lang="en-ID" sz="3200" dirty="0" err="1"/>
              <a:t>keuangan</a:t>
            </a:r>
            <a:r>
              <a:rPr lang="en-ID" sz="3200" dirty="0"/>
              <a:t> </a:t>
            </a:r>
            <a:r>
              <a:rPr lang="en-ID" sz="3200" dirty="0" err="1"/>
              <a:t>desa</a:t>
            </a:r>
            <a:r>
              <a:rPr lang="en-ID" sz="3200" dirty="0"/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AutoShape 15">
            <a:extLst>
              <a:ext uri="{FF2B5EF4-FFF2-40B4-BE49-F238E27FC236}">
                <a16:creationId xmlns:a16="http://schemas.microsoft.com/office/drawing/2014/main" xmlns="" id="{2337D043-D525-4AB6-AD8D-2D6AD8903BB7}"/>
              </a:ext>
            </a:extLst>
          </p:cNvPr>
          <p:cNvSpPr/>
          <p:nvPr/>
        </p:nvSpPr>
        <p:spPr>
          <a:xfrm flipV="1">
            <a:off x="4374709" y="3238500"/>
            <a:ext cx="2" cy="1477327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" name="AutoShape 15">
            <a:extLst>
              <a:ext uri="{FF2B5EF4-FFF2-40B4-BE49-F238E27FC236}">
                <a16:creationId xmlns:a16="http://schemas.microsoft.com/office/drawing/2014/main" xmlns="" id="{004B401D-080C-131A-B6D3-E11164867967}"/>
              </a:ext>
            </a:extLst>
          </p:cNvPr>
          <p:cNvSpPr/>
          <p:nvPr/>
        </p:nvSpPr>
        <p:spPr>
          <a:xfrm flipV="1">
            <a:off x="6477000" y="5571172"/>
            <a:ext cx="0" cy="1401128"/>
          </a:xfrm>
          <a:prstGeom prst="line">
            <a:avLst/>
          </a:prstGeom>
          <a:ln w="66675" cap="flat">
            <a:solidFill>
              <a:srgbClr val="5DA29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8" name="Freeform 16">
            <a:extLst>
              <a:ext uri="{FF2B5EF4-FFF2-40B4-BE49-F238E27FC236}">
                <a16:creationId xmlns:a16="http://schemas.microsoft.com/office/drawing/2014/main" xmlns="" id="{C53E6D28-B5F8-F032-EB58-C8AA4F67083F}"/>
              </a:ext>
            </a:extLst>
          </p:cNvPr>
          <p:cNvSpPr/>
          <p:nvPr/>
        </p:nvSpPr>
        <p:spPr>
          <a:xfrm>
            <a:off x="-1676400" y="-1866900"/>
            <a:ext cx="3675104" cy="3675104"/>
          </a:xfrm>
          <a:custGeom>
            <a:avLst/>
            <a:gdLst/>
            <a:ahLst/>
            <a:cxnLst/>
            <a:rect l="l" t="t" r="r" b="b"/>
            <a:pathLst>
              <a:path w="3675104" h="3675104">
                <a:moveTo>
                  <a:pt x="0" y="0"/>
                </a:moveTo>
                <a:lnTo>
                  <a:pt x="3675104" y="0"/>
                </a:lnTo>
                <a:lnTo>
                  <a:pt x="3675104" y="3675104"/>
                </a:lnTo>
                <a:lnTo>
                  <a:pt x="0" y="36751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17">
            <a:extLst>
              <a:ext uri="{FF2B5EF4-FFF2-40B4-BE49-F238E27FC236}">
                <a16:creationId xmlns:a16="http://schemas.microsoft.com/office/drawing/2014/main" xmlns="" id="{BFE0E368-9443-94E9-4B94-B3A1AAB1BE05}"/>
              </a:ext>
            </a:extLst>
          </p:cNvPr>
          <p:cNvSpPr/>
          <p:nvPr/>
        </p:nvSpPr>
        <p:spPr>
          <a:xfrm>
            <a:off x="16755685" y="270918"/>
            <a:ext cx="1082627" cy="1082627"/>
          </a:xfrm>
          <a:custGeom>
            <a:avLst/>
            <a:gdLst/>
            <a:ahLst/>
            <a:cxnLst/>
            <a:rect l="l" t="t" r="r" b="b"/>
            <a:pathLst>
              <a:path w="1082627" h="1082627">
                <a:moveTo>
                  <a:pt x="0" y="0"/>
                </a:moveTo>
                <a:lnTo>
                  <a:pt x="1082626" y="0"/>
                </a:lnTo>
                <a:lnTo>
                  <a:pt x="1082626" y="1082627"/>
                </a:lnTo>
                <a:lnTo>
                  <a:pt x="0" y="10826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19">
            <a:extLst>
              <a:ext uri="{FF2B5EF4-FFF2-40B4-BE49-F238E27FC236}">
                <a16:creationId xmlns:a16="http://schemas.microsoft.com/office/drawing/2014/main" xmlns="" id="{7453D023-5730-72F1-9CA4-0E72D8CB8CC8}"/>
              </a:ext>
            </a:extLst>
          </p:cNvPr>
          <p:cNvSpPr/>
          <p:nvPr/>
        </p:nvSpPr>
        <p:spPr>
          <a:xfrm>
            <a:off x="14935390" y="925723"/>
            <a:ext cx="1609120" cy="1506620"/>
          </a:xfrm>
          <a:custGeom>
            <a:avLst/>
            <a:gdLst/>
            <a:ahLst/>
            <a:cxnLst/>
            <a:rect l="l" t="t" r="r" b="b"/>
            <a:pathLst>
              <a:path w="1898807" h="2094526">
                <a:moveTo>
                  <a:pt x="0" y="0"/>
                </a:moveTo>
                <a:lnTo>
                  <a:pt x="1898808" y="0"/>
                </a:lnTo>
                <a:lnTo>
                  <a:pt x="1898808" y="2094526"/>
                </a:lnTo>
                <a:lnTo>
                  <a:pt x="0" y="20945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5" name="Freeform 28">
            <a:extLst>
              <a:ext uri="{FF2B5EF4-FFF2-40B4-BE49-F238E27FC236}">
                <a16:creationId xmlns:a16="http://schemas.microsoft.com/office/drawing/2014/main" xmlns="" id="{7E344AAA-7E6F-D985-F1AC-0CED2E0C6891}"/>
              </a:ext>
            </a:extLst>
          </p:cNvPr>
          <p:cNvSpPr/>
          <p:nvPr/>
        </p:nvSpPr>
        <p:spPr>
          <a:xfrm>
            <a:off x="3429000" y="1050057"/>
            <a:ext cx="1277314" cy="1321810"/>
          </a:xfrm>
          <a:custGeom>
            <a:avLst/>
            <a:gdLst/>
            <a:ahLst/>
            <a:cxnLst/>
            <a:rect l="l" t="t" r="r" b="b"/>
            <a:pathLst>
              <a:path w="1396374" h="1753437">
                <a:moveTo>
                  <a:pt x="0" y="0"/>
                </a:moveTo>
                <a:lnTo>
                  <a:pt x="1396373" y="0"/>
                </a:lnTo>
                <a:lnTo>
                  <a:pt x="1396373" y="1753437"/>
                </a:lnTo>
                <a:lnTo>
                  <a:pt x="0" y="17534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">
            <a:extLst>
              <a:ext uri="{FF2B5EF4-FFF2-40B4-BE49-F238E27FC236}">
                <a16:creationId xmlns:a16="http://schemas.microsoft.com/office/drawing/2014/main" xmlns="" id="{E411BFB0-E185-BAE0-DCF3-D5F89480F2E1}"/>
              </a:ext>
            </a:extLst>
          </p:cNvPr>
          <p:cNvSpPr/>
          <p:nvPr/>
        </p:nvSpPr>
        <p:spPr>
          <a:xfrm flipH="1">
            <a:off x="13913291" y="6573796"/>
            <a:ext cx="4374709" cy="3675104"/>
          </a:xfrm>
          <a:custGeom>
            <a:avLst/>
            <a:gdLst/>
            <a:ahLst/>
            <a:cxnLst/>
            <a:rect l="l" t="t" r="r" b="b"/>
            <a:pathLst>
              <a:path w="7072766" h="6288332">
                <a:moveTo>
                  <a:pt x="0" y="0"/>
                </a:moveTo>
                <a:lnTo>
                  <a:pt x="7072766" y="0"/>
                </a:lnTo>
                <a:lnTo>
                  <a:pt x="7072766" y="6288332"/>
                </a:lnTo>
                <a:lnTo>
                  <a:pt x="0" y="62883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D"/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xmlns="" id="{F4C8EC26-67B0-1C56-E566-3E8B79EA8C32}"/>
              </a:ext>
            </a:extLst>
          </p:cNvPr>
          <p:cNvSpPr/>
          <p:nvPr/>
        </p:nvSpPr>
        <p:spPr>
          <a:xfrm>
            <a:off x="5181600" y="5571172"/>
            <a:ext cx="1071481" cy="1034473"/>
          </a:xfrm>
          <a:custGeom>
            <a:avLst/>
            <a:gdLst/>
            <a:ahLst/>
            <a:cxnLst/>
            <a:rect l="l" t="t" r="r" b="b"/>
            <a:pathLst>
              <a:path w="798484" h="812800">
                <a:moveTo>
                  <a:pt x="798484" y="0"/>
                </a:moveTo>
                <a:lnTo>
                  <a:pt x="798484" y="698500"/>
                </a:lnTo>
                <a:lnTo>
                  <a:pt x="399242" y="812800"/>
                </a:lnTo>
                <a:lnTo>
                  <a:pt x="0" y="698500"/>
                </a:lnTo>
                <a:lnTo>
                  <a:pt x="0" y="0"/>
                </a:lnTo>
                <a:lnTo>
                  <a:pt x="798484" y="0"/>
                </a:lnTo>
                <a:close/>
              </a:path>
            </a:pathLst>
          </a:custGeom>
          <a:solidFill>
            <a:srgbClr val="5DA295"/>
          </a:solidFill>
        </p:spPr>
      </p:sp>
      <p:sp>
        <p:nvSpPr>
          <p:cNvPr id="14" name="Freeform 33">
            <a:extLst>
              <a:ext uri="{FF2B5EF4-FFF2-40B4-BE49-F238E27FC236}">
                <a16:creationId xmlns:a16="http://schemas.microsoft.com/office/drawing/2014/main" xmlns="" id="{2BC56A34-F0ED-0F0B-9A55-3487D77CEB80}"/>
              </a:ext>
            </a:extLst>
          </p:cNvPr>
          <p:cNvSpPr/>
          <p:nvPr/>
        </p:nvSpPr>
        <p:spPr>
          <a:xfrm>
            <a:off x="5365524" y="5685434"/>
            <a:ext cx="703631" cy="805948"/>
          </a:xfrm>
          <a:custGeom>
            <a:avLst/>
            <a:gdLst/>
            <a:ahLst/>
            <a:cxnLst/>
            <a:rect l="l" t="t" r="r" b="b"/>
            <a:pathLst>
              <a:path w="809600" h="844933">
                <a:moveTo>
                  <a:pt x="0" y="0"/>
                </a:moveTo>
                <a:lnTo>
                  <a:pt x="809600" y="0"/>
                </a:lnTo>
                <a:lnTo>
                  <a:pt x="809600" y="844933"/>
                </a:lnTo>
                <a:lnTo>
                  <a:pt x="0" y="8449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9E242E7D-B6FD-FCD0-AB60-15A104C3D233}"/>
              </a:ext>
            </a:extLst>
          </p:cNvPr>
          <p:cNvSpPr/>
          <p:nvPr/>
        </p:nvSpPr>
        <p:spPr>
          <a:xfrm>
            <a:off x="0" y="5806980"/>
            <a:ext cx="5699343" cy="4365720"/>
          </a:xfrm>
          <a:custGeom>
            <a:avLst/>
            <a:gdLst/>
            <a:ahLst/>
            <a:cxnLst/>
            <a:rect l="l" t="t" r="r" b="b"/>
            <a:pathLst>
              <a:path w="7030189" h="5790319">
                <a:moveTo>
                  <a:pt x="0" y="0"/>
                </a:moveTo>
                <a:lnTo>
                  <a:pt x="7030189" y="0"/>
                </a:lnTo>
                <a:lnTo>
                  <a:pt x="7030189" y="5790320"/>
                </a:lnTo>
                <a:lnTo>
                  <a:pt x="0" y="579032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445505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6B440E3-5100-E552-C119-50717DE19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5">
            <a:extLst>
              <a:ext uri="{FF2B5EF4-FFF2-40B4-BE49-F238E27FC236}">
                <a16:creationId xmlns:a16="http://schemas.microsoft.com/office/drawing/2014/main" xmlns="" id="{E62E1D69-1491-6F04-8766-E98F2A2F9B28}"/>
              </a:ext>
            </a:extLst>
          </p:cNvPr>
          <p:cNvSpPr txBox="1"/>
          <p:nvPr/>
        </p:nvSpPr>
        <p:spPr>
          <a:xfrm>
            <a:off x="3758268" y="1104900"/>
            <a:ext cx="10771464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>
                <a:solidFill>
                  <a:srgbClr val="3B558E"/>
                </a:solidFill>
                <a:latin typeface="Times New Roman" panose="02020603050405020304" pitchFamily="18" charset="0"/>
                <a:ea typeface="Anton"/>
                <a:cs typeface="Times New Roman" panose="02020603050405020304" pitchFamily="18" charset="0"/>
                <a:sym typeface="Anton"/>
              </a:rPr>
              <a:t>INOVASI</a:t>
            </a:r>
          </a:p>
        </p:txBody>
      </p:sp>
      <p:sp>
        <p:nvSpPr>
          <p:cNvPr id="76" name="Freeform 24">
            <a:extLst>
              <a:ext uri="{FF2B5EF4-FFF2-40B4-BE49-F238E27FC236}">
                <a16:creationId xmlns:a16="http://schemas.microsoft.com/office/drawing/2014/main" xmlns="" id="{12A8D9C4-9B37-31B0-8ED6-98E978DF9EC7}"/>
              </a:ext>
            </a:extLst>
          </p:cNvPr>
          <p:cNvSpPr/>
          <p:nvPr/>
        </p:nvSpPr>
        <p:spPr>
          <a:xfrm>
            <a:off x="-76200" y="9085167"/>
            <a:ext cx="2479866" cy="1239933"/>
          </a:xfrm>
          <a:custGeom>
            <a:avLst/>
            <a:gdLst/>
            <a:ahLst/>
            <a:cxnLst/>
            <a:rect l="l" t="t" r="r" b="b"/>
            <a:pathLst>
              <a:path w="2479866" h="1239933">
                <a:moveTo>
                  <a:pt x="0" y="0"/>
                </a:moveTo>
                <a:lnTo>
                  <a:pt x="2479866" y="0"/>
                </a:lnTo>
                <a:lnTo>
                  <a:pt x="2479866" y="1239933"/>
                </a:lnTo>
                <a:lnTo>
                  <a:pt x="0" y="12399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12">
            <a:extLst>
              <a:ext uri="{FF2B5EF4-FFF2-40B4-BE49-F238E27FC236}">
                <a16:creationId xmlns:a16="http://schemas.microsoft.com/office/drawing/2014/main" xmlns="" id="{FC4C66F9-58E3-28EC-4D9B-96740B22E56B}"/>
              </a:ext>
            </a:extLst>
          </p:cNvPr>
          <p:cNvSpPr/>
          <p:nvPr/>
        </p:nvSpPr>
        <p:spPr>
          <a:xfrm>
            <a:off x="530992" y="208497"/>
            <a:ext cx="2479865" cy="2184337"/>
          </a:xfrm>
          <a:custGeom>
            <a:avLst/>
            <a:gdLst/>
            <a:ahLst/>
            <a:cxnLst/>
            <a:rect l="l" t="t" r="r" b="b"/>
            <a:pathLst>
              <a:path w="2149648" h="1887782">
                <a:moveTo>
                  <a:pt x="0" y="0"/>
                </a:moveTo>
                <a:lnTo>
                  <a:pt x="2149648" y="0"/>
                </a:lnTo>
                <a:lnTo>
                  <a:pt x="2149648" y="1887782"/>
                </a:lnTo>
                <a:lnTo>
                  <a:pt x="0" y="18877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32">
            <a:extLst>
              <a:ext uri="{FF2B5EF4-FFF2-40B4-BE49-F238E27FC236}">
                <a16:creationId xmlns:a16="http://schemas.microsoft.com/office/drawing/2014/main" xmlns="" id="{853C7C54-5A17-7273-90A4-FF50D372809E}"/>
              </a:ext>
            </a:extLst>
          </p:cNvPr>
          <p:cNvSpPr txBox="1"/>
          <p:nvPr/>
        </p:nvSpPr>
        <p:spPr>
          <a:xfrm>
            <a:off x="1783501" y="2938234"/>
            <a:ext cx="6442264" cy="5601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ID" sz="2800" dirty="0" err="1">
                <a:latin typeface="Arial" panose="020B0604020202020204" pitchFamily="34" charset="0"/>
                <a:ea typeface="Calibri" panose="020F0502020204030204" pitchFamily="34" charset="0"/>
              </a:rPr>
              <a:t>Terobosan</a:t>
            </a:r>
            <a:r>
              <a:rPr lang="en-ID" sz="2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inovatif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yang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ditawarkan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untuk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mengatasi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permasalahan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penatakelolaan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keuangan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desa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yaitu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dengan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membangun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Rumah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Kolaborasi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Konsultasi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Pengelolaan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Keuangan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Desa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(RUKO ASA)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serta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menggalakkan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kolaborasi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antara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APIP, Dinas PMD dan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Kecamatan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hal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mana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terobosan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tersebut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diharapkan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akan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menghasilkan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kondisi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perencanaan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penatakelolaan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dan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pertanggungjawaban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pengelolaan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keuangan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desa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menjadi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lebih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akuntabel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efisien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dan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efektif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32">
            <a:extLst>
              <a:ext uri="{FF2B5EF4-FFF2-40B4-BE49-F238E27FC236}">
                <a16:creationId xmlns:a16="http://schemas.microsoft.com/office/drawing/2014/main" xmlns="" id="{83D00986-71C0-3A34-CC70-11E288A6D372}"/>
              </a:ext>
            </a:extLst>
          </p:cNvPr>
          <p:cNvSpPr txBox="1"/>
          <p:nvPr/>
        </p:nvSpPr>
        <p:spPr>
          <a:xfrm>
            <a:off x="8392268" y="2960121"/>
            <a:ext cx="613746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0215" algn="just">
              <a:spcAft>
                <a:spcPts val="1000"/>
              </a:spcAft>
            </a:pPr>
            <a:r>
              <a:rPr lang="it-IT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 pendekatan yang dipakai terdiri dari 3 (tiga) hal yakni:</a:t>
            </a:r>
            <a:endParaRPr lang="en-ID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xmlns="" id="{8D4E3D67-34F2-DC11-AFC9-7B0DDFD502B0}"/>
              </a:ext>
            </a:extLst>
          </p:cNvPr>
          <p:cNvSpPr txBox="1"/>
          <p:nvPr/>
        </p:nvSpPr>
        <p:spPr>
          <a:xfrm>
            <a:off x="9745683" y="4263912"/>
            <a:ext cx="587531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Pendekatan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bale-bale 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n-US" sz="24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consulting on the spot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dengan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Pemerintah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Desa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n-US" sz="4000" dirty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xmlns="" id="{201779D3-7153-FB36-0836-E808A92823B2}"/>
              </a:ext>
            </a:extLst>
          </p:cNvPr>
          <p:cNvSpPr txBox="1"/>
          <p:nvPr/>
        </p:nvSpPr>
        <p:spPr>
          <a:xfrm>
            <a:off x="10744200" y="5436447"/>
            <a:ext cx="587531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Pendekatan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pembelajaran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melalui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penyebaran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konten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pembelajaran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singkat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padat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dan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jelas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tentang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pengelolaan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keuangan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desa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n-US" sz="2400" dirty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xmlns="" id="{FB40A713-DE8F-225B-69F7-163146C67EF8}"/>
              </a:ext>
            </a:extLst>
          </p:cNvPr>
          <p:cNvSpPr txBox="1"/>
          <p:nvPr/>
        </p:nvSpPr>
        <p:spPr>
          <a:xfrm>
            <a:off x="8705530" y="4082652"/>
            <a:ext cx="938336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sz="4499" b="1" dirty="0">
                <a:solidFill>
                  <a:schemeClr val="accent2">
                    <a:lumMod val="75000"/>
                  </a:schemeClr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01.</a:t>
            </a: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xmlns="" id="{C158FF9E-DA83-0701-E9FC-DF6FE5A84C4B}"/>
              </a:ext>
            </a:extLst>
          </p:cNvPr>
          <p:cNvSpPr txBox="1"/>
          <p:nvPr/>
        </p:nvSpPr>
        <p:spPr>
          <a:xfrm>
            <a:off x="9601200" y="5295900"/>
            <a:ext cx="938336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sz="4499" b="1" dirty="0">
                <a:solidFill>
                  <a:schemeClr val="accent2">
                    <a:lumMod val="75000"/>
                  </a:schemeClr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02.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xmlns="" id="{5D2D30FE-AF06-4B58-00AA-AD8D5FDB3B8A}"/>
              </a:ext>
            </a:extLst>
          </p:cNvPr>
          <p:cNvSpPr txBox="1"/>
          <p:nvPr/>
        </p:nvSpPr>
        <p:spPr>
          <a:xfrm>
            <a:off x="11263353" y="7159704"/>
            <a:ext cx="611024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it-IT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Klinik Konsultasi </a:t>
            </a:r>
            <a:r>
              <a:rPr lang="it-IT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via telpon, WA dan tatap muka setiap hari Senin – Kamis dari jam 09.00 – 12.00 wita</a:t>
            </a:r>
            <a:endParaRPr lang="en-US" sz="4000" dirty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xmlns="" id="{0C71167C-2A98-CEE0-C0CC-68D3B804226A}"/>
              </a:ext>
            </a:extLst>
          </p:cNvPr>
          <p:cNvSpPr txBox="1"/>
          <p:nvPr/>
        </p:nvSpPr>
        <p:spPr>
          <a:xfrm>
            <a:off x="10182273" y="7033074"/>
            <a:ext cx="938336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sz="4499" b="1" dirty="0">
                <a:solidFill>
                  <a:schemeClr val="accent2">
                    <a:lumMod val="75000"/>
                  </a:schemeClr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03.</a:t>
            </a: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xmlns="" id="{E90EB7B5-605D-4595-4454-EAFF54A26AA0}"/>
              </a:ext>
            </a:extLst>
          </p:cNvPr>
          <p:cNvSpPr/>
          <p:nvPr/>
        </p:nvSpPr>
        <p:spPr>
          <a:xfrm>
            <a:off x="16755685" y="270918"/>
            <a:ext cx="1082627" cy="1082627"/>
          </a:xfrm>
          <a:custGeom>
            <a:avLst/>
            <a:gdLst/>
            <a:ahLst/>
            <a:cxnLst/>
            <a:rect l="l" t="t" r="r" b="b"/>
            <a:pathLst>
              <a:path w="1082627" h="1082627">
                <a:moveTo>
                  <a:pt x="0" y="0"/>
                </a:moveTo>
                <a:lnTo>
                  <a:pt x="1082626" y="0"/>
                </a:lnTo>
                <a:lnTo>
                  <a:pt x="1082626" y="1082627"/>
                </a:lnTo>
                <a:lnTo>
                  <a:pt x="0" y="10826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8">
            <a:extLst>
              <a:ext uri="{FF2B5EF4-FFF2-40B4-BE49-F238E27FC236}">
                <a16:creationId xmlns:a16="http://schemas.microsoft.com/office/drawing/2014/main" xmlns="" id="{4B42A0D4-F650-5744-759A-DA022501A7E2}"/>
              </a:ext>
            </a:extLst>
          </p:cNvPr>
          <p:cNvSpPr/>
          <p:nvPr/>
        </p:nvSpPr>
        <p:spPr>
          <a:xfrm>
            <a:off x="12192000" y="915842"/>
            <a:ext cx="1277314" cy="1321810"/>
          </a:xfrm>
          <a:custGeom>
            <a:avLst/>
            <a:gdLst/>
            <a:ahLst/>
            <a:cxnLst/>
            <a:rect l="l" t="t" r="r" b="b"/>
            <a:pathLst>
              <a:path w="1396374" h="1753437">
                <a:moveTo>
                  <a:pt x="0" y="0"/>
                </a:moveTo>
                <a:lnTo>
                  <a:pt x="1396373" y="0"/>
                </a:lnTo>
                <a:lnTo>
                  <a:pt x="1396373" y="1753437"/>
                </a:lnTo>
                <a:lnTo>
                  <a:pt x="0" y="17534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924063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E6A9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2206</TotalTime>
  <Words>2536</Words>
  <Application>Microsoft Office PowerPoint</Application>
  <PresentationFormat>Custom</PresentationFormat>
  <Paragraphs>549</Paragraphs>
  <Slides>34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kominfost2020@gmail.com</cp:lastModifiedBy>
  <cp:revision>106</cp:revision>
  <dcterms:modified xsi:type="dcterms:W3CDTF">2024-12-02T11:57:24Z</dcterms:modified>
</cp:coreProperties>
</file>